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82" r:id="rId6"/>
    <p:sldId id="337" r:id="rId7"/>
    <p:sldId id="390" r:id="rId8"/>
    <p:sldId id="392" r:id="rId9"/>
    <p:sldId id="395" r:id="rId10"/>
    <p:sldId id="393" r:id="rId11"/>
    <p:sldId id="3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EA12BF-9352-3074-B16C-C8F52083ABCC}" name="Rhiannon McCluskey" initials="RM" userId="S::rhiannonmc@ids.ac.uk::8b54e1df-654d-46ae-af96-8485261289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3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77"/>
    <p:restoredTop sz="81968"/>
  </p:normalViewPr>
  <p:slideViewPr>
    <p:cSldViewPr snapToGrid="0">
      <p:cViewPr varScale="1">
        <p:scale>
          <a:sx n="93" d="100"/>
          <a:sy n="93" d="100"/>
        </p:scale>
        <p:origin x="2070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84620-F082-EC41-B229-21AB7BA16F26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05584-5038-7244-B7C3-85B9FE9CF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46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3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GB" dirty="0"/>
              <a:t>Not national or formal authorities, but traditional </a:t>
            </a:r>
          </a:p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5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Assum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3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Constant and Zimmermann (2012) and Meagher (2018) </a:t>
            </a:r>
          </a:p>
          <a:p>
            <a:r>
              <a:rPr lang="en-US" sz="1200" dirty="0"/>
              <a:t>- People receive their identities from society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817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order to test my hypothesis, I propose to survey people on tax morale questions in a district outside of the Western area, across a range of communities </a:t>
            </a:r>
          </a:p>
          <a:p>
            <a:r>
              <a:rPr lang="en-GB" dirty="0"/>
              <a:t>Regress </a:t>
            </a:r>
            <a:r>
              <a:rPr lang="en-GB" dirty="0" err="1"/>
              <a:t>tax_morale</a:t>
            </a:r>
            <a:r>
              <a:rPr lang="en-GB" dirty="0"/>
              <a:t> </a:t>
            </a:r>
            <a:r>
              <a:rPr lang="en-GB" dirty="0" err="1"/>
              <a:t>local_primed</a:t>
            </a:r>
            <a:r>
              <a:rPr lang="en-GB" dirty="0"/>
              <a:t> community</a:t>
            </a:r>
          </a:p>
          <a:p>
            <a:pPr marL="171450" indent="-171450">
              <a:buFontTx/>
              <a:buChar char="-"/>
            </a:pPr>
            <a:r>
              <a:rPr lang="en-GB" dirty="0"/>
              <a:t>Will be randomly assigning individuals to the two treatments </a:t>
            </a:r>
          </a:p>
          <a:p>
            <a:pPr marL="171450" indent="-171450">
              <a:buFontTx/>
              <a:buChar char="-"/>
            </a:pPr>
            <a:r>
              <a:rPr lang="en-GB" dirty="0"/>
              <a:t>Will include community fixed effects, given some communities have specific histories that determine their relationships with authorities </a:t>
            </a:r>
          </a:p>
          <a:p>
            <a:r>
              <a:rPr lang="en-GB" dirty="0"/>
              <a:t>This has to be seen in light of a dynamic </a:t>
            </a:r>
          </a:p>
          <a:p>
            <a:r>
              <a:rPr lang="en-GB" dirty="0"/>
              <a:t>- We need to recognise that there are strong, entrenched local identities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584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905584-5038-7244-B7C3-85B9FE9CF63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463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794502"/>
            <a:ext cx="4696177" cy="1183694"/>
          </a:xfrm>
        </p:spPr>
        <p:txBody>
          <a:bodyPr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/>
              <a:t>Main presentation title goes in here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97711-58F8-BDDC-E8CF-899F43971A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33406" y="2442365"/>
            <a:ext cx="4696177" cy="24528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SUBTITLE IN HERE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4319954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 &amp; date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6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1" name="Picture 10" descr="A picture containing shape&#10;&#10;Description automatically generated">
            <a:extLst>
              <a:ext uri="{FF2B5EF4-FFF2-40B4-BE49-F238E27FC236}">
                <a16:creationId xmlns:a16="http://schemas.microsoft.com/office/drawing/2014/main" id="{286B8AC0-41A2-702C-75D5-7ECD8F4530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04014" y="6353233"/>
            <a:ext cx="1169323" cy="129924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DBA306-8987-B5A2-D549-0DC1274A800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83350" y="0"/>
            <a:ext cx="570865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Insert picture here</a:t>
            </a:r>
          </a:p>
        </p:txBody>
      </p:sp>
    </p:spTree>
    <p:extLst>
      <p:ext uri="{BB962C8B-B14F-4D97-AF65-F5344CB8AC3E}">
        <p14:creationId xmlns:p14="http://schemas.microsoft.com/office/powerpoint/2010/main" val="2330534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3D3021-2CF6-D7C9-258F-701BA07054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94113" y="-2057595"/>
            <a:ext cx="9143999" cy="11684764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27174"/>
            <a:ext cx="5257800" cy="432897"/>
          </a:xfrm>
        </p:spPr>
        <p:txBody>
          <a:bodyPr anchor="t">
            <a:normAutofit/>
          </a:bodyPr>
          <a:lstStyle>
            <a:lvl1pPr>
              <a:defRPr sz="2200">
                <a:solidFill>
                  <a:schemeClr val="tx2"/>
                </a:solidFill>
              </a:defRPr>
            </a:lvl1pPr>
          </a:lstStyle>
          <a:p>
            <a:r>
              <a:rPr lang="en-GB"/>
              <a:t>Title of the slide goes in here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1183AE-2C72-A4C4-5808-01801392CE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2660650"/>
            <a:ext cx="5257800" cy="2360613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Duis autem vel </a:t>
            </a:r>
            <a:r>
              <a:rPr lang="en-US" err="1"/>
              <a:t>eum</a:t>
            </a:r>
            <a:r>
              <a:rPr lang="en-US"/>
              <a:t> </a:t>
            </a:r>
            <a:r>
              <a:rPr lang="en-US" err="1"/>
              <a:t>iriure</a:t>
            </a:r>
            <a:r>
              <a:rPr lang="en-US"/>
              <a:t> dolor in </a:t>
            </a:r>
            <a:r>
              <a:rPr lang="en-US" err="1"/>
              <a:t>hendrerit</a:t>
            </a:r>
            <a:r>
              <a:rPr lang="en-US"/>
              <a:t> in </a:t>
            </a:r>
            <a:r>
              <a:rPr lang="en-US" err="1"/>
              <a:t>vulputate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esse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, vel illum dolore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facilisis</a:t>
            </a:r>
            <a:r>
              <a:rPr lang="en-US"/>
              <a:t> at </a:t>
            </a:r>
            <a:r>
              <a:rPr lang="en-US" err="1"/>
              <a:t>vero</a:t>
            </a:r>
            <a:r>
              <a:rPr lang="en-US"/>
              <a:t> eros et </a:t>
            </a:r>
            <a:r>
              <a:rPr lang="en-US" err="1"/>
              <a:t>accumsan</a:t>
            </a:r>
            <a:r>
              <a:rPr lang="en-US"/>
              <a:t> et </a:t>
            </a:r>
            <a:r>
              <a:rPr lang="en-US" err="1"/>
              <a:t>iusto</a:t>
            </a:r>
            <a:r>
              <a:rPr lang="en-US"/>
              <a:t> </a:t>
            </a:r>
            <a:r>
              <a:rPr lang="en-US" err="1"/>
              <a:t>odio</a:t>
            </a:r>
            <a:r>
              <a:rPr lang="en-US"/>
              <a:t> </a:t>
            </a:r>
            <a:r>
              <a:rPr lang="en-US" err="1"/>
              <a:t>dignissim</a:t>
            </a:r>
            <a:r>
              <a:rPr lang="en-US"/>
              <a:t> qui </a:t>
            </a:r>
            <a:r>
              <a:rPr lang="en-US" err="1"/>
              <a:t>blandit</a:t>
            </a:r>
            <a:r>
              <a:rPr lang="en-US"/>
              <a:t>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luptatum</a:t>
            </a:r>
            <a:r>
              <a:rPr lang="en-US"/>
              <a:t> </a:t>
            </a:r>
            <a:r>
              <a:rPr lang="en-US" err="1"/>
              <a:t>zzril</a:t>
            </a:r>
            <a:r>
              <a:rPr lang="en-US"/>
              <a:t> </a:t>
            </a:r>
            <a:r>
              <a:rPr lang="en-US" err="1"/>
              <a:t>delenit</a:t>
            </a:r>
            <a:r>
              <a:rPr lang="en-US"/>
              <a:t> </a:t>
            </a:r>
            <a:r>
              <a:rPr lang="en-US" err="1"/>
              <a:t>augue</a:t>
            </a:r>
            <a:r>
              <a:rPr lang="en-US"/>
              <a:t> </a:t>
            </a:r>
            <a:r>
              <a:rPr lang="en-US" err="1"/>
              <a:t>duis</a:t>
            </a:r>
            <a:r>
              <a:rPr lang="en-US"/>
              <a:t> dolore </a:t>
            </a:r>
            <a:r>
              <a:rPr lang="en-US" err="1"/>
              <a:t>te</a:t>
            </a:r>
            <a:r>
              <a:rPr lang="en-US"/>
              <a:t> </a:t>
            </a:r>
            <a:r>
              <a:rPr lang="en-US" err="1"/>
              <a:t>feugait</a:t>
            </a:r>
            <a:r>
              <a:rPr lang="en-US"/>
              <a:t> </a:t>
            </a:r>
            <a:r>
              <a:rPr lang="en-US" err="1"/>
              <a:t>nulla</a:t>
            </a:r>
            <a:r>
              <a:rPr lang="en-US"/>
              <a:t> </a:t>
            </a:r>
            <a:r>
              <a:rPr lang="en-US" err="1"/>
              <a:t>facilisi</a:t>
            </a:r>
            <a:r>
              <a:rPr lang="en-US"/>
              <a:t>.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17B4480A-71D3-C0D5-2E0F-D285FF9FFD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183" y="170022"/>
            <a:ext cx="742142" cy="850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7E77B8-FCAD-0155-0F43-3F802D2C69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616982" y="595474"/>
            <a:ext cx="6288913" cy="851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4AA07-F39E-C9B6-D226-97920F203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3908" y="2929918"/>
            <a:ext cx="7241771" cy="998164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GB"/>
              <a:t>This is a title page to introduce a new section or important slide</a:t>
            </a:r>
            <a:endParaRPr lang="en-US"/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2793355F-FBB7-5DCB-B805-EB0A3CECB2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500000" flipV="1">
            <a:off x="11070546" y="283494"/>
            <a:ext cx="798658" cy="887398"/>
          </a:xfrm>
          <a:prstGeom prst="rect">
            <a:avLst/>
          </a:prstGeom>
        </p:spPr>
      </p:pic>
      <p:pic>
        <p:nvPicPr>
          <p:cNvPr id="4" name="Picture 3" descr="A picture containing shape&#10;&#10;Description automatically generated">
            <a:extLst>
              <a:ext uri="{FF2B5EF4-FFF2-40B4-BE49-F238E27FC236}">
                <a16:creationId xmlns:a16="http://schemas.microsoft.com/office/drawing/2014/main" id="{50B915D3-7FBF-BD18-711B-5397F6F2E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324874" y="-1584960"/>
            <a:ext cx="6043188" cy="685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FAC67017-0BD1-1E5B-475E-FC28B7EBA5C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16200000">
            <a:off x="331583" y="5879942"/>
            <a:ext cx="742142" cy="85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49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B649C-9457-1B91-46F0-B00330BAD3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41155" y="2960757"/>
            <a:ext cx="4696177" cy="634498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Thank you for listening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F56B2-B7BA-40D7-5AA5-AB8D57C8DE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3490670" y="-2044416"/>
            <a:ext cx="9137113" cy="11658406"/>
          </a:xfrm>
          <a:prstGeom prst="rect">
            <a:avLst/>
          </a:prstGeom>
        </p:spPr>
      </p:pic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5695D93-2756-0673-FA0F-BF9C77F462F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01956" y="382771"/>
            <a:ext cx="1749777" cy="89763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7BC89A1E-C8DF-F3E7-EA5C-B5B9CB73C9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100" y="3708969"/>
            <a:ext cx="4695825" cy="64928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r>
              <a:rPr lang="en-US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Name of people giving the presentation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BB2E7F3C-0292-A38F-F027-9C17FE35ED42}"/>
              </a:ext>
            </a:extLst>
          </p:cNvPr>
          <p:cNvSpPr txBox="1">
            <a:spLocks/>
          </p:cNvSpPr>
          <p:nvPr userDrawn="1"/>
        </p:nvSpPr>
        <p:spPr>
          <a:xfrm>
            <a:off x="6133406" y="5700953"/>
            <a:ext cx="4696177" cy="2452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100" baseline="0">
                <a:solidFill>
                  <a:schemeClr val="accent4"/>
                </a:solidFill>
                <a:latin typeface="Spline Sans Medium" pitchFamily="2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 spc="100" baseline="0">
                <a:solidFill>
                  <a:schemeClr val="tx1"/>
                </a:solidFill>
                <a:latin typeface="Spline Sans Medium" pitchFamily="2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PARTNERS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2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C4A2AD-0259-31F7-4485-A8466E2CD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D1710-9F1D-4507-5C70-A66B07193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63039-8D5C-B6A4-8B12-CECCD5E1D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F893-F58D-224C-9F29-AD7569DDA674}" type="datetimeFigureOut">
              <a:rPr lang="en-US" smtClean="0"/>
              <a:t>1/25/2023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C69632-25EF-0676-451F-FEE30F0892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0B3D7-7980-CCB2-863C-B5B3BC360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489F-DC6C-9442-8B12-104B40D017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3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5" r:id="rId4"/>
    <p:sldLayoutId id="2147483656" r:id="rId5"/>
    <p:sldLayoutId id="2147483657" r:id="rId6"/>
    <p:sldLayoutId id="2147483651" r:id="rId7"/>
    <p:sldLayoutId id="2147483652" r:id="rId8"/>
    <p:sldLayoutId id="214748365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spc="0" baseline="0">
          <a:solidFill>
            <a:schemeClr val="tx1"/>
          </a:solidFill>
          <a:latin typeface="Spline Sans Medium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 spc="0" baseline="0">
          <a:solidFill>
            <a:schemeClr val="tx1"/>
          </a:solidFill>
          <a:latin typeface="Spline Sans Medium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8BF34-57EE-5134-BE2B-3C078ACCD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49814" y="2422425"/>
            <a:ext cx="6248401" cy="1183694"/>
          </a:xfrm>
        </p:spPr>
        <p:txBody>
          <a:bodyPr>
            <a:normAutofit/>
          </a:bodyPr>
          <a:lstStyle/>
          <a:p>
            <a:r>
              <a:rPr lang="en-US" b="1" dirty="0">
                <a:latin typeface="Spline Sans Medium"/>
              </a:rPr>
              <a:t>Identity and Sub-National Taxation in Sierra Leone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007C2-557C-11DB-FCF2-3AA0F1326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9813" y="3993438"/>
            <a:ext cx="6089637" cy="6407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 err="1">
                <a:latin typeface="Spline Sans Medium"/>
              </a:rPr>
              <a:t>Sripriya</a:t>
            </a:r>
            <a:r>
              <a:rPr lang="en-US" sz="2000" b="1" dirty="0">
                <a:latin typeface="Spline Sans Medium"/>
              </a:rPr>
              <a:t> Iyengar Srivatsa</a:t>
            </a:r>
          </a:p>
          <a:p>
            <a:r>
              <a:rPr lang="en-US" sz="2000" b="1" dirty="0">
                <a:latin typeface="Spline Sans Medium"/>
              </a:rPr>
              <a:t>University of Cambridge</a:t>
            </a:r>
            <a:endParaRPr lang="en-US" sz="2000" b="1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75CEA8A-C6E5-DF1C-8C3D-70D649CA48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405" y="6123478"/>
            <a:ext cx="1512779" cy="314129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B82A2BB2-CC4C-C009-5453-4E7B295A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7017" y="6037349"/>
            <a:ext cx="1206915" cy="413327"/>
          </a:xfrm>
          <a:prstGeom prst="rect">
            <a:avLst/>
          </a:prstGeom>
        </p:spPr>
      </p:pic>
      <p:pic>
        <p:nvPicPr>
          <p:cNvPr id="12" name="Picture 1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45E11C2-C847-8F22-AC03-A04EA51F62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656" y="6027396"/>
            <a:ext cx="1011477" cy="428866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D3FC2CF-5BEB-9D79-1B3D-D7054FB56A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533" y="5997539"/>
            <a:ext cx="504260" cy="5538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006439-75C8-F8C9-321D-C320B53BDFF6}"/>
              </a:ext>
            </a:extLst>
          </p:cNvPr>
          <p:cNvSpPr txBox="1"/>
          <p:nvPr/>
        </p:nvSpPr>
        <p:spPr>
          <a:xfrm>
            <a:off x="5849813" y="4761865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December 2022</a:t>
            </a:r>
          </a:p>
        </p:txBody>
      </p:sp>
    </p:spTree>
    <p:extLst>
      <p:ext uri="{BB962C8B-B14F-4D97-AF65-F5344CB8AC3E}">
        <p14:creationId xmlns:p14="http://schemas.microsoft.com/office/powerpoint/2010/main" val="172959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295-2336-8760-D263-7C51C71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2" y="797402"/>
            <a:ext cx="9482374" cy="4328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pline Sans Medium"/>
              </a:rPr>
              <a:t>Outline of talk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E8BF-C39F-67C7-E407-22DBC951C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390" y="1603332"/>
            <a:ext cx="10634769" cy="4353551"/>
          </a:xfrm>
        </p:spPr>
        <p:txBody>
          <a:bodyPr vert="horz" lIns="91440" tIns="45720" rIns="91440" bIns="45720" rtlCol="0" anchor="t">
            <a:noAutofit/>
          </a:bodyPr>
          <a:lstStyle/>
          <a:p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Background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Research Question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Theoretical Framework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Next steps and open questions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endParaRPr lang="en-US" dirty="0"/>
          </a:p>
          <a:p>
            <a:pPr marL="285750" indent="-285750"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9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295-2336-8760-D263-7C51C71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2" y="797402"/>
            <a:ext cx="9482374" cy="4328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pline Sans Medium"/>
              </a:rPr>
              <a:t>Background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E8BF-C39F-67C7-E407-22DBC951C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390" y="1603332"/>
            <a:ext cx="10634769" cy="47348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GB" sz="2400" dirty="0"/>
              <a:t>Decentralised institutions are a legacy of colonialism and to this day play a role in inhibiting the development of a </a:t>
            </a:r>
            <a:r>
              <a:rPr lang="en-GB" sz="2400" i="1" dirty="0"/>
              <a:t>coherent national identity </a:t>
            </a:r>
            <a:r>
              <a:rPr lang="en-GB" sz="2400" dirty="0"/>
              <a:t>in Sierra Leone (Channing, 2020)</a:t>
            </a:r>
          </a:p>
          <a:p>
            <a:pPr marL="285750" indent="-285750">
              <a:buChar char="•"/>
            </a:pPr>
            <a:r>
              <a:rPr lang="en-GB" sz="2400" dirty="0"/>
              <a:t>Tax collection in areas with strong traditional authorities remains a key challenge for Sierra Leonean government </a:t>
            </a:r>
          </a:p>
          <a:p>
            <a:pPr marL="285750" indent="-285750">
              <a:buChar char="•"/>
            </a:pPr>
            <a:r>
              <a:rPr lang="en-US" sz="2400" dirty="0"/>
              <a:t>Previous studies have shown that traditional authority plays an important role in shaping local attitudes towards tax (van den Boogaard, 2019)</a:t>
            </a:r>
          </a:p>
          <a:p>
            <a:pPr marL="285750" indent="-285750">
              <a:buChar char="•"/>
            </a:pPr>
            <a:r>
              <a:rPr lang="en-US" sz="2400" dirty="0"/>
              <a:t>Ongoing studies are exploring how the government can collaborate with TPIs to bring their communities into the formal tax system</a:t>
            </a:r>
          </a:p>
        </p:txBody>
      </p:sp>
    </p:spTree>
    <p:extLst>
      <p:ext uri="{BB962C8B-B14F-4D97-AF65-F5344CB8AC3E}">
        <p14:creationId xmlns:p14="http://schemas.microsoft.com/office/powerpoint/2010/main" val="4189524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41FD0-206C-D949-7BB6-D708A09BC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63040"/>
            <a:ext cx="5257800" cy="1197031"/>
          </a:xfrm>
        </p:spPr>
        <p:txBody>
          <a:bodyPr>
            <a:normAutofit/>
          </a:bodyPr>
          <a:lstStyle/>
          <a:p>
            <a:r>
              <a:rPr lang="en-US" sz="4000" dirty="0"/>
              <a:t>Research Question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5DC073-917A-D2F1-C084-653FC9999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660650"/>
            <a:ext cx="7770223" cy="2360613"/>
          </a:xfrm>
        </p:spPr>
        <p:txBody>
          <a:bodyPr/>
          <a:lstStyle/>
          <a:p>
            <a:r>
              <a:rPr lang="en-GB" sz="2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 local identities impact the success of tax reform at the sub-national levels?</a:t>
            </a:r>
            <a:endParaRPr lang="en-GB" sz="24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52383A2-5C61-79E1-1A6D-2DFFB14D0D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48056" y="0"/>
            <a:ext cx="3243943" cy="6858000"/>
          </a:xfrm>
        </p:spPr>
      </p:sp>
    </p:spTree>
    <p:extLst>
      <p:ext uri="{BB962C8B-B14F-4D97-AF65-F5344CB8AC3E}">
        <p14:creationId xmlns:p14="http://schemas.microsoft.com/office/powerpoint/2010/main" val="330912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295-2336-8760-D263-7C51C71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2" y="797402"/>
            <a:ext cx="9482374" cy="4328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pline Sans Medium"/>
              </a:rPr>
              <a:t>Theoretical Framework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E8BF-C39F-67C7-E407-22DBC951C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390" y="1603332"/>
            <a:ext cx="10634769" cy="47348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Identity, as it is used in economic models was developed by </a:t>
            </a:r>
            <a:r>
              <a:rPr lang="en-US" sz="2400" dirty="0" err="1"/>
              <a:t>Akerlof</a:t>
            </a:r>
            <a:r>
              <a:rPr lang="en-US" sz="2400" dirty="0"/>
              <a:t> and </a:t>
            </a:r>
            <a:r>
              <a:rPr lang="en-US" sz="2400" dirty="0" err="1"/>
              <a:t>Kranton</a:t>
            </a:r>
            <a:r>
              <a:rPr lang="en-US" sz="2400" dirty="0"/>
              <a:t> (2000). Individuals coalesce into groups based on a shared identity, which in turn shapes their economic decision making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Its applications have included studying the way in which ethnicity, class, gender and religion have exerted influence on the success of economic reform in West Africa (for example, Meagher (2010))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 contend that as well as a person’s national identity, there exists also a more </a:t>
            </a:r>
            <a:r>
              <a:rPr lang="en-US" sz="2400" i="1" dirty="0"/>
              <a:t>local</a:t>
            </a:r>
            <a:r>
              <a:rPr lang="en-US" sz="2400" dirty="0"/>
              <a:t> identity that Sierra Leone’s </a:t>
            </a:r>
            <a:r>
              <a:rPr lang="en-US" sz="2400" dirty="0" err="1"/>
              <a:t>decentralised</a:t>
            </a:r>
            <a:r>
              <a:rPr lang="en-US" sz="2400" dirty="0"/>
              <a:t> governance has made especially strong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As government attempts to boost tax collection efforts in these areas, they need to understand how an individual’s identity shapes their tax compliance outcomes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74890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295-2336-8760-D263-7C51C71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2" y="797402"/>
            <a:ext cx="9482374" cy="4328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pline Sans Medium"/>
              </a:rPr>
              <a:t>Vignette Experiment</a:t>
            </a:r>
            <a:endParaRPr lang="en-US" sz="3200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0F3CCF2-FC4D-26E8-CFC9-A54451A1F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3470531"/>
              </p:ext>
            </p:extLst>
          </p:nvPr>
        </p:nvGraphicFramePr>
        <p:xfrm>
          <a:off x="1753704" y="1603331"/>
          <a:ext cx="8195366" cy="4032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7683">
                  <a:extLst>
                    <a:ext uri="{9D8B030D-6E8A-4147-A177-3AD203B41FA5}">
                      <a16:colId xmlns:a16="http://schemas.microsoft.com/office/drawing/2014/main" val="1332739252"/>
                    </a:ext>
                  </a:extLst>
                </a:gridCol>
                <a:gridCol w="4097683">
                  <a:extLst>
                    <a:ext uri="{9D8B030D-6E8A-4147-A177-3AD203B41FA5}">
                      <a16:colId xmlns:a16="http://schemas.microsoft.com/office/drawing/2014/main" val="4040535301"/>
                    </a:ext>
                  </a:extLst>
                </a:gridCol>
              </a:tblGrid>
              <a:tr h="100803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National Identity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Community or Ethnic Identity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76347"/>
                  </a:ext>
                </a:extLst>
              </a:tr>
              <a:tr h="1008039">
                <a:tc>
                  <a:txBody>
                    <a:bodyPr/>
                    <a:lstStyle/>
                    <a:p>
                      <a:r>
                        <a:rPr lang="en-US" dirty="0"/>
                        <a:t>Priming on the role of the devolved government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Priming on the role of the paramount chief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594799"/>
                  </a:ext>
                </a:extLst>
              </a:tr>
              <a:tr h="1008039">
                <a:tc>
                  <a:txBody>
                    <a:bodyPr/>
                    <a:lstStyle/>
                    <a:p>
                      <a:r>
                        <a:rPr lang="en-US" dirty="0"/>
                        <a:t>Tax morale questions – same across groups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Tax morale questions – same across groups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542739"/>
                  </a:ext>
                </a:extLst>
              </a:tr>
              <a:tr h="10080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Questions on the tax role of the paramount chief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Questions on the tax role of the devolved government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613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343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B295-2336-8760-D263-7C51C714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82" y="797402"/>
            <a:ext cx="9482374" cy="432897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pline Sans Medium"/>
              </a:rPr>
              <a:t>Sources – the Colonial Blue Books 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1CE8BF-C39F-67C7-E407-22DBC951CE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390" y="1603332"/>
            <a:ext cx="10634769" cy="473483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Char char="•"/>
            </a:pPr>
            <a:r>
              <a:rPr lang="en-IN" sz="2400" dirty="0"/>
              <a:t>Blue Books are detailed administrative records submitted by colonial territories to the British Colonial Office. They contain annual statistical reports pertaining to economic development, demographics, ecclesiastical and public records. </a:t>
            </a:r>
          </a:p>
          <a:p>
            <a:pPr marL="285750" indent="-285750">
              <a:buChar char="•"/>
            </a:pPr>
            <a:r>
              <a:rPr lang="en-IN" sz="2400" dirty="0"/>
              <a:t>Considerable comparative and quantitative work in the colonial legacies literature using these sources </a:t>
            </a:r>
            <a:r>
              <a:rPr lang="en-GB" sz="2400" dirty="0"/>
              <a:t>(Albers et al., 2020; Channing, 2020; </a:t>
            </a:r>
            <a:r>
              <a:rPr lang="en-GB" sz="2400" dirty="0" err="1"/>
              <a:t>Cogneau</a:t>
            </a:r>
            <a:r>
              <a:rPr lang="en-GB" sz="2400" dirty="0"/>
              <a:t> et al., 2021; </a:t>
            </a:r>
            <a:r>
              <a:rPr lang="en-GB" sz="2400" dirty="0" err="1"/>
              <a:t>Frankema</a:t>
            </a:r>
            <a:r>
              <a:rPr lang="en-GB" sz="2400" dirty="0"/>
              <a:t> and van </a:t>
            </a:r>
            <a:r>
              <a:rPr lang="en-GB" sz="2400" dirty="0" err="1"/>
              <a:t>Waijenburg</a:t>
            </a:r>
            <a:r>
              <a:rPr lang="en-GB" sz="2400" dirty="0"/>
              <a:t>, 2014)</a:t>
            </a:r>
            <a:r>
              <a:rPr lang="en-IN" sz="2400" dirty="0"/>
              <a:t>. </a:t>
            </a:r>
          </a:p>
          <a:p>
            <a:pPr marL="285750" indent="-285750">
              <a:buChar char="•"/>
            </a:pPr>
            <a:r>
              <a:rPr lang="en-IN" sz="2400" dirty="0"/>
              <a:t>In the examination of sub-national dynamics of colonial tax policies, I aim to obtain a nuanced understanding of how individuals became “citizens of a state” (Channing 2020, pp. 18).</a:t>
            </a:r>
            <a:r>
              <a:rPr lang="en-GB" sz="2400" dirty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850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0298D-EE75-71E1-6A97-45ACB4968D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1155" y="2960757"/>
            <a:ext cx="5206783" cy="634498"/>
          </a:xfrm>
        </p:spPr>
        <p:txBody>
          <a:bodyPr>
            <a:normAutofit fontScale="90000"/>
          </a:bodyPr>
          <a:lstStyle/>
          <a:p>
            <a:r>
              <a:rPr lang="en-US" sz="5300" b="1" dirty="0">
                <a:solidFill>
                  <a:schemeClr val="bg2"/>
                </a:solidFill>
                <a:latin typeface="Spline Sans Medium"/>
              </a:rPr>
              <a:t>Thank you, feedback welcome!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6190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3E3E3C"/>
      </a:dk1>
      <a:lt1>
        <a:srgbClr val="FFFFFF"/>
      </a:lt1>
      <a:dk2>
        <a:srgbClr val="005056"/>
      </a:dk2>
      <a:lt2>
        <a:srgbClr val="E7E6E6"/>
      </a:lt2>
      <a:accent1>
        <a:srgbClr val="005056"/>
      </a:accent1>
      <a:accent2>
        <a:srgbClr val="174C30"/>
      </a:accent2>
      <a:accent3>
        <a:srgbClr val="8CD3C9"/>
      </a:accent3>
      <a:accent4>
        <a:srgbClr val="EAC33E"/>
      </a:accent4>
      <a:accent5>
        <a:srgbClr val="FF7551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B94BDADACDF649813B3EA8A48E6D2D" ma:contentTypeVersion="16" ma:contentTypeDescription="Create a new document." ma:contentTypeScope="" ma:versionID="daff8c001db38059e472747a4b6e8d70">
  <xsd:schema xmlns:xsd="http://www.w3.org/2001/XMLSchema" xmlns:xs="http://www.w3.org/2001/XMLSchema" xmlns:p="http://schemas.microsoft.com/office/2006/metadata/properties" xmlns:ns2="1baca9ac-b019-4864-ab7c-8a3fe4e7ca4a" xmlns:ns3="cd801cac-ecc3-4071-9962-0c6f689227a6" targetNamespace="http://schemas.microsoft.com/office/2006/metadata/properties" ma:root="true" ma:fieldsID="371b2dcf282b025a2f835d134ec9d394" ns2:_="" ns3:_="">
    <xsd:import namespace="1baca9ac-b019-4864-ab7c-8a3fe4e7ca4a"/>
    <xsd:import namespace="cd801cac-ecc3-4071-9962-0c6f689227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aca9ac-b019-4864-ab7c-8a3fe4e7ca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4ba098-d835-43ce-a8fa-9033e0502c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01cac-ecc3-4071-9962-0c6f689227a6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c2557d5-ac84-4d73-b930-909a43d275e2}" ma:internalName="TaxCatchAll" ma:showField="CatchAllData" ma:web="cd801cac-ecc3-4071-9962-0c6f689227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aca9ac-b019-4864-ab7c-8a3fe4e7ca4a">
      <Terms xmlns="http://schemas.microsoft.com/office/infopath/2007/PartnerControls"/>
    </lcf76f155ced4ddcb4097134ff3c332f>
    <TaxCatchAll xmlns="cd801cac-ecc3-4071-9962-0c6f689227a6" xsi:nil="true"/>
  </documentManagement>
</p:properties>
</file>

<file path=customXml/itemProps1.xml><?xml version="1.0" encoding="utf-8"?>
<ds:datastoreItem xmlns:ds="http://schemas.openxmlformats.org/officeDocument/2006/customXml" ds:itemID="{B74A9381-F6E6-446D-839A-CBBD324127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A3CD45-0F33-44EA-B991-A3914B195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aca9ac-b019-4864-ab7c-8a3fe4e7ca4a"/>
    <ds:schemaRef ds:uri="cd801cac-ecc3-4071-9962-0c6f689227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C3C24B-9453-4228-8C4A-D988BA04790C}">
  <ds:schemaRefs>
    <ds:schemaRef ds:uri="7eae2ece-0968-4594-aa15-c7cd0adc24be"/>
    <ds:schemaRef ds:uri="http://schemas.microsoft.com/office/2006/metadata/properties"/>
    <ds:schemaRef ds:uri="http://schemas.microsoft.com/office/infopath/2007/PartnerControls"/>
    <ds:schemaRef ds:uri="1baca9ac-b019-4864-ab7c-8a3fe4e7ca4a"/>
    <ds:schemaRef ds:uri="cd801cac-ecc3-4071-9962-0c6f689227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13616</TotalTime>
  <Words>560</Words>
  <Application>Microsoft Office PowerPoint</Application>
  <PresentationFormat>Widescreen</PresentationFormat>
  <Paragraphs>56</Paragraphs>
  <Slides>8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Inter</vt:lpstr>
      <vt:lpstr>Spline Sans Medium</vt:lpstr>
      <vt:lpstr>Times New Roman</vt:lpstr>
      <vt:lpstr>Office Theme</vt:lpstr>
      <vt:lpstr>Identity and Sub-National Taxation in Sierra Leone </vt:lpstr>
      <vt:lpstr>Outline of talk </vt:lpstr>
      <vt:lpstr>Background</vt:lpstr>
      <vt:lpstr>Research Question </vt:lpstr>
      <vt:lpstr>Theoretical Framework</vt:lpstr>
      <vt:lpstr>Vignette Experiment</vt:lpstr>
      <vt:lpstr>Sources – the Colonial Blue Books </vt:lpstr>
      <vt:lpstr>Thank you, feedback welcome!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Watson</dc:creator>
  <cp:lastModifiedBy>Cian Ward</cp:lastModifiedBy>
  <cp:revision>262</cp:revision>
  <dcterms:created xsi:type="dcterms:W3CDTF">2022-06-27T13:57:36Z</dcterms:created>
  <dcterms:modified xsi:type="dcterms:W3CDTF">2023-01-25T20:38:20Z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0x010100142D8837C519AA4A83D339500879BBD4</vt:lpwstr>
  </property>
</Properties>
</file>