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3"/>
  </p:notesMasterIdLst>
  <p:sldIdLst>
    <p:sldId id="260" r:id="rId6"/>
    <p:sldId id="826" r:id="rId7"/>
    <p:sldId id="886" r:id="rId8"/>
    <p:sldId id="872" r:id="rId9"/>
    <p:sldId id="880" r:id="rId10"/>
    <p:sldId id="874" r:id="rId11"/>
    <p:sldId id="863" r:id="rId12"/>
    <p:sldId id="873" r:id="rId13"/>
    <p:sldId id="888" r:id="rId14"/>
    <p:sldId id="889" r:id="rId15"/>
    <p:sldId id="882" r:id="rId16"/>
    <p:sldId id="853" r:id="rId17"/>
    <p:sldId id="891" r:id="rId18"/>
    <p:sldId id="890" r:id="rId19"/>
    <p:sldId id="884" r:id="rId20"/>
    <p:sldId id="876" r:id="rId21"/>
    <p:sldId id="83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F38D507-4DE9-421E-8820-94FEBC54EF59}">
          <p14:sldIdLst>
            <p14:sldId id="260"/>
            <p14:sldId id="826"/>
            <p14:sldId id="886"/>
            <p14:sldId id="872"/>
            <p14:sldId id="880"/>
            <p14:sldId id="874"/>
            <p14:sldId id="863"/>
            <p14:sldId id="873"/>
            <p14:sldId id="888"/>
            <p14:sldId id="889"/>
            <p14:sldId id="882"/>
            <p14:sldId id="853"/>
            <p14:sldId id="891"/>
            <p14:sldId id="890"/>
            <p14:sldId id="884"/>
            <p14:sldId id="876"/>
            <p14:sldId id="8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7E26BC1-CBC9-A4FE-DD4F-8E00850402F5}" name="Enrico Paul Neumann" initials="EPN" userId="S::PNeumann@nathaninc.com::ca5abc16-594e-497a-8357-bccfb8046fc5" providerId="AD"/>
  <p188:author id="{A2A902FB-41CF-7DC8-3DB6-0D1A86EAC37E}" name="Sally Brunton" initials="SB" userId="S::SBrunton@nathaninc.com::771ceaf2-fbaf-4ad3-b7c3-f7d82a70037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riptoria - AJ" initials="SCR - AJ" lastIdx="3" clrIdx="0">
    <p:extLst>
      <p:ext uri="{19B8F6BF-5375-455C-9EA6-DF929625EA0E}">
        <p15:presenceInfo xmlns:p15="http://schemas.microsoft.com/office/powerpoint/2012/main" userId="Scriptoria - AJ" providerId="None"/>
      </p:ext>
    </p:extLst>
  </p:cmAuthor>
  <p:cmAuthor id="2" name="Camila Studart" initials="CS" lastIdx="1" clrIdx="1">
    <p:extLst>
      <p:ext uri="{19B8F6BF-5375-455C-9EA6-DF929625EA0E}">
        <p15:presenceInfo xmlns:p15="http://schemas.microsoft.com/office/powerpoint/2012/main" userId="S::CStudart@nathaninc.com::bf37044b-8dae-4d2c-ae26-77b63ebe9dd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C6"/>
    <a:srgbClr val="549E39"/>
    <a:srgbClr val="19B436"/>
    <a:srgbClr val="D1DFCE"/>
    <a:srgbClr val="E9F0E8"/>
    <a:srgbClr val="13B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9"/>
    <p:restoredTop sz="94615"/>
  </p:normalViewPr>
  <p:slideViewPr>
    <p:cSldViewPr snapToGrid="0">
      <p:cViewPr varScale="1">
        <p:scale>
          <a:sx n="106" d="100"/>
          <a:sy n="106" d="100"/>
        </p:scale>
        <p:origin x="9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DC0667-0D68-42FE-80CF-5D2411F48824}" type="doc">
      <dgm:prSet loTypeId="urn:microsoft.com/office/officeart/2005/8/layout/vProcess5" loCatId="process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D16D6863-A157-448A-A691-40E7C4641E45}">
      <dgm:prSet/>
      <dgm:spPr>
        <a:solidFill>
          <a:srgbClr val="0073C6"/>
        </a:solidFill>
      </dgm:spPr>
      <dgm:t>
        <a:bodyPr/>
        <a:lstStyle/>
        <a:p>
          <a:r>
            <a:rPr lang="en-GB" dirty="0"/>
            <a:t>During a public-private dialogue (PPD) between NRA and Importers Association of Sierra Leone, the Association highlighted several import constraints among which was their claim of incorrect groupage GST calculations </a:t>
          </a:r>
          <a:endParaRPr lang="en-US" dirty="0"/>
        </a:p>
      </dgm:t>
    </dgm:pt>
    <dgm:pt modelId="{B8B0DB19-BB51-4DFB-954D-B73018CA8E35}" type="parTrans" cxnId="{20717FCA-1EE7-4CC8-A80C-C6C112B0463B}">
      <dgm:prSet/>
      <dgm:spPr/>
      <dgm:t>
        <a:bodyPr/>
        <a:lstStyle/>
        <a:p>
          <a:endParaRPr lang="en-US"/>
        </a:p>
      </dgm:t>
    </dgm:pt>
    <dgm:pt modelId="{825F9B1E-8B77-44CD-AE00-D9341F5C24D0}" type="sibTrans" cxnId="{20717FCA-1EE7-4CC8-A80C-C6C112B0463B}">
      <dgm:prSet/>
      <dgm:spPr/>
      <dgm:t>
        <a:bodyPr/>
        <a:lstStyle/>
        <a:p>
          <a:endParaRPr lang="en-US"/>
        </a:p>
      </dgm:t>
    </dgm:pt>
    <dgm:pt modelId="{D01A22FE-7542-4716-A8FF-2C9692F1A826}">
      <dgm:prSet/>
      <dgm:spPr>
        <a:solidFill>
          <a:srgbClr val="549E39"/>
        </a:solidFill>
      </dgm:spPr>
      <dgm:t>
        <a:bodyPr/>
        <a:lstStyle/>
        <a:p>
          <a:r>
            <a:rPr lang="en-GB"/>
            <a:t>They asserted that GST was calculated and paid for by the lead importer (whose name is on the bill of lading) on behalf of other members constituting the group. </a:t>
          </a:r>
          <a:endParaRPr lang="en-US"/>
        </a:p>
      </dgm:t>
    </dgm:pt>
    <dgm:pt modelId="{260E9A6C-433F-45A6-ADFA-79966B7F43D8}" type="parTrans" cxnId="{FA0C1106-C024-4F49-AA2A-4194F4543416}">
      <dgm:prSet/>
      <dgm:spPr/>
      <dgm:t>
        <a:bodyPr/>
        <a:lstStyle/>
        <a:p>
          <a:endParaRPr lang="en-US"/>
        </a:p>
      </dgm:t>
    </dgm:pt>
    <dgm:pt modelId="{33530DA2-2C98-4E37-929F-23A0993A5593}" type="sibTrans" cxnId="{FA0C1106-C024-4F49-AA2A-4194F4543416}">
      <dgm:prSet/>
      <dgm:spPr/>
      <dgm:t>
        <a:bodyPr/>
        <a:lstStyle/>
        <a:p>
          <a:endParaRPr lang="en-US"/>
        </a:p>
      </dgm:t>
    </dgm:pt>
    <dgm:pt modelId="{FEE3A880-A37A-4D8D-B881-25AC8DE4C3D4}">
      <dgm:prSet/>
      <dgm:spPr>
        <a:solidFill>
          <a:srgbClr val="0073C6"/>
        </a:solidFill>
      </dgm:spPr>
      <dgm:t>
        <a:bodyPr/>
        <a:lstStyle/>
        <a:p>
          <a:r>
            <a:rPr lang="en-GB"/>
            <a:t>Hence, some groupage importers who are mainly small and medium entrepreneurs are now being given electronic cash registers and must add GST when they trade their goods on a retail basis and then reconcile with NRA. </a:t>
          </a:r>
          <a:endParaRPr lang="en-US"/>
        </a:p>
      </dgm:t>
    </dgm:pt>
    <dgm:pt modelId="{D7B41126-17A6-4F9B-BAA3-F7F1EB63BA14}" type="parTrans" cxnId="{CA28B720-1D29-4E27-B1B6-F2F7127EDA9C}">
      <dgm:prSet/>
      <dgm:spPr/>
      <dgm:t>
        <a:bodyPr/>
        <a:lstStyle/>
        <a:p>
          <a:endParaRPr lang="en-US"/>
        </a:p>
      </dgm:t>
    </dgm:pt>
    <dgm:pt modelId="{D77E4B57-4EEA-4867-8949-EC0E60DE34E3}" type="sibTrans" cxnId="{CA28B720-1D29-4E27-B1B6-F2F7127EDA9C}">
      <dgm:prSet/>
      <dgm:spPr/>
      <dgm:t>
        <a:bodyPr/>
        <a:lstStyle/>
        <a:p>
          <a:endParaRPr lang="en-US"/>
        </a:p>
      </dgm:t>
    </dgm:pt>
    <dgm:pt modelId="{AC64D34E-FF25-44FB-A2BC-9706D19830E0}" type="pres">
      <dgm:prSet presAssocID="{DADC0667-0D68-42FE-80CF-5D2411F48824}" presName="outerComposite" presStyleCnt="0">
        <dgm:presLayoutVars>
          <dgm:chMax val="5"/>
          <dgm:dir/>
          <dgm:resizeHandles val="exact"/>
        </dgm:presLayoutVars>
      </dgm:prSet>
      <dgm:spPr/>
    </dgm:pt>
    <dgm:pt modelId="{722192BD-EBA6-4502-88AE-445060D877B5}" type="pres">
      <dgm:prSet presAssocID="{DADC0667-0D68-42FE-80CF-5D2411F48824}" presName="dummyMaxCanvas" presStyleCnt="0">
        <dgm:presLayoutVars/>
      </dgm:prSet>
      <dgm:spPr/>
    </dgm:pt>
    <dgm:pt modelId="{F8871D15-37E1-473A-A99D-E38705EC69AA}" type="pres">
      <dgm:prSet presAssocID="{DADC0667-0D68-42FE-80CF-5D2411F48824}" presName="ThreeNodes_1" presStyleLbl="node1" presStyleIdx="0" presStyleCnt="3" custScaleY="106720">
        <dgm:presLayoutVars>
          <dgm:bulletEnabled val="1"/>
        </dgm:presLayoutVars>
      </dgm:prSet>
      <dgm:spPr/>
    </dgm:pt>
    <dgm:pt modelId="{3935985D-4092-4131-B675-0FDCE32ED6B3}" type="pres">
      <dgm:prSet presAssocID="{DADC0667-0D68-42FE-80CF-5D2411F48824}" presName="ThreeNodes_2" presStyleLbl="node1" presStyleIdx="1" presStyleCnt="3" custScaleX="99135" custScaleY="108559">
        <dgm:presLayoutVars>
          <dgm:bulletEnabled val="1"/>
        </dgm:presLayoutVars>
      </dgm:prSet>
      <dgm:spPr/>
    </dgm:pt>
    <dgm:pt modelId="{A4075797-96D1-4788-88F6-556D822F0E45}" type="pres">
      <dgm:prSet presAssocID="{DADC0667-0D68-42FE-80CF-5D2411F48824}" presName="ThreeNodes_3" presStyleLbl="node1" presStyleIdx="2" presStyleCnt="3" custScaleX="98782" custScaleY="98854">
        <dgm:presLayoutVars>
          <dgm:bulletEnabled val="1"/>
        </dgm:presLayoutVars>
      </dgm:prSet>
      <dgm:spPr/>
    </dgm:pt>
    <dgm:pt modelId="{2A68620C-57E5-428A-8D6C-2E72B7E57AB8}" type="pres">
      <dgm:prSet presAssocID="{DADC0667-0D68-42FE-80CF-5D2411F48824}" presName="ThreeConn_1-2" presStyleLbl="fgAccFollowNode1" presStyleIdx="0" presStyleCnt="2">
        <dgm:presLayoutVars>
          <dgm:bulletEnabled val="1"/>
        </dgm:presLayoutVars>
      </dgm:prSet>
      <dgm:spPr/>
    </dgm:pt>
    <dgm:pt modelId="{42C447E5-D133-4AFF-98D3-15D6E06CB8C3}" type="pres">
      <dgm:prSet presAssocID="{DADC0667-0D68-42FE-80CF-5D2411F48824}" presName="ThreeConn_2-3" presStyleLbl="fgAccFollowNode1" presStyleIdx="1" presStyleCnt="2">
        <dgm:presLayoutVars>
          <dgm:bulletEnabled val="1"/>
        </dgm:presLayoutVars>
      </dgm:prSet>
      <dgm:spPr/>
    </dgm:pt>
    <dgm:pt modelId="{08596407-0DA7-4B9E-B4E7-159E0FBC7CC6}" type="pres">
      <dgm:prSet presAssocID="{DADC0667-0D68-42FE-80CF-5D2411F48824}" presName="ThreeNodes_1_text" presStyleLbl="node1" presStyleIdx="2" presStyleCnt="3">
        <dgm:presLayoutVars>
          <dgm:bulletEnabled val="1"/>
        </dgm:presLayoutVars>
      </dgm:prSet>
      <dgm:spPr/>
    </dgm:pt>
    <dgm:pt modelId="{89D47C55-9606-45D7-93C7-1238A1B40BAE}" type="pres">
      <dgm:prSet presAssocID="{DADC0667-0D68-42FE-80CF-5D2411F48824}" presName="ThreeNodes_2_text" presStyleLbl="node1" presStyleIdx="2" presStyleCnt="3">
        <dgm:presLayoutVars>
          <dgm:bulletEnabled val="1"/>
        </dgm:presLayoutVars>
      </dgm:prSet>
      <dgm:spPr/>
    </dgm:pt>
    <dgm:pt modelId="{7B97251D-DD8A-4D8B-9ED0-F34F098BE27A}" type="pres">
      <dgm:prSet presAssocID="{DADC0667-0D68-42FE-80CF-5D2411F4882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A0C1106-C024-4F49-AA2A-4194F4543416}" srcId="{DADC0667-0D68-42FE-80CF-5D2411F48824}" destId="{D01A22FE-7542-4716-A8FF-2C9692F1A826}" srcOrd="1" destOrd="0" parTransId="{260E9A6C-433F-45A6-ADFA-79966B7F43D8}" sibTransId="{33530DA2-2C98-4E37-929F-23A0993A5593}"/>
    <dgm:cxn modelId="{C61E5111-FBE8-4739-8E3B-F15BD02D415A}" type="presOf" srcId="{D01A22FE-7542-4716-A8FF-2C9692F1A826}" destId="{89D47C55-9606-45D7-93C7-1238A1B40BAE}" srcOrd="1" destOrd="0" presId="urn:microsoft.com/office/officeart/2005/8/layout/vProcess5"/>
    <dgm:cxn modelId="{CA28B720-1D29-4E27-B1B6-F2F7127EDA9C}" srcId="{DADC0667-0D68-42FE-80CF-5D2411F48824}" destId="{FEE3A880-A37A-4D8D-B881-25AC8DE4C3D4}" srcOrd="2" destOrd="0" parTransId="{D7B41126-17A6-4F9B-BAA3-F7F1EB63BA14}" sibTransId="{D77E4B57-4EEA-4867-8949-EC0E60DE34E3}"/>
    <dgm:cxn modelId="{4F521840-AEB8-4E6B-BDBA-434B7BF0D978}" type="presOf" srcId="{825F9B1E-8B77-44CD-AE00-D9341F5C24D0}" destId="{2A68620C-57E5-428A-8D6C-2E72B7E57AB8}" srcOrd="0" destOrd="0" presId="urn:microsoft.com/office/officeart/2005/8/layout/vProcess5"/>
    <dgm:cxn modelId="{28E68E8E-6216-40BB-BDC8-EFDE844AD78D}" type="presOf" srcId="{FEE3A880-A37A-4D8D-B881-25AC8DE4C3D4}" destId="{A4075797-96D1-4788-88F6-556D822F0E45}" srcOrd="0" destOrd="0" presId="urn:microsoft.com/office/officeart/2005/8/layout/vProcess5"/>
    <dgm:cxn modelId="{80CA21A4-667E-4159-825F-6E10B81F09BA}" type="presOf" srcId="{D16D6863-A157-448A-A691-40E7C4641E45}" destId="{08596407-0DA7-4B9E-B4E7-159E0FBC7CC6}" srcOrd="1" destOrd="0" presId="urn:microsoft.com/office/officeart/2005/8/layout/vProcess5"/>
    <dgm:cxn modelId="{B1E7D5AB-F80A-4A67-BD99-3F9907A87C4C}" type="presOf" srcId="{DADC0667-0D68-42FE-80CF-5D2411F48824}" destId="{AC64D34E-FF25-44FB-A2BC-9706D19830E0}" srcOrd="0" destOrd="0" presId="urn:microsoft.com/office/officeart/2005/8/layout/vProcess5"/>
    <dgm:cxn modelId="{6A9E17BF-5798-4853-8944-FAA7BC5D0B6C}" type="presOf" srcId="{D16D6863-A157-448A-A691-40E7C4641E45}" destId="{F8871D15-37E1-473A-A99D-E38705EC69AA}" srcOrd="0" destOrd="0" presId="urn:microsoft.com/office/officeart/2005/8/layout/vProcess5"/>
    <dgm:cxn modelId="{2DB972C8-AD65-463F-9EE9-A2F4243A9DC7}" type="presOf" srcId="{D01A22FE-7542-4716-A8FF-2C9692F1A826}" destId="{3935985D-4092-4131-B675-0FDCE32ED6B3}" srcOrd="0" destOrd="0" presId="urn:microsoft.com/office/officeart/2005/8/layout/vProcess5"/>
    <dgm:cxn modelId="{20717FCA-1EE7-4CC8-A80C-C6C112B0463B}" srcId="{DADC0667-0D68-42FE-80CF-5D2411F48824}" destId="{D16D6863-A157-448A-A691-40E7C4641E45}" srcOrd="0" destOrd="0" parTransId="{B8B0DB19-BB51-4DFB-954D-B73018CA8E35}" sibTransId="{825F9B1E-8B77-44CD-AE00-D9341F5C24D0}"/>
    <dgm:cxn modelId="{17379ECF-24AC-421F-96E8-360175677269}" type="presOf" srcId="{FEE3A880-A37A-4D8D-B881-25AC8DE4C3D4}" destId="{7B97251D-DD8A-4D8B-9ED0-F34F098BE27A}" srcOrd="1" destOrd="0" presId="urn:microsoft.com/office/officeart/2005/8/layout/vProcess5"/>
    <dgm:cxn modelId="{952012F3-AB8F-42A5-BB68-C7B6B24C246A}" type="presOf" srcId="{33530DA2-2C98-4E37-929F-23A0993A5593}" destId="{42C447E5-D133-4AFF-98D3-15D6E06CB8C3}" srcOrd="0" destOrd="0" presId="urn:microsoft.com/office/officeart/2005/8/layout/vProcess5"/>
    <dgm:cxn modelId="{517DCCBB-B2D0-47A7-8E02-68B79755DF87}" type="presParOf" srcId="{AC64D34E-FF25-44FB-A2BC-9706D19830E0}" destId="{722192BD-EBA6-4502-88AE-445060D877B5}" srcOrd="0" destOrd="0" presId="urn:microsoft.com/office/officeart/2005/8/layout/vProcess5"/>
    <dgm:cxn modelId="{303EE194-8C4E-4271-B848-D24156953D18}" type="presParOf" srcId="{AC64D34E-FF25-44FB-A2BC-9706D19830E0}" destId="{F8871D15-37E1-473A-A99D-E38705EC69AA}" srcOrd="1" destOrd="0" presId="urn:microsoft.com/office/officeart/2005/8/layout/vProcess5"/>
    <dgm:cxn modelId="{60CDE63E-4517-4221-9359-672AC6C71F98}" type="presParOf" srcId="{AC64D34E-FF25-44FB-A2BC-9706D19830E0}" destId="{3935985D-4092-4131-B675-0FDCE32ED6B3}" srcOrd="2" destOrd="0" presId="urn:microsoft.com/office/officeart/2005/8/layout/vProcess5"/>
    <dgm:cxn modelId="{7E4DC605-6C0F-4D20-BB8E-786DE86094E5}" type="presParOf" srcId="{AC64D34E-FF25-44FB-A2BC-9706D19830E0}" destId="{A4075797-96D1-4788-88F6-556D822F0E45}" srcOrd="3" destOrd="0" presId="urn:microsoft.com/office/officeart/2005/8/layout/vProcess5"/>
    <dgm:cxn modelId="{5A6B67D6-6DF8-4788-8BD9-BF3DB97B14D2}" type="presParOf" srcId="{AC64D34E-FF25-44FB-A2BC-9706D19830E0}" destId="{2A68620C-57E5-428A-8D6C-2E72B7E57AB8}" srcOrd="4" destOrd="0" presId="urn:microsoft.com/office/officeart/2005/8/layout/vProcess5"/>
    <dgm:cxn modelId="{D669B62E-4C58-4F90-8475-3239FA011100}" type="presParOf" srcId="{AC64D34E-FF25-44FB-A2BC-9706D19830E0}" destId="{42C447E5-D133-4AFF-98D3-15D6E06CB8C3}" srcOrd="5" destOrd="0" presId="urn:microsoft.com/office/officeart/2005/8/layout/vProcess5"/>
    <dgm:cxn modelId="{69C4E9CA-2208-4C97-89BD-A8C99403F381}" type="presParOf" srcId="{AC64D34E-FF25-44FB-A2BC-9706D19830E0}" destId="{08596407-0DA7-4B9E-B4E7-159E0FBC7CC6}" srcOrd="6" destOrd="0" presId="urn:microsoft.com/office/officeart/2005/8/layout/vProcess5"/>
    <dgm:cxn modelId="{5FA1BFF7-A3E7-4C0B-B000-B8920E737A31}" type="presParOf" srcId="{AC64D34E-FF25-44FB-A2BC-9706D19830E0}" destId="{89D47C55-9606-45D7-93C7-1238A1B40BAE}" srcOrd="7" destOrd="0" presId="urn:microsoft.com/office/officeart/2005/8/layout/vProcess5"/>
    <dgm:cxn modelId="{BD64BFA5-9A3A-4E21-BDAD-214EE97AE723}" type="presParOf" srcId="{AC64D34E-FF25-44FB-A2BC-9706D19830E0}" destId="{7B97251D-DD8A-4D8B-9ED0-F34F098BE27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A200F8-29FE-42BC-9E49-1909459E0F4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9B8AA5-2CE3-4B5F-B6B3-568A491A0723}">
      <dgm:prSet phldrT="[Text]"/>
      <dgm:spPr>
        <a:solidFill>
          <a:schemeClr val="accent6"/>
        </a:solidFill>
      </dgm:spPr>
      <dgm:t>
        <a:bodyPr/>
        <a:lstStyle/>
        <a:p>
          <a:pPr>
            <a:buNone/>
          </a:pPr>
          <a:r>
            <a:rPr lang="en-US" dirty="0"/>
            <a:t>Formal Groupage Importers</a:t>
          </a:r>
        </a:p>
      </dgm:t>
    </dgm:pt>
    <dgm:pt modelId="{6374E16A-EB3D-4231-8ADE-63F64ABBA19D}" type="parTrans" cxnId="{2F57D8A1-F13F-46D0-B0AE-7842650D6504}">
      <dgm:prSet/>
      <dgm:spPr/>
      <dgm:t>
        <a:bodyPr/>
        <a:lstStyle/>
        <a:p>
          <a:endParaRPr lang="en-US"/>
        </a:p>
      </dgm:t>
    </dgm:pt>
    <dgm:pt modelId="{EED8D564-73C3-446E-B86F-24FB2F861D7A}" type="sibTrans" cxnId="{2F57D8A1-F13F-46D0-B0AE-7842650D6504}">
      <dgm:prSet/>
      <dgm:spPr/>
      <dgm:t>
        <a:bodyPr/>
        <a:lstStyle/>
        <a:p>
          <a:endParaRPr lang="en-US"/>
        </a:p>
      </dgm:t>
    </dgm:pt>
    <dgm:pt modelId="{F37D311C-A60B-43A4-AE8A-56CC4E997DAF}">
      <dgm:prSet phldrT="[Text]"/>
      <dgm:spPr>
        <a:solidFill>
          <a:schemeClr val="accent6"/>
        </a:solidFill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dirty="0">
              <a:cs typeface="Times New Roman" panose="02020603050405020304" pitchFamily="18" charset="0"/>
            </a:rPr>
            <a:t>Goods are cleared by CFA</a:t>
          </a:r>
          <a:endParaRPr lang="en-US" dirty="0"/>
        </a:p>
      </dgm:t>
    </dgm:pt>
    <dgm:pt modelId="{C310BA9A-024F-40CC-8DD6-95E478207242}" type="parTrans" cxnId="{9566AA2F-230A-454A-90EE-1BDDE3D04BD6}">
      <dgm:prSet/>
      <dgm:spPr/>
      <dgm:t>
        <a:bodyPr/>
        <a:lstStyle/>
        <a:p>
          <a:endParaRPr lang="en-US"/>
        </a:p>
      </dgm:t>
    </dgm:pt>
    <dgm:pt modelId="{33D7AE4B-A804-422E-AF49-1E259C3709ED}" type="sibTrans" cxnId="{9566AA2F-230A-454A-90EE-1BDDE3D04BD6}">
      <dgm:prSet/>
      <dgm:spPr/>
      <dgm:t>
        <a:bodyPr/>
        <a:lstStyle/>
        <a:p>
          <a:endParaRPr lang="en-US"/>
        </a:p>
      </dgm:t>
    </dgm:pt>
    <dgm:pt modelId="{D87F9E62-11EA-44D5-A980-4FA6D61C77EE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>
              <a:cs typeface="Times New Roman" panose="02020603050405020304" pitchFamily="18" charset="0"/>
            </a:rPr>
            <a:t>Goods are classified as merchandise and assessed based on value in delivery order and charged import GST</a:t>
          </a:r>
          <a:endParaRPr lang="en-US" dirty="0"/>
        </a:p>
      </dgm:t>
    </dgm:pt>
    <dgm:pt modelId="{12C40D01-9397-447B-81FB-7BE4F9CE6803}" type="parTrans" cxnId="{EB4C82C7-2F46-4E01-931A-3C430A72DF09}">
      <dgm:prSet/>
      <dgm:spPr/>
      <dgm:t>
        <a:bodyPr/>
        <a:lstStyle/>
        <a:p>
          <a:endParaRPr lang="en-US"/>
        </a:p>
      </dgm:t>
    </dgm:pt>
    <dgm:pt modelId="{63EDBCF9-6AB6-4A00-BFC4-DC378A6A3634}" type="sibTrans" cxnId="{EB4C82C7-2F46-4E01-931A-3C430A72DF09}">
      <dgm:prSet/>
      <dgm:spPr/>
      <dgm:t>
        <a:bodyPr/>
        <a:lstStyle/>
        <a:p>
          <a:endParaRPr lang="en-US"/>
        </a:p>
      </dgm:t>
    </dgm:pt>
    <dgm:pt modelId="{B38CD89E-580A-4580-AAA2-30385F206C6D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>
              <a:cs typeface="Times New Roman" panose="02020603050405020304" pitchFamily="18" charset="0"/>
            </a:rPr>
            <a:t>Importers meeting the GST threshold and are registered can reconcile their import GST if goods are sold</a:t>
          </a:r>
          <a:endParaRPr lang="en-US" dirty="0"/>
        </a:p>
      </dgm:t>
    </dgm:pt>
    <dgm:pt modelId="{945615BB-8B8F-4CEE-85F0-79BB9F339C0D}" type="parTrans" cxnId="{549B551D-2C6A-4D59-BBD9-E35F8BD40BBE}">
      <dgm:prSet/>
      <dgm:spPr/>
      <dgm:t>
        <a:bodyPr/>
        <a:lstStyle/>
        <a:p>
          <a:endParaRPr lang="en-US"/>
        </a:p>
      </dgm:t>
    </dgm:pt>
    <dgm:pt modelId="{2D71EBA5-52C8-4497-80B8-4C96D4852144}" type="sibTrans" cxnId="{549B551D-2C6A-4D59-BBD9-E35F8BD40BBE}">
      <dgm:prSet/>
      <dgm:spPr/>
      <dgm:t>
        <a:bodyPr/>
        <a:lstStyle/>
        <a:p>
          <a:endParaRPr lang="en-US"/>
        </a:p>
      </dgm:t>
    </dgm:pt>
    <dgm:pt modelId="{6CCA071D-AAEB-4C8C-9217-2DDF99A9F76F}" type="pres">
      <dgm:prSet presAssocID="{74A200F8-29FE-42BC-9E49-1909459E0F40}" presName="Name0" presStyleCnt="0">
        <dgm:presLayoutVars>
          <dgm:dir/>
          <dgm:resizeHandles val="exact"/>
        </dgm:presLayoutVars>
      </dgm:prSet>
      <dgm:spPr/>
    </dgm:pt>
    <dgm:pt modelId="{AA3B9527-08C5-4318-AE73-03E5473286F3}" type="pres">
      <dgm:prSet presAssocID="{109B8AA5-2CE3-4B5F-B6B3-568A491A0723}" presName="node" presStyleLbl="node1" presStyleIdx="0" presStyleCnt="1" custLinFactNeighborY="201">
        <dgm:presLayoutVars>
          <dgm:bulletEnabled val="1"/>
        </dgm:presLayoutVars>
      </dgm:prSet>
      <dgm:spPr/>
    </dgm:pt>
  </dgm:ptLst>
  <dgm:cxnLst>
    <dgm:cxn modelId="{549B551D-2C6A-4D59-BBD9-E35F8BD40BBE}" srcId="{109B8AA5-2CE3-4B5F-B6B3-568A491A0723}" destId="{B38CD89E-580A-4580-AAA2-30385F206C6D}" srcOrd="2" destOrd="0" parTransId="{945615BB-8B8F-4CEE-85F0-79BB9F339C0D}" sibTransId="{2D71EBA5-52C8-4497-80B8-4C96D4852144}"/>
    <dgm:cxn modelId="{9566AA2F-230A-454A-90EE-1BDDE3D04BD6}" srcId="{109B8AA5-2CE3-4B5F-B6B3-568A491A0723}" destId="{F37D311C-A60B-43A4-AE8A-56CC4E997DAF}" srcOrd="0" destOrd="0" parTransId="{C310BA9A-024F-40CC-8DD6-95E478207242}" sibTransId="{33D7AE4B-A804-422E-AF49-1E259C3709ED}"/>
    <dgm:cxn modelId="{9EE15E80-5A15-4114-9924-9EF278A32BF0}" type="presOf" srcId="{B38CD89E-580A-4580-AAA2-30385F206C6D}" destId="{AA3B9527-08C5-4318-AE73-03E5473286F3}" srcOrd="0" destOrd="3" presId="urn:microsoft.com/office/officeart/2005/8/layout/hList6"/>
    <dgm:cxn modelId="{9E2D2B84-1AF6-443D-B78F-B9924E3A928F}" type="presOf" srcId="{109B8AA5-2CE3-4B5F-B6B3-568A491A0723}" destId="{AA3B9527-08C5-4318-AE73-03E5473286F3}" srcOrd="0" destOrd="0" presId="urn:microsoft.com/office/officeart/2005/8/layout/hList6"/>
    <dgm:cxn modelId="{2F57D8A1-F13F-46D0-B0AE-7842650D6504}" srcId="{74A200F8-29FE-42BC-9E49-1909459E0F40}" destId="{109B8AA5-2CE3-4B5F-B6B3-568A491A0723}" srcOrd="0" destOrd="0" parTransId="{6374E16A-EB3D-4231-8ADE-63F64ABBA19D}" sibTransId="{EED8D564-73C3-446E-B86F-24FB2F861D7A}"/>
    <dgm:cxn modelId="{EB4C82C7-2F46-4E01-931A-3C430A72DF09}" srcId="{109B8AA5-2CE3-4B5F-B6B3-568A491A0723}" destId="{D87F9E62-11EA-44D5-A980-4FA6D61C77EE}" srcOrd="1" destOrd="0" parTransId="{12C40D01-9397-447B-81FB-7BE4F9CE6803}" sibTransId="{63EDBCF9-6AB6-4A00-BFC4-DC378A6A3634}"/>
    <dgm:cxn modelId="{5ADBF1D0-FEFD-41C5-B001-5D8EFBC64473}" type="presOf" srcId="{F37D311C-A60B-43A4-AE8A-56CC4E997DAF}" destId="{AA3B9527-08C5-4318-AE73-03E5473286F3}" srcOrd="0" destOrd="1" presId="urn:microsoft.com/office/officeart/2005/8/layout/hList6"/>
    <dgm:cxn modelId="{41B6DEDF-E7D1-487C-B3F0-D6B12B33D8F4}" type="presOf" srcId="{D87F9E62-11EA-44D5-A980-4FA6D61C77EE}" destId="{AA3B9527-08C5-4318-AE73-03E5473286F3}" srcOrd="0" destOrd="2" presId="urn:microsoft.com/office/officeart/2005/8/layout/hList6"/>
    <dgm:cxn modelId="{243E8BE7-316A-4787-9911-97B26E98C590}" type="presOf" srcId="{74A200F8-29FE-42BC-9E49-1909459E0F40}" destId="{6CCA071D-AAEB-4C8C-9217-2DDF99A9F76F}" srcOrd="0" destOrd="0" presId="urn:microsoft.com/office/officeart/2005/8/layout/hList6"/>
    <dgm:cxn modelId="{4EE8D7BA-136D-4EFE-8ED6-79F9E3BACEE3}" type="presParOf" srcId="{6CCA071D-AAEB-4C8C-9217-2DDF99A9F76F}" destId="{AA3B9527-08C5-4318-AE73-03E5473286F3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A200F8-29FE-42BC-9E49-1909459E0F4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9B8AA5-2CE3-4B5F-B6B3-568A491A0723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buNone/>
          </a:pPr>
          <a:r>
            <a:rPr lang="en-US" dirty="0"/>
            <a:t>Informal </a:t>
          </a:r>
          <a:r>
            <a:rPr lang="en-GB" dirty="0">
              <a:cs typeface="Times New Roman" panose="02020603050405020304" pitchFamily="18" charset="0"/>
            </a:rPr>
            <a:t>groupage importers</a:t>
          </a:r>
          <a:endParaRPr lang="en-US" dirty="0"/>
        </a:p>
      </dgm:t>
    </dgm:pt>
    <dgm:pt modelId="{6374E16A-EB3D-4231-8ADE-63F64ABBA19D}" type="parTrans" cxnId="{2F57D8A1-F13F-46D0-B0AE-7842650D6504}">
      <dgm:prSet/>
      <dgm:spPr/>
      <dgm:t>
        <a:bodyPr/>
        <a:lstStyle/>
        <a:p>
          <a:endParaRPr lang="en-US"/>
        </a:p>
      </dgm:t>
    </dgm:pt>
    <dgm:pt modelId="{EED8D564-73C3-446E-B86F-24FB2F861D7A}" type="sibTrans" cxnId="{2F57D8A1-F13F-46D0-B0AE-7842650D6504}">
      <dgm:prSet/>
      <dgm:spPr/>
      <dgm:t>
        <a:bodyPr/>
        <a:lstStyle/>
        <a:p>
          <a:endParaRPr lang="en-US"/>
        </a:p>
      </dgm:t>
    </dgm:pt>
    <dgm:pt modelId="{D87F9E62-11EA-44D5-A980-4FA6D61C77EE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>
              <a:cs typeface="Times New Roman" panose="02020603050405020304" pitchFamily="18" charset="0"/>
            </a:rPr>
            <a:t>Only one Consignee acting on behalf of the groupage importers</a:t>
          </a:r>
          <a:endParaRPr lang="en-US" dirty="0"/>
        </a:p>
      </dgm:t>
    </dgm:pt>
    <dgm:pt modelId="{12C40D01-9397-447B-81FB-7BE4F9CE6803}" type="parTrans" cxnId="{EB4C82C7-2F46-4E01-931A-3C430A72DF09}">
      <dgm:prSet/>
      <dgm:spPr/>
      <dgm:t>
        <a:bodyPr/>
        <a:lstStyle/>
        <a:p>
          <a:endParaRPr lang="en-US"/>
        </a:p>
      </dgm:t>
    </dgm:pt>
    <dgm:pt modelId="{63EDBCF9-6AB6-4A00-BFC4-DC378A6A3634}" type="sibTrans" cxnId="{EB4C82C7-2F46-4E01-931A-3C430A72DF09}">
      <dgm:prSet/>
      <dgm:spPr/>
      <dgm:t>
        <a:bodyPr/>
        <a:lstStyle/>
        <a:p>
          <a:endParaRPr lang="en-US"/>
        </a:p>
      </dgm:t>
    </dgm:pt>
    <dgm:pt modelId="{C2007CA4-4161-4460-8C51-828472C6ECFC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>
              <a:cs typeface="Times New Roman" panose="02020603050405020304" pitchFamily="18" charset="0"/>
            </a:rPr>
            <a:t>Consignee's name is on the bill of lading</a:t>
          </a:r>
        </a:p>
      </dgm:t>
    </dgm:pt>
    <dgm:pt modelId="{5A3A8F11-A666-4F95-8C61-1B8394D935CB}" type="parTrans" cxnId="{2861F427-CFCF-44A5-AD99-C8556E5A8A50}">
      <dgm:prSet/>
      <dgm:spPr/>
      <dgm:t>
        <a:bodyPr/>
        <a:lstStyle/>
        <a:p>
          <a:endParaRPr lang="en-US"/>
        </a:p>
      </dgm:t>
    </dgm:pt>
    <dgm:pt modelId="{A9702B88-92F6-424C-B654-0A812BB90D72}" type="sibTrans" cxnId="{2861F427-CFCF-44A5-AD99-C8556E5A8A50}">
      <dgm:prSet/>
      <dgm:spPr/>
      <dgm:t>
        <a:bodyPr/>
        <a:lstStyle/>
        <a:p>
          <a:endParaRPr lang="en-US"/>
        </a:p>
      </dgm:t>
    </dgm:pt>
    <dgm:pt modelId="{1A1E9B85-2379-45AA-9F80-0CA0169742D6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>
              <a:cs typeface="Times New Roman" panose="02020603050405020304" pitchFamily="18" charset="0"/>
            </a:rPr>
            <a:t>Goods are mostly classified as baggage and a flat rate is applied to a 20ft or 40 ft container (in some cases the rate is increased based on the value of the goods)</a:t>
          </a:r>
          <a:endParaRPr lang="en-GB" dirty="0">
            <a:cs typeface="Times New Roman" panose="02020603050405020304" pitchFamily="18" charset="0"/>
          </a:endParaRPr>
        </a:p>
      </dgm:t>
    </dgm:pt>
    <dgm:pt modelId="{971225DE-1FE6-40D7-AFB1-A78F9408EAA8}" type="parTrans" cxnId="{F4B393D0-5F05-473F-B24E-48C5225E2BCC}">
      <dgm:prSet/>
      <dgm:spPr/>
      <dgm:t>
        <a:bodyPr/>
        <a:lstStyle/>
        <a:p>
          <a:endParaRPr lang="en-US"/>
        </a:p>
      </dgm:t>
    </dgm:pt>
    <dgm:pt modelId="{F37DA7EE-54B5-48BE-B798-255558977232}" type="sibTrans" cxnId="{F4B393D0-5F05-473F-B24E-48C5225E2BCC}">
      <dgm:prSet/>
      <dgm:spPr/>
      <dgm:t>
        <a:bodyPr/>
        <a:lstStyle/>
        <a:p>
          <a:endParaRPr lang="en-US"/>
        </a:p>
      </dgm:t>
    </dgm:pt>
    <dgm:pt modelId="{6CCA071D-AAEB-4C8C-9217-2DDF99A9F76F}" type="pres">
      <dgm:prSet presAssocID="{74A200F8-29FE-42BC-9E49-1909459E0F40}" presName="Name0" presStyleCnt="0">
        <dgm:presLayoutVars>
          <dgm:dir/>
          <dgm:resizeHandles val="exact"/>
        </dgm:presLayoutVars>
      </dgm:prSet>
      <dgm:spPr/>
    </dgm:pt>
    <dgm:pt modelId="{AA3B9527-08C5-4318-AE73-03E5473286F3}" type="pres">
      <dgm:prSet presAssocID="{109B8AA5-2CE3-4B5F-B6B3-568A491A0723}" presName="node" presStyleLbl="node1" presStyleIdx="0" presStyleCnt="1">
        <dgm:presLayoutVars>
          <dgm:bulletEnabled val="1"/>
        </dgm:presLayoutVars>
      </dgm:prSet>
      <dgm:spPr/>
    </dgm:pt>
  </dgm:ptLst>
  <dgm:cxnLst>
    <dgm:cxn modelId="{C28B8F18-B5DE-40F7-93AB-BC1A8949E657}" type="presOf" srcId="{1A1E9B85-2379-45AA-9F80-0CA0169742D6}" destId="{AA3B9527-08C5-4318-AE73-03E5473286F3}" srcOrd="0" destOrd="3" presId="urn:microsoft.com/office/officeart/2005/8/layout/hList6"/>
    <dgm:cxn modelId="{2861F427-CFCF-44A5-AD99-C8556E5A8A50}" srcId="{109B8AA5-2CE3-4B5F-B6B3-568A491A0723}" destId="{C2007CA4-4161-4460-8C51-828472C6ECFC}" srcOrd="1" destOrd="0" parTransId="{5A3A8F11-A666-4F95-8C61-1B8394D935CB}" sibTransId="{A9702B88-92F6-424C-B654-0A812BB90D72}"/>
    <dgm:cxn modelId="{731F2A6D-665E-4068-9582-FD1B0AD0552A}" type="presOf" srcId="{C2007CA4-4161-4460-8C51-828472C6ECFC}" destId="{AA3B9527-08C5-4318-AE73-03E5473286F3}" srcOrd="0" destOrd="2" presId="urn:microsoft.com/office/officeart/2005/8/layout/hList6"/>
    <dgm:cxn modelId="{9E2D2B84-1AF6-443D-B78F-B9924E3A928F}" type="presOf" srcId="{109B8AA5-2CE3-4B5F-B6B3-568A491A0723}" destId="{AA3B9527-08C5-4318-AE73-03E5473286F3}" srcOrd="0" destOrd="0" presId="urn:microsoft.com/office/officeart/2005/8/layout/hList6"/>
    <dgm:cxn modelId="{2F57D8A1-F13F-46D0-B0AE-7842650D6504}" srcId="{74A200F8-29FE-42BC-9E49-1909459E0F40}" destId="{109B8AA5-2CE3-4B5F-B6B3-568A491A0723}" srcOrd="0" destOrd="0" parTransId="{6374E16A-EB3D-4231-8ADE-63F64ABBA19D}" sibTransId="{EED8D564-73C3-446E-B86F-24FB2F861D7A}"/>
    <dgm:cxn modelId="{EB4C82C7-2F46-4E01-931A-3C430A72DF09}" srcId="{109B8AA5-2CE3-4B5F-B6B3-568A491A0723}" destId="{D87F9E62-11EA-44D5-A980-4FA6D61C77EE}" srcOrd="0" destOrd="0" parTransId="{12C40D01-9397-447B-81FB-7BE4F9CE6803}" sibTransId="{63EDBCF9-6AB6-4A00-BFC4-DC378A6A3634}"/>
    <dgm:cxn modelId="{F4B393D0-5F05-473F-B24E-48C5225E2BCC}" srcId="{109B8AA5-2CE3-4B5F-B6B3-568A491A0723}" destId="{1A1E9B85-2379-45AA-9F80-0CA0169742D6}" srcOrd="2" destOrd="0" parTransId="{971225DE-1FE6-40D7-AFB1-A78F9408EAA8}" sibTransId="{F37DA7EE-54B5-48BE-B798-255558977232}"/>
    <dgm:cxn modelId="{41B6DEDF-E7D1-487C-B3F0-D6B12B33D8F4}" type="presOf" srcId="{D87F9E62-11EA-44D5-A980-4FA6D61C77EE}" destId="{AA3B9527-08C5-4318-AE73-03E5473286F3}" srcOrd="0" destOrd="1" presId="urn:microsoft.com/office/officeart/2005/8/layout/hList6"/>
    <dgm:cxn modelId="{243E8BE7-316A-4787-9911-97B26E98C590}" type="presOf" srcId="{74A200F8-29FE-42BC-9E49-1909459E0F40}" destId="{6CCA071D-AAEB-4C8C-9217-2DDF99A9F76F}" srcOrd="0" destOrd="0" presId="urn:microsoft.com/office/officeart/2005/8/layout/hList6"/>
    <dgm:cxn modelId="{4EE8D7BA-136D-4EFE-8ED6-79F9E3BACEE3}" type="presParOf" srcId="{6CCA071D-AAEB-4C8C-9217-2DDF99A9F76F}" destId="{AA3B9527-08C5-4318-AE73-03E5473286F3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A200F8-29FE-42BC-9E49-1909459E0F4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007CA4-4161-4460-8C51-828472C6ECFC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>
              <a:cs typeface="Times New Roman" panose="02020603050405020304" pitchFamily="18" charset="0"/>
            </a:rPr>
            <a:t>Import GST is applied to the value of goods</a:t>
          </a:r>
        </a:p>
      </dgm:t>
    </dgm:pt>
    <dgm:pt modelId="{5A3A8F11-A666-4F95-8C61-1B8394D935CB}" type="parTrans" cxnId="{2861F427-CFCF-44A5-AD99-C8556E5A8A50}">
      <dgm:prSet/>
      <dgm:spPr/>
      <dgm:t>
        <a:bodyPr/>
        <a:lstStyle/>
        <a:p>
          <a:endParaRPr lang="en-US"/>
        </a:p>
      </dgm:t>
    </dgm:pt>
    <dgm:pt modelId="{A9702B88-92F6-424C-B654-0A812BB90D72}" type="sibTrans" cxnId="{2861F427-CFCF-44A5-AD99-C8556E5A8A50}">
      <dgm:prSet/>
      <dgm:spPr/>
      <dgm:t>
        <a:bodyPr/>
        <a:lstStyle/>
        <a:p>
          <a:endParaRPr lang="en-US"/>
        </a:p>
      </dgm:t>
    </dgm:pt>
    <dgm:pt modelId="{D87F9E62-11EA-44D5-A980-4FA6D61C77EE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>
              <a:cs typeface="Times New Roman" panose="02020603050405020304" pitchFamily="18" charset="0"/>
            </a:rPr>
            <a:t>Assessment of goods in the haulage trucks is done through a simplified declaration form.</a:t>
          </a:r>
          <a:endParaRPr lang="en-US" dirty="0"/>
        </a:p>
      </dgm:t>
    </dgm:pt>
    <dgm:pt modelId="{63EDBCF9-6AB6-4A00-BFC4-DC378A6A3634}" type="sibTrans" cxnId="{EB4C82C7-2F46-4E01-931A-3C430A72DF09}">
      <dgm:prSet/>
      <dgm:spPr/>
      <dgm:t>
        <a:bodyPr/>
        <a:lstStyle/>
        <a:p>
          <a:endParaRPr lang="en-US"/>
        </a:p>
      </dgm:t>
    </dgm:pt>
    <dgm:pt modelId="{12C40D01-9397-447B-81FB-7BE4F9CE6803}" type="parTrans" cxnId="{EB4C82C7-2F46-4E01-931A-3C430A72DF09}">
      <dgm:prSet/>
      <dgm:spPr/>
      <dgm:t>
        <a:bodyPr/>
        <a:lstStyle/>
        <a:p>
          <a:endParaRPr lang="en-US"/>
        </a:p>
      </dgm:t>
    </dgm:pt>
    <dgm:pt modelId="{109B8AA5-2CE3-4B5F-B6B3-568A491A0723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buNone/>
          </a:pPr>
          <a:r>
            <a:rPr lang="en-US" dirty="0"/>
            <a:t>Formal/Informal </a:t>
          </a:r>
          <a:r>
            <a:rPr lang="en-GB" dirty="0">
              <a:cs typeface="Times New Roman" panose="02020603050405020304" pitchFamily="18" charset="0"/>
            </a:rPr>
            <a:t>groupage importers</a:t>
          </a:r>
          <a:endParaRPr lang="en-US" dirty="0"/>
        </a:p>
      </dgm:t>
    </dgm:pt>
    <dgm:pt modelId="{EED8D564-73C3-446E-B86F-24FB2F861D7A}" type="sibTrans" cxnId="{2F57D8A1-F13F-46D0-B0AE-7842650D6504}">
      <dgm:prSet/>
      <dgm:spPr/>
      <dgm:t>
        <a:bodyPr/>
        <a:lstStyle/>
        <a:p>
          <a:endParaRPr lang="en-US"/>
        </a:p>
      </dgm:t>
    </dgm:pt>
    <dgm:pt modelId="{6374E16A-EB3D-4231-8ADE-63F64ABBA19D}" type="parTrans" cxnId="{2F57D8A1-F13F-46D0-B0AE-7842650D6504}">
      <dgm:prSet/>
      <dgm:spPr/>
      <dgm:t>
        <a:bodyPr/>
        <a:lstStyle/>
        <a:p>
          <a:endParaRPr lang="en-US"/>
        </a:p>
      </dgm:t>
    </dgm:pt>
    <dgm:pt modelId="{6CCA071D-AAEB-4C8C-9217-2DDF99A9F76F}" type="pres">
      <dgm:prSet presAssocID="{74A200F8-29FE-42BC-9E49-1909459E0F40}" presName="Name0" presStyleCnt="0">
        <dgm:presLayoutVars>
          <dgm:dir/>
          <dgm:resizeHandles val="exact"/>
        </dgm:presLayoutVars>
      </dgm:prSet>
      <dgm:spPr/>
    </dgm:pt>
    <dgm:pt modelId="{AA3B9527-08C5-4318-AE73-03E5473286F3}" type="pres">
      <dgm:prSet presAssocID="{109B8AA5-2CE3-4B5F-B6B3-568A491A0723}" presName="node" presStyleLbl="node1" presStyleIdx="0" presStyleCnt="1" custLinFactNeighborX="-552" custLinFactNeighborY="26719">
        <dgm:presLayoutVars>
          <dgm:bulletEnabled val="1"/>
        </dgm:presLayoutVars>
      </dgm:prSet>
      <dgm:spPr/>
    </dgm:pt>
  </dgm:ptLst>
  <dgm:cxnLst>
    <dgm:cxn modelId="{2861F427-CFCF-44A5-AD99-C8556E5A8A50}" srcId="{109B8AA5-2CE3-4B5F-B6B3-568A491A0723}" destId="{C2007CA4-4161-4460-8C51-828472C6ECFC}" srcOrd="1" destOrd="0" parTransId="{5A3A8F11-A666-4F95-8C61-1B8394D935CB}" sibTransId="{A9702B88-92F6-424C-B654-0A812BB90D72}"/>
    <dgm:cxn modelId="{731F2A6D-665E-4068-9582-FD1B0AD0552A}" type="presOf" srcId="{C2007CA4-4161-4460-8C51-828472C6ECFC}" destId="{AA3B9527-08C5-4318-AE73-03E5473286F3}" srcOrd="0" destOrd="2" presId="urn:microsoft.com/office/officeart/2005/8/layout/hList6"/>
    <dgm:cxn modelId="{9E2D2B84-1AF6-443D-B78F-B9924E3A928F}" type="presOf" srcId="{109B8AA5-2CE3-4B5F-B6B3-568A491A0723}" destId="{AA3B9527-08C5-4318-AE73-03E5473286F3}" srcOrd="0" destOrd="0" presId="urn:microsoft.com/office/officeart/2005/8/layout/hList6"/>
    <dgm:cxn modelId="{2F57D8A1-F13F-46D0-B0AE-7842650D6504}" srcId="{74A200F8-29FE-42BC-9E49-1909459E0F40}" destId="{109B8AA5-2CE3-4B5F-B6B3-568A491A0723}" srcOrd="0" destOrd="0" parTransId="{6374E16A-EB3D-4231-8ADE-63F64ABBA19D}" sibTransId="{EED8D564-73C3-446E-B86F-24FB2F861D7A}"/>
    <dgm:cxn modelId="{EB4C82C7-2F46-4E01-931A-3C430A72DF09}" srcId="{109B8AA5-2CE3-4B5F-B6B3-568A491A0723}" destId="{D87F9E62-11EA-44D5-A980-4FA6D61C77EE}" srcOrd="0" destOrd="0" parTransId="{12C40D01-9397-447B-81FB-7BE4F9CE6803}" sibTransId="{63EDBCF9-6AB6-4A00-BFC4-DC378A6A3634}"/>
    <dgm:cxn modelId="{41B6DEDF-E7D1-487C-B3F0-D6B12B33D8F4}" type="presOf" srcId="{D87F9E62-11EA-44D5-A980-4FA6D61C77EE}" destId="{AA3B9527-08C5-4318-AE73-03E5473286F3}" srcOrd="0" destOrd="1" presId="urn:microsoft.com/office/officeart/2005/8/layout/hList6"/>
    <dgm:cxn modelId="{243E8BE7-316A-4787-9911-97B26E98C590}" type="presOf" srcId="{74A200F8-29FE-42BC-9E49-1909459E0F40}" destId="{6CCA071D-AAEB-4C8C-9217-2DDF99A9F76F}" srcOrd="0" destOrd="0" presId="urn:microsoft.com/office/officeart/2005/8/layout/hList6"/>
    <dgm:cxn modelId="{4EE8D7BA-136D-4EFE-8ED6-79F9E3BACEE3}" type="presParOf" srcId="{6CCA071D-AAEB-4C8C-9217-2DDF99A9F76F}" destId="{AA3B9527-08C5-4318-AE73-03E5473286F3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C950B3-FECD-430A-9B13-5FD82206D5C1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EA89CF0-1BD3-45BC-8A4E-A58A043B4755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/>
            <a:t>Groupage trade along the land border is predominantly done by small and medium scale traders from all parts of the country</a:t>
          </a:r>
          <a:endParaRPr lang="en-US" dirty="0"/>
        </a:p>
      </dgm:t>
    </dgm:pt>
    <dgm:pt modelId="{4C4DB0F6-2AC0-413C-97A5-7A1F81923063}" type="parTrans" cxnId="{AF2C4012-788D-4B46-8E30-CC4F450FB922}">
      <dgm:prSet/>
      <dgm:spPr/>
      <dgm:t>
        <a:bodyPr/>
        <a:lstStyle/>
        <a:p>
          <a:endParaRPr lang="en-US"/>
        </a:p>
      </dgm:t>
    </dgm:pt>
    <dgm:pt modelId="{5DFDEF03-0374-47B9-A29F-04D9C17B7FE1}" type="sibTrans" cxnId="{AF2C4012-788D-4B46-8E30-CC4F450FB922}">
      <dgm:prSet/>
      <dgm:spPr/>
      <dgm:t>
        <a:bodyPr/>
        <a:lstStyle/>
        <a:p>
          <a:endParaRPr lang="en-US"/>
        </a:p>
      </dgm:t>
    </dgm:pt>
    <dgm:pt modelId="{AD4FABE6-C15D-4A74-AFB8-C9CD392FDEC8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GB" dirty="0"/>
            <a:t>Traders handover their goods to </a:t>
          </a:r>
          <a:r>
            <a:rPr lang="en-GB" dirty="0" err="1"/>
            <a:t>chartermen</a:t>
          </a:r>
          <a:r>
            <a:rPr lang="en-GB" dirty="0"/>
            <a:t>, who have hired truck from Conakry or </a:t>
          </a:r>
          <a:r>
            <a:rPr lang="en-GB" dirty="0" err="1"/>
            <a:t>Pamalap</a:t>
          </a:r>
          <a:endParaRPr lang="en-US" dirty="0"/>
        </a:p>
      </dgm:t>
    </dgm:pt>
    <dgm:pt modelId="{1B38B190-63AB-4F99-98B2-ED6383723E17}" type="parTrans" cxnId="{EDB329BF-52E5-46D6-ABE9-4064508CA7F8}">
      <dgm:prSet/>
      <dgm:spPr/>
      <dgm:t>
        <a:bodyPr/>
        <a:lstStyle/>
        <a:p>
          <a:endParaRPr lang="en-US"/>
        </a:p>
      </dgm:t>
    </dgm:pt>
    <dgm:pt modelId="{373D7977-31F7-4E9F-90FA-07EBD6734A0B}" type="sibTrans" cxnId="{EDB329BF-52E5-46D6-ABE9-4064508CA7F8}">
      <dgm:prSet/>
      <dgm:spPr/>
      <dgm:t>
        <a:bodyPr/>
        <a:lstStyle/>
        <a:p>
          <a:endParaRPr lang="en-US"/>
        </a:p>
      </dgm:t>
    </dgm:pt>
    <dgm:pt modelId="{E5738FFC-AB9E-4E4E-A811-06971C327E89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80010" tIns="80010" rIns="80010" bIns="8001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The ‘</a:t>
          </a:r>
          <a:r>
            <a:rPr lang="en-GB" sz="2000" kern="1200" dirty="0" err="1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chartermen</a:t>
          </a:r>
          <a:r>
            <a:rPr lang="en-GB" sz="20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’ act as Consignees and they are responsible for clearing the goods</a:t>
          </a:r>
          <a:endParaRPr lang="en-US" sz="2000" kern="1200" dirty="0">
            <a:solidFill>
              <a:prstClr val="black"/>
            </a:solidFill>
            <a:latin typeface="Arial" panose="020B0604020202020204"/>
            <a:ea typeface="+mn-ea"/>
            <a:cs typeface="+mn-cs"/>
          </a:endParaRPr>
        </a:p>
      </dgm:t>
    </dgm:pt>
    <dgm:pt modelId="{D8F70B20-5850-4AC9-8B8F-0094AB79283D}" type="parTrans" cxnId="{92DB07DA-2719-4E16-9660-D98A20AE1CDC}">
      <dgm:prSet/>
      <dgm:spPr/>
      <dgm:t>
        <a:bodyPr/>
        <a:lstStyle/>
        <a:p>
          <a:endParaRPr lang="en-US"/>
        </a:p>
      </dgm:t>
    </dgm:pt>
    <dgm:pt modelId="{CA208452-FE28-422F-9663-157A2A45365C}" type="sibTrans" cxnId="{92DB07DA-2719-4E16-9660-D98A20AE1CDC}">
      <dgm:prSet/>
      <dgm:spPr/>
      <dgm:t>
        <a:bodyPr/>
        <a:lstStyle/>
        <a:p>
          <a:endParaRPr lang="en-US"/>
        </a:p>
      </dgm:t>
    </dgm:pt>
    <dgm:pt modelId="{7291FE60-369D-4401-A28A-01B2A2C26785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GB" dirty="0"/>
            <a:t>Traders are comfortable in paying import GST</a:t>
          </a:r>
          <a:endParaRPr lang="en-US" dirty="0"/>
        </a:p>
      </dgm:t>
    </dgm:pt>
    <dgm:pt modelId="{89E66532-57C4-47A2-9C13-585ED9F5C460}" type="parTrans" cxnId="{6C539D87-62D0-483F-99BF-D74138D5D236}">
      <dgm:prSet/>
      <dgm:spPr/>
      <dgm:t>
        <a:bodyPr/>
        <a:lstStyle/>
        <a:p>
          <a:endParaRPr lang="en-US"/>
        </a:p>
      </dgm:t>
    </dgm:pt>
    <dgm:pt modelId="{18AD6832-08F3-40E6-80F0-DC627F033836}" type="sibTrans" cxnId="{6C539D87-62D0-483F-99BF-D74138D5D236}">
      <dgm:prSet/>
      <dgm:spPr/>
      <dgm:t>
        <a:bodyPr/>
        <a:lstStyle/>
        <a:p>
          <a:endParaRPr lang="en-US"/>
        </a:p>
      </dgm:t>
    </dgm:pt>
    <dgm:pt modelId="{04F1B0AA-D071-451C-A734-F60584E3A897}" type="pres">
      <dgm:prSet presAssocID="{D3C950B3-FECD-430A-9B13-5FD82206D5C1}" presName="linear" presStyleCnt="0">
        <dgm:presLayoutVars>
          <dgm:animLvl val="lvl"/>
          <dgm:resizeHandles val="exact"/>
        </dgm:presLayoutVars>
      </dgm:prSet>
      <dgm:spPr/>
    </dgm:pt>
    <dgm:pt modelId="{BB0DAEEE-EA65-471E-93D9-84F2AC59F462}" type="pres">
      <dgm:prSet presAssocID="{1EA89CF0-1BD3-45BC-8A4E-A58A043B4755}" presName="parentText" presStyleLbl="node1" presStyleIdx="0" presStyleCnt="4" custScaleX="98640" custScaleY="118713">
        <dgm:presLayoutVars>
          <dgm:chMax val="0"/>
          <dgm:bulletEnabled val="1"/>
        </dgm:presLayoutVars>
      </dgm:prSet>
      <dgm:spPr/>
    </dgm:pt>
    <dgm:pt modelId="{7414F671-2745-4374-9906-E4A303201FEE}" type="pres">
      <dgm:prSet presAssocID="{5DFDEF03-0374-47B9-A29F-04D9C17B7FE1}" presName="spacer" presStyleCnt="0"/>
      <dgm:spPr/>
    </dgm:pt>
    <dgm:pt modelId="{359FF2DC-8F2C-44A8-A19D-33760FBE5325}" type="pres">
      <dgm:prSet presAssocID="{AD4FABE6-C15D-4A74-AFB8-C9CD392FDEC8}" presName="parentText" presStyleLbl="node1" presStyleIdx="1" presStyleCnt="4" custScaleY="105464">
        <dgm:presLayoutVars>
          <dgm:chMax val="0"/>
          <dgm:bulletEnabled val="1"/>
        </dgm:presLayoutVars>
      </dgm:prSet>
      <dgm:spPr>
        <a:xfrm>
          <a:off x="0" y="1378746"/>
          <a:ext cx="6584269" cy="1105649"/>
        </a:xfrm>
        <a:prstGeom prst="roundRect">
          <a:avLst/>
        </a:prstGeom>
      </dgm:spPr>
    </dgm:pt>
    <dgm:pt modelId="{0CA1B6A2-EC9E-41A5-9626-505ADDBC65D8}" type="pres">
      <dgm:prSet presAssocID="{373D7977-31F7-4E9F-90FA-07EBD6734A0B}" presName="spacer" presStyleCnt="0"/>
      <dgm:spPr/>
    </dgm:pt>
    <dgm:pt modelId="{8FABBF2D-A72E-4EB9-9EBD-0603E5E32970}" type="pres">
      <dgm:prSet presAssocID="{E5738FFC-AB9E-4E4E-A811-06971C327E89}" presName="parentText" presStyleLbl="node1" presStyleIdx="2" presStyleCnt="4">
        <dgm:presLayoutVars>
          <dgm:chMax val="0"/>
          <dgm:bulletEnabled val="1"/>
        </dgm:presLayoutVars>
      </dgm:prSet>
      <dgm:spPr>
        <a:xfrm>
          <a:off x="0" y="2567278"/>
          <a:ext cx="6584269" cy="1053000"/>
        </a:xfrm>
        <a:prstGeom prst="roundRect">
          <a:avLst/>
        </a:prstGeom>
      </dgm:spPr>
    </dgm:pt>
    <dgm:pt modelId="{8215603D-D1E0-4A0F-9745-3FFF1A8D2D38}" type="pres">
      <dgm:prSet presAssocID="{CA208452-FE28-422F-9663-157A2A45365C}" presName="spacer" presStyleCnt="0"/>
      <dgm:spPr/>
    </dgm:pt>
    <dgm:pt modelId="{3ED40D7E-606D-4020-BED0-D0DD8A73F547}" type="pres">
      <dgm:prSet presAssocID="{7291FE60-369D-4401-A28A-01B2A2C26785}" presName="parentText" presStyleLbl="node1" presStyleIdx="3" presStyleCnt="4">
        <dgm:presLayoutVars>
          <dgm:chMax val="0"/>
          <dgm:bulletEnabled val="1"/>
        </dgm:presLayoutVars>
      </dgm:prSet>
      <dgm:spPr>
        <a:xfrm>
          <a:off x="0" y="3677878"/>
          <a:ext cx="6584269" cy="1053000"/>
        </a:xfrm>
        <a:prstGeom prst="roundRect">
          <a:avLst/>
        </a:prstGeom>
      </dgm:spPr>
    </dgm:pt>
  </dgm:ptLst>
  <dgm:cxnLst>
    <dgm:cxn modelId="{AF2C4012-788D-4B46-8E30-CC4F450FB922}" srcId="{D3C950B3-FECD-430A-9B13-5FD82206D5C1}" destId="{1EA89CF0-1BD3-45BC-8A4E-A58A043B4755}" srcOrd="0" destOrd="0" parTransId="{4C4DB0F6-2AC0-413C-97A5-7A1F81923063}" sibTransId="{5DFDEF03-0374-47B9-A29F-04D9C17B7FE1}"/>
    <dgm:cxn modelId="{EE728B3D-A879-408C-8392-4D69A9163CA4}" type="presOf" srcId="{1EA89CF0-1BD3-45BC-8A4E-A58A043B4755}" destId="{BB0DAEEE-EA65-471E-93D9-84F2AC59F462}" srcOrd="0" destOrd="0" presId="urn:microsoft.com/office/officeart/2005/8/layout/vList2"/>
    <dgm:cxn modelId="{C0E07546-69FF-44D9-A241-51E219EDD560}" type="presOf" srcId="{D3C950B3-FECD-430A-9B13-5FD82206D5C1}" destId="{04F1B0AA-D071-451C-A734-F60584E3A897}" srcOrd="0" destOrd="0" presId="urn:microsoft.com/office/officeart/2005/8/layout/vList2"/>
    <dgm:cxn modelId="{AB88155D-565F-4EA7-9066-9313E5E70D33}" type="presOf" srcId="{7291FE60-369D-4401-A28A-01B2A2C26785}" destId="{3ED40D7E-606D-4020-BED0-D0DD8A73F547}" srcOrd="0" destOrd="0" presId="urn:microsoft.com/office/officeart/2005/8/layout/vList2"/>
    <dgm:cxn modelId="{BA9AF471-C4CD-4582-8518-7723E39877DB}" type="presOf" srcId="{E5738FFC-AB9E-4E4E-A811-06971C327E89}" destId="{8FABBF2D-A72E-4EB9-9EBD-0603E5E32970}" srcOrd="0" destOrd="0" presId="urn:microsoft.com/office/officeart/2005/8/layout/vList2"/>
    <dgm:cxn modelId="{6C539D87-62D0-483F-99BF-D74138D5D236}" srcId="{D3C950B3-FECD-430A-9B13-5FD82206D5C1}" destId="{7291FE60-369D-4401-A28A-01B2A2C26785}" srcOrd="3" destOrd="0" parTransId="{89E66532-57C4-47A2-9C13-585ED9F5C460}" sibTransId="{18AD6832-08F3-40E6-80F0-DC627F033836}"/>
    <dgm:cxn modelId="{EDB329BF-52E5-46D6-ABE9-4064508CA7F8}" srcId="{D3C950B3-FECD-430A-9B13-5FD82206D5C1}" destId="{AD4FABE6-C15D-4A74-AFB8-C9CD392FDEC8}" srcOrd="1" destOrd="0" parTransId="{1B38B190-63AB-4F99-98B2-ED6383723E17}" sibTransId="{373D7977-31F7-4E9F-90FA-07EBD6734A0B}"/>
    <dgm:cxn modelId="{92DB07DA-2719-4E16-9660-D98A20AE1CDC}" srcId="{D3C950B3-FECD-430A-9B13-5FD82206D5C1}" destId="{E5738FFC-AB9E-4E4E-A811-06971C327E89}" srcOrd="2" destOrd="0" parTransId="{D8F70B20-5850-4AC9-8B8F-0094AB79283D}" sibTransId="{CA208452-FE28-422F-9663-157A2A45365C}"/>
    <dgm:cxn modelId="{4CB05FE2-4113-4220-B937-9A3D7DB92009}" type="presOf" srcId="{AD4FABE6-C15D-4A74-AFB8-C9CD392FDEC8}" destId="{359FF2DC-8F2C-44A8-A19D-33760FBE5325}" srcOrd="0" destOrd="0" presId="urn:microsoft.com/office/officeart/2005/8/layout/vList2"/>
    <dgm:cxn modelId="{9764278A-84C9-43DB-AEE2-0CB1DFB02998}" type="presParOf" srcId="{04F1B0AA-D071-451C-A734-F60584E3A897}" destId="{BB0DAEEE-EA65-471E-93D9-84F2AC59F462}" srcOrd="0" destOrd="0" presId="urn:microsoft.com/office/officeart/2005/8/layout/vList2"/>
    <dgm:cxn modelId="{9BCB3F19-71D6-44C7-AE52-E9EC4B845B5D}" type="presParOf" srcId="{04F1B0AA-D071-451C-A734-F60584E3A897}" destId="{7414F671-2745-4374-9906-E4A303201FEE}" srcOrd="1" destOrd="0" presId="urn:microsoft.com/office/officeart/2005/8/layout/vList2"/>
    <dgm:cxn modelId="{F791E5B2-72C8-430E-8983-F44C79D9313B}" type="presParOf" srcId="{04F1B0AA-D071-451C-A734-F60584E3A897}" destId="{359FF2DC-8F2C-44A8-A19D-33760FBE5325}" srcOrd="2" destOrd="0" presId="urn:microsoft.com/office/officeart/2005/8/layout/vList2"/>
    <dgm:cxn modelId="{DBFA5515-6A09-4DEE-9A12-ABDCF58D8BB1}" type="presParOf" srcId="{04F1B0AA-D071-451C-A734-F60584E3A897}" destId="{0CA1B6A2-EC9E-41A5-9626-505ADDBC65D8}" srcOrd="3" destOrd="0" presId="urn:microsoft.com/office/officeart/2005/8/layout/vList2"/>
    <dgm:cxn modelId="{450CAFD8-4E9A-42FA-A98E-DC75BCD67C6C}" type="presParOf" srcId="{04F1B0AA-D071-451C-A734-F60584E3A897}" destId="{8FABBF2D-A72E-4EB9-9EBD-0603E5E32970}" srcOrd="4" destOrd="0" presId="urn:microsoft.com/office/officeart/2005/8/layout/vList2"/>
    <dgm:cxn modelId="{1D1270FC-ACD7-49E7-8EEC-0D560BAFE35C}" type="presParOf" srcId="{04F1B0AA-D071-451C-A734-F60584E3A897}" destId="{8215603D-D1E0-4A0F-9745-3FFF1A8D2D38}" srcOrd="5" destOrd="0" presId="urn:microsoft.com/office/officeart/2005/8/layout/vList2"/>
    <dgm:cxn modelId="{17265897-0694-48C2-9472-214B3F070FB3}" type="presParOf" srcId="{04F1B0AA-D071-451C-A734-F60584E3A897}" destId="{3ED40D7E-606D-4020-BED0-D0DD8A73F54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3C950B3-FECD-430A-9B13-5FD82206D5C1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76DBF79-9677-42B0-A8AF-CCD52594ABC8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76200" tIns="76200" rIns="76200" bIns="76200" numCol="1" spcCol="1270" anchor="ctr" anchorCtr="0"/>
        <a:lstStyle/>
        <a:p>
          <a:r>
            <a:rPr lang="en-GB" sz="20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Traders</a:t>
          </a:r>
          <a:r>
            <a:rPr lang="en-GB" sz="1700" kern="1200" dirty="0"/>
            <a:t> face challenges at checkpoints when moving their goods </a:t>
          </a:r>
          <a:r>
            <a:rPr lang="en-GB" sz="20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to</a:t>
          </a:r>
          <a:r>
            <a:rPr lang="en-GB" sz="1700" kern="1200" dirty="0"/>
            <a:t> their destination as their names are not on the bill of laden</a:t>
          </a:r>
          <a:endParaRPr lang="en-US" sz="1700" kern="1200" dirty="0"/>
        </a:p>
      </dgm:t>
    </dgm:pt>
    <dgm:pt modelId="{52D8E065-E392-4FD7-AF05-5D40BD4DABD5}" type="parTrans" cxnId="{FC8812E5-C06F-4B7D-8135-A65FFC432F18}">
      <dgm:prSet/>
      <dgm:spPr/>
      <dgm:t>
        <a:bodyPr/>
        <a:lstStyle/>
        <a:p>
          <a:endParaRPr lang="en-US"/>
        </a:p>
      </dgm:t>
    </dgm:pt>
    <dgm:pt modelId="{4774DAD0-DB83-4822-8E35-3C18E635A627}" type="sibTrans" cxnId="{FC8812E5-C06F-4B7D-8135-A65FFC432F18}">
      <dgm:prSet/>
      <dgm:spPr/>
      <dgm:t>
        <a:bodyPr/>
        <a:lstStyle/>
        <a:p>
          <a:endParaRPr lang="en-US"/>
        </a:p>
      </dgm:t>
    </dgm:pt>
    <dgm:pt modelId="{3D747E64-1219-4174-AF55-C143D32E958B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76200" tIns="76200" rIns="76200" bIns="76200" numCol="1" spcCol="1270" anchor="ctr" anchorCtr="0"/>
        <a:lstStyle/>
        <a:p>
          <a:r>
            <a:rPr lang="en-GB" sz="2000" kern="1200" dirty="0"/>
            <a:t>The depreciation of </a:t>
          </a:r>
          <a:r>
            <a:rPr lang="en-GB" sz="17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the</a:t>
          </a:r>
          <a:r>
            <a:rPr lang="en-GB" sz="2000" kern="1200" dirty="0"/>
            <a:t> </a:t>
          </a:r>
          <a:r>
            <a:rPr lang="en-GB" sz="2000" kern="1200" dirty="0" err="1"/>
            <a:t>NLe</a:t>
          </a:r>
          <a:r>
            <a:rPr lang="en-GB" sz="2000" kern="1200" dirty="0"/>
            <a:t> is having an adverse impact on cross-border trade</a:t>
          </a:r>
          <a:endParaRPr lang="en-US" sz="2000" kern="1200" dirty="0"/>
        </a:p>
      </dgm:t>
    </dgm:pt>
    <dgm:pt modelId="{CEC136E5-36CF-40EB-9DEC-A0C4F9D316B0}" type="parTrans" cxnId="{A791DD00-5488-4CC5-9ABA-E033A5639732}">
      <dgm:prSet/>
      <dgm:spPr/>
      <dgm:t>
        <a:bodyPr/>
        <a:lstStyle/>
        <a:p>
          <a:endParaRPr lang="en-US"/>
        </a:p>
      </dgm:t>
    </dgm:pt>
    <dgm:pt modelId="{62C0AC40-4C24-4F4C-82E0-99A3C801C51B}" type="sibTrans" cxnId="{A791DD00-5488-4CC5-9ABA-E033A5639732}">
      <dgm:prSet/>
      <dgm:spPr/>
      <dgm:t>
        <a:bodyPr/>
        <a:lstStyle/>
        <a:p>
          <a:endParaRPr lang="en-US"/>
        </a:p>
      </dgm:t>
    </dgm:pt>
    <dgm:pt modelId="{F61B0928-1AA8-4499-943A-D9CF9CB17EBF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76200" tIns="76200" rIns="76200" bIns="76200" numCol="1" spcCol="1270" anchor="ctr" anchorCtr="0"/>
        <a:lstStyle/>
        <a:p>
          <a:r>
            <a:rPr lang="en-GB" sz="2000" kern="1200" dirty="0"/>
            <a:t>Main imports are  </a:t>
          </a:r>
          <a:r>
            <a:rPr lang="en-GB" sz="20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mainly</a:t>
          </a:r>
          <a:r>
            <a:rPr lang="en-GB" sz="2000" kern="1200" dirty="0"/>
            <a:t> rubber products, paper products, shelled and unshelled groundnuts</a:t>
          </a:r>
          <a:endParaRPr lang="en-US" sz="2000" kern="1200" dirty="0"/>
        </a:p>
      </dgm:t>
    </dgm:pt>
    <dgm:pt modelId="{C66ABDA0-D3AC-4560-BF8D-5AE92B5206CF}" type="parTrans" cxnId="{FE673710-99BA-4FC3-A6BA-B989335A43EF}">
      <dgm:prSet/>
      <dgm:spPr/>
      <dgm:t>
        <a:bodyPr/>
        <a:lstStyle/>
        <a:p>
          <a:endParaRPr lang="en-US"/>
        </a:p>
      </dgm:t>
    </dgm:pt>
    <dgm:pt modelId="{39D8C19D-FA11-4B37-A8E2-CD24156ACB63}" type="sibTrans" cxnId="{FE673710-99BA-4FC3-A6BA-B989335A43EF}">
      <dgm:prSet/>
      <dgm:spPr/>
      <dgm:t>
        <a:bodyPr/>
        <a:lstStyle/>
        <a:p>
          <a:endParaRPr lang="en-US"/>
        </a:p>
      </dgm:t>
    </dgm:pt>
    <dgm:pt modelId="{AE50D82D-FFC9-4554-B2F3-0344CD09A4A0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76200" tIns="76200" rIns="76200" bIns="76200" numCol="1" spcCol="1270" anchor="ctr" anchorCtr="0"/>
        <a:lstStyle/>
        <a:p>
          <a:r>
            <a:rPr lang="en-GB" dirty="0"/>
            <a:t>On average, the value of groupage imports/trader is about </a:t>
          </a:r>
          <a:r>
            <a:rPr lang="en-GB" dirty="0" err="1"/>
            <a:t>NLe</a:t>
          </a:r>
          <a:r>
            <a:rPr lang="en-GB" dirty="0"/>
            <a:t> 70,000 (approx. US$ 3,800 at today’s value)</a:t>
          </a:r>
          <a:endParaRPr lang="en-US" dirty="0"/>
        </a:p>
      </dgm:t>
    </dgm:pt>
    <dgm:pt modelId="{1A92AEDE-4B34-4E72-88D4-499BD9966955}" type="parTrans" cxnId="{25C0EADB-58D7-448C-A655-EF007145685D}">
      <dgm:prSet/>
      <dgm:spPr/>
      <dgm:t>
        <a:bodyPr/>
        <a:lstStyle/>
        <a:p>
          <a:endParaRPr lang="en-US"/>
        </a:p>
      </dgm:t>
    </dgm:pt>
    <dgm:pt modelId="{DCD882E4-122E-4545-B8F7-C4DB7142A3CE}" type="sibTrans" cxnId="{25C0EADB-58D7-448C-A655-EF007145685D}">
      <dgm:prSet/>
      <dgm:spPr/>
      <dgm:t>
        <a:bodyPr/>
        <a:lstStyle/>
        <a:p>
          <a:endParaRPr lang="en-US"/>
        </a:p>
      </dgm:t>
    </dgm:pt>
    <dgm:pt modelId="{8B51FAA0-88EA-4337-98EF-5F9484EB6426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76200" tIns="76200" rIns="76200" bIns="76200" numCol="1" spcCol="1270" anchor="ctr" anchorCtr="0"/>
        <a:lstStyle/>
        <a:p>
          <a:r>
            <a:rPr lang="en-GB" dirty="0"/>
            <a:t>Operationalisation of the scanner will ease the process of import valuation</a:t>
          </a:r>
          <a:endParaRPr lang="en-US" dirty="0"/>
        </a:p>
      </dgm:t>
    </dgm:pt>
    <dgm:pt modelId="{0A308B7C-A401-47CA-95CF-13660834A957}" type="parTrans" cxnId="{895308AE-DB6C-44A2-BAA0-C162C912D54D}">
      <dgm:prSet/>
      <dgm:spPr/>
      <dgm:t>
        <a:bodyPr/>
        <a:lstStyle/>
        <a:p>
          <a:endParaRPr lang="en-US"/>
        </a:p>
      </dgm:t>
    </dgm:pt>
    <dgm:pt modelId="{ED518188-602C-416A-8234-A7C07CF50CC6}" type="sibTrans" cxnId="{895308AE-DB6C-44A2-BAA0-C162C912D54D}">
      <dgm:prSet/>
      <dgm:spPr/>
      <dgm:t>
        <a:bodyPr/>
        <a:lstStyle/>
        <a:p>
          <a:endParaRPr lang="en-US"/>
        </a:p>
      </dgm:t>
    </dgm:pt>
    <dgm:pt modelId="{04F1B0AA-D071-451C-A734-F60584E3A897}" type="pres">
      <dgm:prSet presAssocID="{D3C950B3-FECD-430A-9B13-5FD82206D5C1}" presName="linear" presStyleCnt="0">
        <dgm:presLayoutVars>
          <dgm:animLvl val="lvl"/>
          <dgm:resizeHandles val="exact"/>
        </dgm:presLayoutVars>
      </dgm:prSet>
      <dgm:spPr/>
    </dgm:pt>
    <dgm:pt modelId="{3CFB2FCA-719B-4D42-9F09-A0E5DF534597}" type="pres">
      <dgm:prSet presAssocID="{F76DBF79-9677-42B0-A8AF-CCD52594ABC8}" presName="parentText" presStyleLbl="node1" presStyleIdx="0" presStyleCnt="5" custScaleX="99718" custScaleY="95905">
        <dgm:presLayoutVars>
          <dgm:chMax val="0"/>
          <dgm:bulletEnabled val="1"/>
        </dgm:presLayoutVars>
      </dgm:prSet>
      <dgm:spPr>
        <a:xfrm>
          <a:off x="9283" y="348868"/>
          <a:ext cx="6565701" cy="727253"/>
        </a:xfrm>
        <a:prstGeom prst="roundRect">
          <a:avLst/>
        </a:prstGeom>
      </dgm:spPr>
    </dgm:pt>
    <dgm:pt modelId="{8CA56C25-3BD3-4754-AF13-E9EA09658985}" type="pres">
      <dgm:prSet presAssocID="{4774DAD0-DB83-4822-8E35-3C18E635A627}" presName="spacer" presStyleCnt="0"/>
      <dgm:spPr/>
    </dgm:pt>
    <dgm:pt modelId="{8E049842-DE5F-496B-A8E5-FE272AD66D6B}" type="pres">
      <dgm:prSet presAssocID="{3D747E64-1219-4174-AF55-C143D32E958B}" presName="parentText" presStyleLbl="node1" presStyleIdx="1" presStyleCnt="5">
        <dgm:presLayoutVars>
          <dgm:chMax val="0"/>
          <dgm:bulletEnabled val="1"/>
        </dgm:presLayoutVars>
      </dgm:prSet>
      <dgm:spPr>
        <a:xfrm>
          <a:off x="0" y="1200600"/>
          <a:ext cx="6584269" cy="758306"/>
        </a:xfrm>
        <a:prstGeom prst="roundRect">
          <a:avLst/>
        </a:prstGeom>
      </dgm:spPr>
    </dgm:pt>
    <dgm:pt modelId="{49EE7E04-2A09-4C98-AF66-A9F126B3F3FF}" type="pres">
      <dgm:prSet presAssocID="{62C0AC40-4C24-4F4C-82E0-99A3C801C51B}" presName="spacer" presStyleCnt="0"/>
      <dgm:spPr/>
    </dgm:pt>
    <dgm:pt modelId="{1198967D-E6B9-4400-8E0F-6FEB5566587B}" type="pres">
      <dgm:prSet presAssocID="{F61B0928-1AA8-4499-943A-D9CF9CB17EBF}" presName="parentText" presStyleLbl="node1" presStyleIdx="2" presStyleCnt="5">
        <dgm:presLayoutVars>
          <dgm:chMax val="0"/>
          <dgm:bulletEnabled val="1"/>
        </dgm:presLayoutVars>
      </dgm:prSet>
      <dgm:spPr>
        <a:xfrm>
          <a:off x="0" y="2016507"/>
          <a:ext cx="6584269" cy="758306"/>
        </a:xfrm>
        <a:prstGeom prst="roundRect">
          <a:avLst/>
        </a:prstGeom>
      </dgm:spPr>
    </dgm:pt>
    <dgm:pt modelId="{17E53F6A-E829-483F-8514-CACD75F798EE}" type="pres">
      <dgm:prSet presAssocID="{39D8C19D-FA11-4B37-A8E2-CD24156ACB63}" presName="spacer" presStyleCnt="0"/>
      <dgm:spPr/>
    </dgm:pt>
    <dgm:pt modelId="{79851C9D-111C-4093-9BDA-7849B9D49417}" type="pres">
      <dgm:prSet presAssocID="{AE50D82D-FFC9-4554-B2F3-0344CD09A4A0}" presName="parentText" presStyleLbl="node1" presStyleIdx="3" presStyleCnt="5" custScaleY="117639">
        <dgm:presLayoutVars>
          <dgm:chMax val="0"/>
          <dgm:bulletEnabled val="1"/>
        </dgm:presLayoutVars>
      </dgm:prSet>
      <dgm:spPr>
        <a:xfrm>
          <a:off x="0" y="2832413"/>
          <a:ext cx="6584269" cy="758306"/>
        </a:xfrm>
        <a:prstGeom prst="roundRect">
          <a:avLst/>
        </a:prstGeom>
      </dgm:spPr>
    </dgm:pt>
    <dgm:pt modelId="{3A07387B-B4DC-42C9-8421-80E7CDB5EA2A}" type="pres">
      <dgm:prSet presAssocID="{DCD882E4-122E-4545-B8F7-C4DB7142A3CE}" presName="spacer" presStyleCnt="0"/>
      <dgm:spPr/>
    </dgm:pt>
    <dgm:pt modelId="{692C6E15-1C77-4914-9C00-F547D301DEAB}" type="pres">
      <dgm:prSet presAssocID="{8B51FAA0-88EA-4337-98EF-5F9484EB6426}" presName="parentText" presStyleLbl="node1" presStyleIdx="4" presStyleCnt="5" custLinFactNeighborX="0" custLinFactNeighborY="89783">
        <dgm:presLayoutVars>
          <dgm:chMax val="0"/>
          <dgm:bulletEnabled val="1"/>
        </dgm:presLayoutVars>
      </dgm:prSet>
      <dgm:spPr>
        <a:xfrm>
          <a:off x="0" y="3766913"/>
          <a:ext cx="6584269" cy="758306"/>
        </a:xfrm>
        <a:prstGeom prst="roundRect">
          <a:avLst/>
        </a:prstGeom>
      </dgm:spPr>
    </dgm:pt>
  </dgm:ptLst>
  <dgm:cxnLst>
    <dgm:cxn modelId="{A791DD00-5488-4CC5-9ABA-E033A5639732}" srcId="{D3C950B3-FECD-430A-9B13-5FD82206D5C1}" destId="{3D747E64-1219-4174-AF55-C143D32E958B}" srcOrd="1" destOrd="0" parTransId="{CEC136E5-36CF-40EB-9DEC-A0C4F9D316B0}" sibTransId="{62C0AC40-4C24-4F4C-82E0-99A3C801C51B}"/>
    <dgm:cxn modelId="{FE673710-99BA-4FC3-A6BA-B989335A43EF}" srcId="{D3C950B3-FECD-430A-9B13-5FD82206D5C1}" destId="{F61B0928-1AA8-4499-943A-D9CF9CB17EBF}" srcOrd="2" destOrd="0" parTransId="{C66ABDA0-D3AC-4560-BF8D-5AE92B5206CF}" sibTransId="{39D8C19D-FA11-4B37-A8E2-CD24156ACB63}"/>
    <dgm:cxn modelId="{72E16836-7A1E-4527-B444-D28F8053B8AF}" type="presOf" srcId="{AE50D82D-FFC9-4554-B2F3-0344CD09A4A0}" destId="{79851C9D-111C-4093-9BDA-7849B9D49417}" srcOrd="0" destOrd="0" presId="urn:microsoft.com/office/officeart/2005/8/layout/vList2"/>
    <dgm:cxn modelId="{C0E07546-69FF-44D9-A241-51E219EDD560}" type="presOf" srcId="{D3C950B3-FECD-430A-9B13-5FD82206D5C1}" destId="{04F1B0AA-D071-451C-A734-F60584E3A897}" srcOrd="0" destOrd="0" presId="urn:microsoft.com/office/officeart/2005/8/layout/vList2"/>
    <dgm:cxn modelId="{FFE60D7B-9945-42BB-B3CB-A1B1679A873A}" type="presOf" srcId="{F76DBF79-9677-42B0-A8AF-CCD52594ABC8}" destId="{3CFB2FCA-719B-4D42-9F09-A0E5DF534597}" srcOrd="0" destOrd="0" presId="urn:microsoft.com/office/officeart/2005/8/layout/vList2"/>
    <dgm:cxn modelId="{895308AE-DB6C-44A2-BAA0-C162C912D54D}" srcId="{D3C950B3-FECD-430A-9B13-5FD82206D5C1}" destId="{8B51FAA0-88EA-4337-98EF-5F9484EB6426}" srcOrd="4" destOrd="0" parTransId="{0A308B7C-A401-47CA-95CF-13660834A957}" sibTransId="{ED518188-602C-416A-8234-A7C07CF50CC6}"/>
    <dgm:cxn modelId="{0A2B01B0-E005-4A61-BB28-28FB3B8B8D86}" type="presOf" srcId="{8B51FAA0-88EA-4337-98EF-5F9484EB6426}" destId="{692C6E15-1C77-4914-9C00-F547D301DEAB}" srcOrd="0" destOrd="0" presId="urn:microsoft.com/office/officeart/2005/8/layout/vList2"/>
    <dgm:cxn modelId="{25C0EADB-58D7-448C-A655-EF007145685D}" srcId="{D3C950B3-FECD-430A-9B13-5FD82206D5C1}" destId="{AE50D82D-FFC9-4554-B2F3-0344CD09A4A0}" srcOrd="3" destOrd="0" parTransId="{1A92AEDE-4B34-4E72-88D4-499BD9966955}" sibTransId="{DCD882E4-122E-4545-B8F7-C4DB7142A3CE}"/>
    <dgm:cxn modelId="{982950E1-630D-49CE-95A2-DAC90B662529}" type="presOf" srcId="{3D747E64-1219-4174-AF55-C143D32E958B}" destId="{8E049842-DE5F-496B-A8E5-FE272AD66D6B}" srcOrd="0" destOrd="0" presId="urn:microsoft.com/office/officeart/2005/8/layout/vList2"/>
    <dgm:cxn modelId="{FC8812E5-C06F-4B7D-8135-A65FFC432F18}" srcId="{D3C950B3-FECD-430A-9B13-5FD82206D5C1}" destId="{F76DBF79-9677-42B0-A8AF-CCD52594ABC8}" srcOrd="0" destOrd="0" parTransId="{52D8E065-E392-4FD7-AF05-5D40BD4DABD5}" sibTransId="{4774DAD0-DB83-4822-8E35-3C18E635A627}"/>
    <dgm:cxn modelId="{27064DF1-E3C0-4CBD-B064-F16C9812981A}" type="presOf" srcId="{F61B0928-1AA8-4499-943A-D9CF9CB17EBF}" destId="{1198967D-E6B9-4400-8E0F-6FEB5566587B}" srcOrd="0" destOrd="0" presId="urn:microsoft.com/office/officeart/2005/8/layout/vList2"/>
    <dgm:cxn modelId="{3BA33BFE-141C-4C43-8571-4A4057A83536}" type="presParOf" srcId="{04F1B0AA-D071-451C-A734-F60584E3A897}" destId="{3CFB2FCA-719B-4D42-9F09-A0E5DF534597}" srcOrd="0" destOrd="0" presId="urn:microsoft.com/office/officeart/2005/8/layout/vList2"/>
    <dgm:cxn modelId="{F720B8D8-83D5-489F-BF0C-3AA59CFAEC15}" type="presParOf" srcId="{04F1B0AA-D071-451C-A734-F60584E3A897}" destId="{8CA56C25-3BD3-4754-AF13-E9EA09658985}" srcOrd="1" destOrd="0" presId="urn:microsoft.com/office/officeart/2005/8/layout/vList2"/>
    <dgm:cxn modelId="{B2733065-E5E3-49D3-A1EC-4F2DA910147E}" type="presParOf" srcId="{04F1B0AA-D071-451C-A734-F60584E3A897}" destId="{8E049842-DE5F-496B-A8E5-FE272AD66D6B}" srcOrd="2" destOrd="0" presId="urn:microsoft.com/office/officeart/2005/8/layout/vList2"/>
    <dgm:cxn modelId="{83265ECB-5B4C-46BD-9744-E538E170BA2E}" type="presParOf" srcId="{04F1B0AA-D071-451C-A734-F60584E3A897}" destId="{49EE7E04-2A09-4C98-AF66-A9F126B3F3FF}" srcOrd="3" destOrd="0" presId="urn:microsoft.com/office/officeart/2005/8/layout/vList2"/>
    <dgm:cxn modelId="{1F1F8E8C-5EFD-4BFB-B5F5-FF4B3605ADB0}" type="presParOf" srcId="{04F1B0AA-D071-451C-A734-F60584E3A897}" destId="{1198967D-E6B9-4400-8E0F-6FEB5566587B}" srcOrd="4" destOrd="0" presId="urn:microsoft.com/office/officeart/2005/8/layout/vList2"/>
    <dgm:cxn modelId="{86CD881E-2816-4FEA-9D22-04B83EF33B8D}" type="presParOf" srcId="{04F1B0AA-D071-451C-A734-F60584E3A897}" destId="{17E53F6A-E829-483F-8514-CACD75F798EE}" srcOrd="5" destOrd="0" presId="urn:microsoft.com/office/officeart/2005/8/layout/vList2"/>
    <dgm:cxn modelId="{8660B21C-D5CA-45F7-BA36-47F818625B96}" type="presParOf" srcId="{04F1B0AA-D071-451C-A734-F60584E3A897}" destId="{79851C9D-111C-4093-9BDA-7849B9D49417}" srcOrd="6" destOrd="0" presId="urn:microsoft.com/office/officeart/2005/8/layout/vList2"/>
    <dgm:cxn modelId="{A2ABFB68-092D-4DBC-9435-4BDB289D6636}" type="presParOf" srcId="{04F1B0AA-D071-451C-A734-F60584E3A897}" destId="{3A07387B-B4DC-42C9-8421-80E7CDB5EA2A}" srcOrd="7" destOrd="0" presId="urn:microsoft.com/office/officeart/2005/8/layout/vList2"/>
    <dgm:cxn modelId="{027A5209-A0A4-4E3B-B6B6-3706CE23F27F}" type="presParOf" srcId="{04F1B0AA-D071-451C-A734-F60584E3A897}" destId="{692C6E15-1C77-4914-9C00-F547D301DEA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71D15-37E1-473A-A99D-E38705EC69AA}">
      <dsp:nvSpPr>
        <dsp:cNvPr id="0" name=""/>
        <dsp:cNvSpPr/>
      </dsp:nvSpPr>
      <dsp:spPr>
        <a:xfrm>
          <a:off x="0" y="-27212"/>
          <a:ext cx="8938260" cy="1728644"/>
        </a:xfrm>
        <a:prstGeom prst="roundRect">
          <a:avLst>
            <a:gd name="adj" fmla="val 10000"/>
          </a:avLst>
        </a:prstGeom>
        <a:solidFill>
          <a:srgbClr val="0073C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During a public-private dialogue (PPD) between NRA and Importers Association of Sierra Leone, the Association highlighted several import constraints among which was their claim of incorrect groupage GST calculations </a:t>
          </a:r>
          <a:endParaRPr lang="en-US" sz="2000" kern="1200" dirty="0"/>
        </a:p>
      </dsp:txBody>
      <dsp:txXfrm>
        <a:off x="50630" y="23418"/>
        <a:ext cx="7184000" cy="1627384"/>
      </dsp:txXfrm>
    </dsp:sp>
    <dsp:sp modelId="{3935985D-4092-4131-B675-0FDCE32ED6B3}">
      <dsp:nvSpPr>
        <dsp:cNvPr id="0" name=""/>
        <dsp:cNvSpPr/>
      </dsp:nvSpPr>
      <dsp:spPr>
        <a:xfrm>
          <a:off x="827327" y="1847653"/>
          <a:ext cx="8860944" cy="1758432"/>
        </a:xfrm>
        <a:prstGeom prst="roundRect">
          <a:avLst>
            <a:gd name="adj" fmla="val 10000"/>
          </a:avLst>
        </a:prstGeom>
        <a:solidFill>
          <a:srgbClr val="549E3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They asserted that GST was calculated and paid for by the lead importer (whose name is on the bill of lading) on behalf of other members constituting the group. </a:t>
          </a:r>
          <a:endParaRPr lang="en-US" sz="2000" kern="1200"/>
        </a:p>
      </dsp:txBody>
      <dsp:txXfrm>
        <a:off x="878830" y="1899156"/>
        <a:ext cx="6932331" cy="1655426"/>
      </dsp:txXfrm>
    </dsp:sp>
    <dsp:sp modelId="{A4075797-96D1-4788-88F6-556D822F0E45}">
      <dsp:nvSpPr>
        <dsp:cNvPr id="0" name=""/>
        <dsp:cNvSpPr/>
      </dsp:nvSpPr>
      <dsp:spPr>
        <a:xfrm>
          <a:off x="1631774" y="3816013"/>
          <a:ext cx="8829391" cy="1601231"/>
        </a:xfrm>
        <a:prstGeom prst="roundRect">
          <a:avLst>
            <a:gd name="adj" fmla="val 10000"/>
          </a:avLst>
        </a:prstGeom>
        <a:solidFill>
          <a:srgbClr val="0073C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Hence, some groupage importers who are mainly small and medium entrepreneurs are now being given electronic cash registers and must add GST when they trade their goods on a retail basis and then reconcile with NRA. </a:t>
          </a:r>
          <a:endParaRPr lang="en-US" sz="2000" kern="1200"/>
        </a:p>
      </dsp:txBody>
      <dsp:txXfrm>
        <a:off x="1678672" y="3862911"/>
        <a:ext cx="6916489" cy="1507435"/>
      </dsp:txXfrm>
    </dsp:sp>
    <dsp:sp modelId="{2A68620C-57E5-428A-8D6C-2E72B7E57AB8}">
      <dsp:nvSpPr>
        <dsp:cNvPr id="0" name=""/>
        <dsp:cNvSpPr/>
      </dsp:nvSpPr>
      <dsp:spPr>
        <a:xfrm>
          <a:off x="7885393" y="1255556"/>
          <a:ext cx="1052866" cy="105286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122288" y="1255556"/>
        <a:ext cx="579076" cy="792282"/>
      </dsp:txXfrm>
    </dsp:sp>
    <dsp:sp modelId="{42C447E5-D133-4AFF-98D3-15D6E06CB8C3}">
      <dsp:nvSpPr>
        <dsp:cNvPr id="0" name=""/>
        <dsp:cNvSpPr/>
      </dsp:nvSpPr>
      <dsp:spPr>
        <a:xfrm>
          <a:off x="8674063" y="3134517"/>
          <a:ext cx="1052866" cy="105286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910958" y="3134517"/>
        <a:ext cx="579076" cy="7922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B9527-08C5-4318-AE73-03E5473286F3}">
      <dsp:nvSpPr>
        <dsp:cNvPr id="0" name=""/>
        <dsp:cNvSpPr/>
      </dsp:nvSpPr>
      <dsp:spPr>
        <a:xfrm rot="16200000">
          <a:off x="2548465" y="-2548465"/>
          <a:ext cx="5418667" cy="10515599"/>
        </a:xfrm>
        <a:prstGeom prst="flowChartManualOperation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Formal Groupage Importers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GB" sz="3000" kern="1200" dirty="0">
              <a:cs typeface="Times New Roman" panose="02020603050405020304" pitchFamily="18" charset="0"/>
            </a:rPr>
            <a:t>Goods are cleared by CFA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000" kern="1200" dirty="0">
              <a:cs typeface="Times New Roman" panose="02020603050405020304" pitchFamily="18" charset="0"/>
            </a:rPr>
            <a:t>Goods are classified as merchandise and assessed based on value in delivery order and charged import GST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000" kern="1200" dirty="0">
              <a:cs typeface="Times New Roman" panose="02020603050405020304" pitchFamily="18" charset="0"/>
            </a:rPr>
            <a:t>Importers meeting the GST threshold and are registered can reconcile their import GST if goods are sold</a:t>
          </a:r>
          <a:endParaRPr lang="en-US" sz="3000" kern="1200" dirty="0"/>
        </a:p>
      </dsp:txBody>
      <dsp:txXfrm rot="5400000">
        <a:off x="-1" y="1083734"/>
        <a:ext cx="10515599" cy="32512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B9527-08C5-4318-AE73-03E5473286F3}">
      <dsp:nvSpPr>
        <dsp:cNvPr id="0" name=""/>
        <dsp:cNvSpPr/>
      </dsp:nvSpPr>
      <dsp:spPr>
        <a:xfrm rot="16200000">
          <a:off x="2548466" y="-2548466"/>
          <a:ext cx="5418667" cy="10515600"/>
        </a:xfrm>
        <a:prstGeom prst="flowChartManualOperation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Informal </a:t>
          </a:r>
          <a:r>
            <a:rPr lang="en-GB" sz="3900" kern="1200" dirty="0">
              <a:cs typeface="Times New Roman" panose="02020603050405020304" pitchFamily="18" charset="0"/>
            </a:rPr>
            <a:t>groupage importers</a:t>
          </a:r>
          <a:endParaRPr lang="en-US" sz="39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000" kern="1200" dirty="0">
              <a:cs typeface="Times New Roman" panose="02020603050405020304" pitchFamily="18" charset="0"/>
            </a:rPr>
            <a:t>Only one Consignee acting on behalf of the groupage importers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000" kern="1200" dirty="0">
              <a:cs typeface="Times New Roman" panose="02020603050405020304" pitchFamily="18" charset="0"/>
            </a:rPr>
            <a:t>Consignee's name is on the bill of lading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000" kern="1200">
              <a:cs typeface="Times New Roman" panose="02020603050405020304" pitchFamily="18" charset="0"/>
            </a:rPr>
            <a:t>Goods are mostly classified as baggage and a flat rate is applied to a 20ft or 40 ft container (in some cases the rate is increased based on the value of the goods)</a:t>
          </a:r>
          <a:endParaRPr lang="en-GB" sz="3000" kern="1200" dirty="0">
            <a:cs typeface="Times New Roman" panose="02020603050405020304" pitchFamily="18" charset="0"/>
          </a:endParaRPr>
        </a:p>
      </dsp:txBody>
      <dsp:txXfrm rot="5400000">
        <a:off x="0" y="1083733"/>
        <a:ext cx="10515600" cy="32512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B9527-08C5-4318-AE73-03E5473286F3}">
      <dsp:nvSpPr>
        <dsp:cNvPr id="0" name=""/>
        <dsp:cNvSpPr/>
      </dsp:nvSpPr>
      <dsp:spPr>
        <a:xfrm rot="16200000">
          <a:off x="2433562" y="-2433562"/>
          <a:ext cx="5637590" cy="10504714"/>
        </a:xfrm>
        <a:prstGeom prst="flowChartManualOperation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0" tIns="0" rIns="305594" bIns="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Formal/Informal </a:t>
          </a:r>
          <a:r>
            <a:rPr lang="en-GB" sz="4800" kern="1200" dirty="0">
              <a:cs typeface="Times New Roman" panose="02020603050405020304" pitchFamily="18" charset="0"/>
            </a:rPr>
            <a:t>groupage importers</a:t>
          </a:r>
          <a:endParaRPr lang="en-US" sz="48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700" kern="1200" dirty="0">
              <a:cs typeface="Times New Roman" panose="02020603050405020304" pitchFamily="18" charset="0"/>
            </a:rPr>
            <a:t>Assessment of goods in the haulage trucks is done through a simplified declaration form.</a:t>
          </a:r>
          <a:endParaRPr lang="en-US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700" kern="1200" dirty="0">
              <a:cs typeface="Times New Roman" panose="02020603050405020304" pitchFamily="18" charset="0"/>
            </a:rPr>
            <a:t>Import GST is applied to the value of goods</a:t>
          </a:r>
        </a:p>
      </dsp:txBody>
      <dsp:txXfrm rot="5400000">
        <a:off x="0" y="1127518"/>
        <a:ext cx="10504714" cy="33825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0DAEEE-EA65-471E-93D9-84F2AC59F462}">
      <dsp:nvSpPr>
        <dsp:cNvPr id="0" name=""/>
        <dsp:cNvSpPr/>
      </dsp:nvSpPr>
      <dsp:spPr>
        <a:xfrm>
          <a:off x="44773" y="91494"/>
          <a:ext cx="6494722" cy="1250047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Groupage trade along the land border is predominantly done by small and medium scale traders from all parts of the country</a:t>
          </a:r>
          <a:endParaRPr lang="en-US" sz="2000" kern="1200" dirty="0"/>
        </a:p>
      </dsp:txBody>
      <dsp:txXfrm>
        <a:off x="105795" y="152516"/>
        <a:ext cx="6372678" cy="1128003"/>
      </dsp:txXfrm>
    </dsp:sp>
    <dsp:sp modelId="{359FF2DC-8F2C-44A8-A19D-33760FBE5325}">
      <dsp:nvSpPr>
        <dsp:cNvPr id="0" name=""/>
        <dsp:cNvSpPr/>
      </dsp:nvSpPr>
      <dsp:spPr>
        <a:xfrm>
          <a:off x="0" y="1399142"/>
          <a:ext cx="6584269" cy="1110535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Traders handover their goods to </a:t>
          </a:r>
          <a:r>
            <a:rPr lang="en-GB" sz="2000" kern="1200" dirty="0" err="1"/>
            <a:t>chartermen</a:t>
          </a:r>
          <a:r>
            <a:rPr lang="en-GB" sz="2000" kern="1200" dirty="0"/>
            <a:t>, who have hired truck from Conakry or </a:t>
          </a:r>
          <a:r>
            <a:rPr lang="en-GB" sz="2000" kern="1200" dirty="0" err="1"/>
            <a:t>Pamalap</a:t>
          </a:r>
          <a:endParaRPr lang="en-US" sz="2000" kern="1200" dirty="0"/>
        </a:p>
      </dsp:txBody>
      <dsp:txXfrm>
        <a:off x="54212" y="1453354"/>
        <a:ext cx="6475845" cy="1002111"/>
      </dsp:txXfrm>
    </dsp:sp>
    <dsp:sp modelId="{8FABBF2D-A72E-4EB9-9EBD-0603E5E32970}">
      <dsp:nvSpPr>
        <dsp:cNvPr id="0" name=""/>
        <dsp:cNvSpPr/>
      </dsp:nvSpPr>
      <dsp:spPr>
        <a:xfrm>
          <a:off x="0" y="2567278"/>
          <a:ext cx="6584269" cy="1053000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The ‘</a:t>
          </a:r>
          <a:r>
            <a:rPr lang="en-GB" sz="2000" kern="1200" dirty="0" err="1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chartermen</a:t>
          </a:r>
          <a:r>
            <a:rPr lang="en-GB" sz="20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’ act as Consignees and they are responsible for clearing the goods</a:t>
          </a:r>
          <a:endParaRPr lang="en-US" sz="2000" kern="1200" dirty="0">
            <a:solidFill>
              <a:prstClr val="black"/>
            </a:solidFill>
            <a:latin typeface="Arial" panose="020B0604020202020204"/>
            <a:ea typeface="+mn-ea"/>
            <a:cs typeface="+mn-cs"/>
          </a:endParaRPr>
        </a:p>
      </dsp:txBody>
      <dsp:txXfrm>
        <a:off x="51403" y="2618681"/>
        <a:ext cx="6481463" cy="950194"/>
      </dsp:txXfrm>
    </dsp:sp>
    <dsp:sp modelId="{3ED40D7E-606D-4020-BED0-D0DD8A73F547}">
      <dsp:nvSpPr>
        <dsp:cNvPr id="0" name=""/>
        <dsp:cNvSpPr/>
      </dsp:nvSpPr>
      <dsp:spPr>
        <a:xfrm>
          <a:off x="0" y="3677878"/>
          <a:ext cx="6584269" cy="1053000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Traders are comfortable in paying import GST</a:t>
          </a:r>
          <a:endParaRPr lang="en-US" sz="2000" kern="1200" dirty="0"/>
        </a:p>
      </dsp:txBody>
      <dsp:txXfrm>
        <a:off x="51403" y="3729281"/>
        <a:ext cx="6481463" cy="9501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B2FCA-719B-4D42-9F09-A0E5DF534597}">
      <dsp:nvSpPr>
        <dsp:cNvPr id="0" name=""/>
        <dsp:cNvSpPr/>
      </dsp:nvSpPr>
      <dsp:spPr>
        <a:xfrm>
          <a:off x="9529" y="574450"/>
          <a:ext cx="6739383" cy="740578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Traders</a:t>
          </a:r>
          <a:r>
            <a:rPr lang="en-GB" sz="1700" kern="1200" dirty="0"/>
            <a:t> face challenges at checkpoints when moving their goods </a:t>
          </a:r>
          <a:r>
            <a:rPr lang="en-GB" sz="20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to</a:t>
          </a:r>
          <a:r>
            <a:rPr lang="en-GB" sz="1700" kern="1200" dirty="0"/>
            <a:t> their destination as their names are not on the bill of laden</a:t>
          </a:r>
          <a:endParaRPr lang="en-US" sz="1700" kern="1200" dirty="0"/>
        </a:p>
      </dsp:txBody>
      <dsp:txXfrm>
        <a:off x="45681" y="610602"/>
        <a:ext cx="6667079" cy="668274"/>
      </dsp:txXfrm>
    </dsp:sp>
    <dsp:sp modelId="{8E049842-DE5F-496B-A8E5-FE272AD66D6B}">
      <dsp:nvSpPr>
        <dsp:cNvPr id="0" name=""/>
        <dsp:cNvSpPr/>
      </dsp:nvSpPr>
      <dsp:spPr>
        <a:xfrm>
          <a:off x="0" y="1372629"/>
          <a:ext cx="6758442" cy="772200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The depreciation of </a:t>
          </a:r>
          <a:r>
            <a:rPr lang="en-GB" sz="17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the</a:t>
          </a:r>
          <a:r>
            <a:rPr lang="en-GB" sz="2000" kern="1200" dirty="0"/>
            <a:t> </a:t>
          </a:r>
          <a:r>
            <a:rPr lang="en-GB" sz="2000" kern="1200" dirty="0" err="1"/>
            <a:t>NLe</a:t>
          </a:r>
          <a:r>
            <a:rPr lang="en-GB" sz="2000" kern="1200" dirty="0"/>
            <a:t> is having an adverse impact on cross-border trade</a:t>
          </a:r>
          <a:endParaRPr lang="en-US" sz="2000" kern="1200" dirty="0"/>
        </a:p>
      </dsp:txBody>
      <dsp:txXfrm>
        <a:off x="37696" y="1410325"/>
        <a:ext cx="6683050" cy="696808"/>
      </dsp:txXfrm>
    </dsp:sp>
    <dsp:sp modelId="{1198967D-E6B9-4400-8E0F-6FEB5566587B}">
      <dsp:nvSpPr>
        <dsp:cNvPr id="0" name=""/>
        <dsp:cNvSpPr/>
      </dsp:nvSpPr>
      <dsp:spPr>
        <a:xfrm>
          <a:off x="0" y="2202429"/>
          <a:ext cx="6758442" cy="772200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Main imports are  </a:t>
          </a:r>
          <a:r>
            <a:rPr lang="en-GB" sz="2000" kern="1200" dirty="0">
              <a:solidFill>
                <a:prstClr val="black"/>
              </a:solidFill>
              <a:latin typeface="Arial" panose="020B0604020202020204"/>
              <a:ea typeface="+mn-ea"/>
              <a:cs typeface="+mn-cs"/>
            </a:rPr>
            <a:t>mainly</a:t>
          </a:r>
          <a:r>
            <a:rPr lang="en-GB" sz="2000" kern="1200" dirty="0"/>
            <a:t> rubber products, paper products, shelled and unshelled groundnuts</a:t>
          </a:r>
          <a:endParaRPr lang="en-US" sz="2000" kern="1200" dirty="0"/>
        </a:p>
      </dsp:txBody>
      <dsp:txXfrm>
        <a:off x="37696" y="2240125"/>
        <a:ext cx="6683050" cy="696808"/>
      </dsp:txXfrm>
    </dsp:sp>
    <dsp:sp modelId="{79851C9D-111C-4093-9BDA-7849B9D49417}">
      <dsp:nvSpPr>
        <dsp:cNvPr id="0" name=""/>
        <dsp:cNvSpPr/>
      </dsp:nvSpPr>
      <dsp:spPr>
        <a:xfrm>
          <a:off x="0" y="3032229"/>
          <a:ext cx="6758442" cy="908408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On average, the value of groupage imports/trader is about </a:t>
          </a:r>
          <a:r>
            <a:rPr lang="en-GB" sz="1900" kern="1200" dirty="0" err="1"/>
            <a:t>NLe</a:t>
          </a:r>
          <a:r>
            <a:rPr lang="en-GB" sz="1900" kern="1200" dirty="0"/>
            <a:t> 70,000 (approx. US$ 3,800 at today’s value)</a:t>
          </a:r>
          <a:endParaRPr lang="en-US" sz="1900" kern="1200" dirty="0"/>
        </a:p>
      </dsp:txBody>
      <dsp:txXfrm>
        <a:off x="44345" y="3076574"/>
        <a:ext cx="6669752" cy="819718"/>
      </dsp:txXfrm>
    </dsp:sp>
    <dsp:sp modelId="{692C6E15-1C77-4914-9C00-F547D301DEAB}">
      <dsp:nvSpPr>
        <dsp:cNvPr id="0" name=""/>
        <dsp:cNvSpPr/>
      </dsp:nvSpPr>
      <dsp:spPr>
        <a:xfrm>
          <a:off x="0" y="4049952"/>
          <a:ext cx="6758442" cy="772200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Operationalisation of the scanner will ease the process of import valuation</a:t>
          </a:r>
          <a:endParaRPr lang="en-US" sz="1900" kern="1200" dirty="0"/>
        </a:p>
      </dsp:txBody>
      <dsp:txXfrm>
        <a:off x="37696" y="4087648"/>
        <a:ext cx="6683050" cy="696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0894-45C4-4EDF-86F4-5815628AB467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7F85-9BAC-4491-9B08-FFDC01DED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4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D34AB-60A8-43F8-9B2E-EFF7CA4B2F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71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D34AB-60A8-43F8-9B2E-EFF7CA4B2F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56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D34AB-60A8-43F8-9B2E-EFF7CA4B2F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996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D34AB-60A8-43F8-9B2E-EFF7CA4B2F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544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D34AB-60A8-43F8-9B2E-EFF7CA4B2F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190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D34AB-60A8-43F8-9B2E-EFF7CA4B2FF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684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D34AB-60A8-43F8-9B2E-EFF7CA4B2FF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95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45E0B-1F6A-45F7-9A97-CC41B2579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D6588-D50D-431A-9F9B-60335F42B9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7FDE9-F7E7-4896-825E-C015A7AF7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4DCC-15EB-4297-834F-29515B44B05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8AE71-3D8C-4FE2-A333-8194741CE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701DE-EE2F-41CD-AD21-3D7AF42A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63D-454F-4CF5-9AE3-1DED217FBA80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B973120-CDE6-438F-A91A-349F23146AD7}"/>
              </a:ext>
            </a:extLst>
          </p:cNvPr>
          <p:cNvGrpSpPr/>
          <p:nvPr userDrawn="1"/>
        </p:nvGrpSpPr>
        <p:grpSpPr>
          <a:xfrm>
            <a:off x="0" y="6740263"/>
            <a:ext cx="12192000" cy="117737"/>
            <a:chOff x="0" y="0"/>
            <a:chExt cx="11226215" cy="15417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FBFBBAB-CF30-4EF9-8EE8-302245934DF3}"/>
                </a:ext>
              </a:extLst>
            </p:cNvPr>
            <p:cNvSpPr/>
            <p:nvPr/>
          </p:nvSpPr>
          <p:spPr>
            <a:xfrm>
              <a:off x="8389536" y="0"/>
              <a:ext cx="2836679" cy="154172"/>
            </a:xfrm>
            <a:prstGeom prst="rect">
              <a:avLst/>
            </a:prstGeom>
            <a:solidFill>
              <a:srgbClr val="0073C6"/>
            </a:solidFill>
            <a:ln w="12700" cap="flat" cmpd="sng" algn="ctr">
              <a:solidFill>
                <a:srgbClr val="0073C6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BEB680E-19CC-48C0-B904-5E7436E92F5F}"/>
                </a:ext>
              </a:extLst>
            </p:cNvPr>
            <p:cNvSpPr/>
            <p:nvPr/>
          </p:nvSpPr>
          <p:spPr>
            <a:xfrm>
              <a:off x="2836678" y="0"/>
              <a:ext cx="2836678" cy="154172"/>
            </a:xfrm>
            <a:prstGeom prst="rect">
              <a:avLst/>
            </a:prstGeom>
            <a:solidFill>
              <a:srgbClr val="1CB539"/>
            </a:solidFill>
            <a:ln w="12700" cap="flat" cmpd="sng" algn="ctr">
              <a:solidFill>
                <a:srgbClr val="1CB53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71CFD3F-20AA-4572-9CB7-680619A6D6FD}"/>
                </a:ext>
              </a:extLst>
            </p:cNvPr>
            <p:cNvSpPr/>
            <p:nvPr/>
          </p:nvSpPr>
          <p:spPr>
            <a:xfrm>
              <a:off x="0" y="0"/>
              <a:ext cx="2836678" cy="154172"/>
            </a:xfrm>
            <a:prstGeom prst="rect">
              <a:avLst/>
            </a:prstGeom>
            <a:solidFill>
              <a:srgbClr val="80E391"/>
            </a:solidFill>
            <a:ln w="12700" cap="flat" cmpd="sng" algn="ctr">
              <a:solidFill>
                <a:srgbClr val="80E39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A44EC3D-481C-40E8-8853-8F15AC12CDE8}"/>
                </a:ext>
              </a:extLst>
            </p:cNvPr>
            <p:cNvSpPr/>
            <p:nvPr/>
          </p:nvSpPr>
          <p:spPr>
            <a:xfrm>
              <a:off x="5552858" y="0"/>
              <a:ext cx="2836678" cy="154172"/>
            </a:xfrm>
            <a:prstGeom prst="rect">
              <a:avLst/>
            </a:prstGeom>
            <a:solidFill>
              <a:srgbClr val="30B6CF"/>
            </a:solidFill>
            <a:ln w="12700" cap="flat" cmpd="sng" algn="ctr">
              <a:solidFill>
                <a:srgbClr val="529DD2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8208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0AF8A-D6B9-4E15-8536-A28D9B1C0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3A5E26-B92C-4C78-A5A4-1C8524A4B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E9744-A0E7-4D4E-A513-4F56D4A0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4DCC-15EB-4297-834F-29515B44B05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CFFC7-009F-4527-9A1E-DB886877E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A5B02-F592-407F-89B4-4B27669F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63D-454F-4CF5-9AE3-1DED217FB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74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E5E030-C44E-40BA-B07D-32859C2983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2C6FC0-E314-4A48-9B3E-54DA4B05E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6824F-D206-444E-872E-E7642535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4DCC-15EB-4297-834F-29515B44B05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CB11D-8BE7-4527-BE2E-F1330B817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CA986-6C6C-4B87-BBA8-3C0B1951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63D-454F-4CF5-9AE3-1DED217FB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032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B66AA-1A7E-444F-A248-C3828D713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C013D-45F6-4A28-B950-BC2A675EE8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1C358-6D98-46DF-97BD-F90CE732A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AC29-6320-4603-A97F-C3E407CE2B5D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FAE24-D497-4055-8259-ED787E14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90255-B56A-4DD6-9105-095E49966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C715-1851-4DD5-AEE0-A662A3217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972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 not remove" hidden="1">
            <a:extLst>
              <a:ext uri="{FF2B5EF4-FFF2-40B4-BE49-F238E27FC236}">
                <a16:creationId xmlns:a16="http://schemas.microsoft.com/office/drawing/2014/main" id="{AE9CDB15-D1E2-D958-5E0D-42C0A1EAC112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43000"/>
            <a:ext cx="11684000" cy="369332"/>
          </a:xfrm>
        </p:spPr>
        <p:txBody>
          <a:bodyPr>
            <a:noAutofit/>
          </a:bodyPr>
          <a:lstStyle>
            <a:lvl1pPr marL="9525" indent="-9525">
              <a:buNone/>
              <a:tabLst/>
              <a:defRPr sz="160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203200" y="609600"/>
            <a:ext cx="10972800" cy="457200"/>
          </a:xfrm>
        </p:spPr>
        <p:txBody>
          <a:bodyPr tIns="0" anchor="t">
            <a:noAutofit/>
          </a:bodyPr>
          <a:lstStyle>
            <a:lvl1pPr>
              <a:buNone/>
              <a:defRPr sz="2000" b="1">
                <a:solidFill>
                  <a:srgbClr val="4F81BD"/>
                </a:solidFill>
              </a:defRPr>
            </a:lvl1pPr>
            <a:lvl2pPr>
              <a:buNone/>
              <a:defRPr sz="2400"/>
            </a:lvl2pPr>
            <a:lvl3pPr>
              <a:buNone/>
              <a:defRPr sz="2400"/>
            </a:lvl3pPr>
            <a:lvl4pPr>
              <a:buNone/>
              <a:defRPr sz="2400"/>
            </a:lvl4pPr>
            <a:lvl5pPr>
              <a:buNone/>
              <a:defRPr sz="24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02264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5616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4800" y="187200"/>
            <a:ext cx="10515600" cy="49920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44799" y="1402597"/>
            <a:ext cx="11692769" cy="4774367"/>
          </a:xfrm>
        </p:spPr>
        <p:txBody>
          <a:bodyPr>
            <a:noAutofit/>
          </a:bodyPr>
          <a:lstStyle>
            <a:lvl1pPr>
              <a:buClr>
                <a:schemeClr val="accent2"/>
              </a:buClr>
              <a:defRPr sz="1800"/>
            </a:lvl1pPr>
            <a:lvl2pPr>
              <a:buClr>
                <a:schemeClr val="accent2"/>
              </a:buClr>
              <a:defRPr sz="1600"/>
            </a:lvl2pPr>
            <a:lvl3pPr>
              <a:buClr>
                <a:schemeClr val="accent2"/>
              </a:buClr>
              <a:defRPr sz="1400"/>
            </a:lvl3pPr>
            <a:lvl4pPr>
              <a:buClr>
                <a:schemeClr val="accent2"/>
              </a:buClr>
              <a:defRPr sz="1200"/>
            </a:lvl4pPr>
            <a:lvl5pPr>
              <a:buClr>
                <a:schemeClr val="accent2"/>
              </a:buClr>
              <a:defRPr sz="1200"/>
            </a:lvl5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31EFB8-0824-4AB8-915B-8B18FEE179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475" y="747793"/>
            <a:ext cx="10515600" cy="588936"/>
          </a:xfr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add strapline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583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64009-C2CD-402E-9943-D7C55EF2F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6BF760-7B6E-4A55-8134-DEA6DA0F4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EDCC5-6D3B-46C1-9DD0-A61DD1BF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D7BED-BB3F-4D33-B2D3-426F484A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B3CD2-2196-4EAC-8767-2E2F0643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463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B7969-6A2A-468C-9627-DD33D352B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F9CB4-1643-42B9-9B58-6C22C5B1C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14A58-E1B4-4BDE-B03A-06656337A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FA12F-033E-455E-A81A-084FE3E33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8C57-F4FB-46EC-9EA2-8B7C22783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310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E75AB-C688-4C98-872D-91C3B841D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85544-5136-4099-A439-7093B9A2B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C57A2-ADF2-47E8-B3B0-6B54CA7EE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0A448-FE4A-4952-945A-D3C849F88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49682-C180-4F4C-87DA-B6F6C98B7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292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8E9EE-FCB3-4D7B-A612-9F4FB137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65C52-8E63-4603-876E-F443C10D9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5B10E-49FF-4A48-A320-8E006CC8C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79549-37B1-4D8D-AD9D-A3088CC2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D491-A885-48BE-B854-AAF8EAC05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19EA8-A6E6-480B-A191-3222BAB4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933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87A13-0855-4903-A131-860C1FAC0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24C79-99BC-43F9-AB01-EF2147194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C48B30-4A32-40CD-9F65-230094E98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09EC85-CECA-4C11-8069-C5B003D49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237572-1D47-4155-B613-611323BBC5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CCA981-DCF8-4096-A317-1553CEA87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47D9E7-F905-404E-B493-71A1E136B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9CF1D2-3684-40CA-88FA-628C3A12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0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IS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 not remove" hidden="1">
            <a:extLst>
              <a:ext uri="{FF2B5EF4-FFF2-40B4-BE49-F238E27FC236}">
                <a16:creationId xmlns:a16="http://schemas.microsoft.com/office/drawing/2014/main" id="{0E87EA31-6321-E39C-2D77-C19A9E48D052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EB40A9-CB09-49D3-9504-BF4A04E9E8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11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text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B101B-57AD-4A5C-8242-076F3506D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376"/>
            <a:ext cx="10515600" cy="5016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197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1E646-D132-4C88-8104-A441909C1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19DDD8-0924-4FE2-AC82-3A8CC31A5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D5DAD-20BF-4CC9-B4BA-F6DA42FBE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956FD3-DDF2-4643-A0B4-C062A7A72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459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66966F-8A41-41A8-882D-633594DBE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C2811-1A91-493F-840D-3FD21C75F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6A3C3-6341-454F-947F-24A039A27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292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968FB-A7E6-4FF9-A14D-A9BE1A51D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AACA3-AF6A-490C-9BC0-C8BF0A201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6BB80-40E9-4F1A-8DAF-4DA4C5C37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8B32A-FF9B-4280-B26D-720B44A28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6888B-637D-4219-8BCA-56767C0E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BEC24-F6E5-4655-BCA2-3ED1E7B9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8923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47D1E-6BBB-48E0-8B05-59B83ED8F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C29D-85D0-44BB-B0DB-00ACBD7771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0DA83C-DCC6-4790-B3F1-33F254D90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1F5CA-C681-4EE8-A9A1-C14BD0244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D1143-3270-43F3-8710-C53E5FF99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EA6CC-FE2F-43D7-9624-6ABA99C7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4804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6C786-2654-41DF-9B68-895BF021E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69B887-5205-49F8-A4A7-4038678F2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66A66-BBC0-4D72-A15F-1431F50B2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B3951-1CD1-47A5-B0DA-93582A34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35EB6-9DE9-45F6-97EE-B2906E93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3615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3442A0-1135-4649-B486-37BEF9B9BA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CFB7C-19A0-4018-B9E5-C386BEB6F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FFD86-7D49-433C-82B1-0A0A09D4E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D739A-B489-43B8-AD2C-1A8084F8D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2E498-2614-418C-A421-F29A67EC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1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 IS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7D145-BCB2-4A14-ABE1-B589EEFE78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photo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9252CD-271B-493F-A1E8-1E5860F259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1862138"/>
            <a:ext cx="10658475" cy="44132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18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47683-0900-46C5-9016-AA2A2134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1CDF0-C6B5-4EC2-9146-DF30555F9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D810B-E5F5-49E8-A870-0CAFC37A3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1D068-29F6-4F52-8BE5-C07300AE9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4DCC-15EB-4297-834F-29515B44B05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E1490-27C7-49E7-BC5E-62D2D7F22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FD6AB-DF1E-4243-9186-E01228B57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63D-454F-4CF5-9AE3-1DED217FB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9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3D8AB-360B-4563-9576-3DC97E455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C7E19-BE02-4CD3-B119-9C45D45C1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CD29A-096D-489A-8C37-39E8C41DF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28567F-5C34-4FAB-A72D-B5B6002EE0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2A2B7-9363-4976-AB16-B44561D9D6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E23BF0-D328-4702-BD80-F1EB1BE0B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4DCC-15EB-4297-834F-29515B44B05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3909EF-2161-45CB-8149-FA3AA88D7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20D37E-2EE0-4240-8347-52F5A8C04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63D-454F-4CF5-9AE3-1DED217FB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07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6CB1A-2C96-41A6-8E71-38B3262E0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7028C1-3BF7-478B-80F5-0BB530050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4DCC-15EB-4297-834F-29515B44B05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041FB-3D75-4C41-92CE-DFE7222CF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B759EF-BC3C-4DEF-BA05-4858B056A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63D-454F-4CF5-9AE3-1DED217FB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31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34C6A5-6E1E-4CEB-8FFA-B15C59A4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4DCC-15EB-4297-834F-29515B44B05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208772-F861-414F-BA4B-036FE00B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EFF3A-3336-4F1A-B185-CCA94604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63D-454F-4CF5-9AE3-1DED217FB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86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 not remove" hidden="1">
            <a:extLst>
              <a:ext uri="{FF2B5EF4-FFF2-40B4-BE49-F238E27FC236}">
                <a16:creationId xmlns:a16="http://schemas.microsoft.com/office/drawing/2014/main" id="{F29453A6-7CA1-1A72-23FB-6F47D4597A50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F42810-A6A9-4B29-8D3D-68B092B7C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E20CE-AF28-4D98-83F0-8CCB48440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BCA3FF-F45A-4DDC-BCE1-C535E7EE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428C7-819B-4174-8F07-E25CA2480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4DCC-15EB-4297-834F-29515B44B05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B9D13-11FC-4449-81E5-799217CE5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C6343-DBF6-4BC5-BBCD-4757C781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63D-454F-4CF5-9AE3-1DED217FB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61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A51C0-FBE5-41E5-B300-CA4103CDA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59677E-9F1D-4FE3-BAB6-217066777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245F4-2BC6-4123-B476-F5D12E82E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C9CD0-2588-4EBC-84EA-6A8542EA3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4DCC-15EB-4297-834F-29515B44B05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D1B735-D56C-4B31-BD8B-B06169B2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A05DA-C583-4CC1-B3B2-2296C1B8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63D-454F-4CF5-9AE3-1DED217FB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04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C83F3D-087A-44D0-9272-64923E04D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46CC2-EDD5-4544-B43F-00F20224D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217A6-DE61-4C93-90F3-94DB74A568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4DCC-15EB-4297-834F-29515B44B05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F95D6-02B3-4DEC-BE87-41D4D3ABE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67CE5-C941-4C0A-BB10-BDF7B1953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6C63D-454F-4CF5-9AE3-1DED217FBA80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055AB1E-F9B5-46F2-A4C2-9E4CFB5BBD89}"/>
              </a:ext>
            </a:extLst>
          </p:cNvPr>
          <p:cNvGrpSpPr/>
          <p:nvPr userDrawn="1"/>
        </p:nvGrpSpPr>
        <p:grpSpPr>
          <a:xfrm>
            <a:off x="0" y="6740263"/>
            <a:ext cx="12192000" cy="117737"/>
            <a:chOff x="0" y="0"/>
            <a:chExt cx="11226215" cy="15417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C8F44CA-1265-4717-85E4-C90F0BD152A7}"/>
                </a:ext>
              </a:extLst>
            </p:cNvPr>
            <p:cNvSpPr/>
            <p:nvPr/>
          </p:nvSpPr>
          <p:spPr>
            <a:xfrm>
              <a:off x="8389536" y="0"/>
              <a:ext cx="2836679" cy="154172"/>
            </a:xfrm>
            <a:prstGeom prst="rect">
              <a:avLst/>
            </a:prstGeom>
            <a:solidFill>
              <a:srgbClr val="0073C6"/>
            </a:solidFill>
            <a:ln w="12700" cap="flat" cmpd="sng" algn="ctr">
              <a:solidFill>
                <a:srgbClr val="0073C6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AEDB7BB-CF90-42E8-AE93-2A8CB7D01CCE}"/>
                </a:ext>
              </a:extLst>
            </p:cNvPr>
            <p:cNvSpPr/>
            <p:nvPr/>
          </p:nvSpPr>
          <p:spPr>
            <a:xfrm>
              <a:off x="2836678" y="0"/>
              <a:ext cx="2836678" cy="154172"/>
            </a:xfrm>
            <a:prstGeom prst="rect">
              <a:avLst/>
            </a:prstGeom>
            <a:solidFill>
              <a:srgbClr val="1CB539"/>
            </a:solidFill>
            <a:ln w="12700" cap="flat" cmpd="sng" algn="ctr">
              <a:solidFill>
                <a:srgbClr val="1CB53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AA4DEA2-4DDD-43C8-907F-13CE1E751288}"/>
                </a:ext>
              </a:extLst>
            </p:cNvPr>
            <p:cNvSpPr/>
            <p:nvPr/>
          </p:nvSpPr>
          <p:spPr>
            <a:xfrm>
              <a:off x="0" y="0"/>
              <a:ext cx="2836678" cy="154172"/>
            </a:xfrm>
            <a:prstGeom prst="rect">
              <a:avLst/>
            </a:prstGeom>
            <a:solidFill>
              <a:srgbClr val="80E391"/>
            </a:solidFill>
            <a:ln w="12700" cap="flat" cmpd="sng" algn="ctr">
              <a:solidFill>
                <a:srgbClr val="80E39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C50C10F-6222-4156-9AD2-318EEB24BB13}"/>
                </a:ext>
              </a:extLst>
            </p:cNvPr>
            <p:cNvSpPr/>
            <p:nvPr/>
          </p:nvSpPr>
          <p:spPr>
            <a:xfrm>
              <a:off x="5552858" y="0"/>
              <a:ext cx="2836678" cy="154172"/>
            </a:xfrm>
            <a:prstGeom prst="rect">
              <a:avLst/>
            </a:prstGeom>
            <a:solidFill>
              <a:srgbClr val="30B6CF"/>
            </a:solidFill>
            <a:ln w="12700" cap="flat" cmpd="sng" algn="ctr">
              <a:solidFill>
                <a:srgbClr val="529DD2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CCF01500-1A44-4A49-ADC2-A6A9E14A574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144" y="346337"/>
            <a:ext cx="1369469" cy="576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0109D7F-EFFA-45F8-AE7A-738DFEA7491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62" y="5986790"/>
            <a:ext cx="559281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59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4" r:id="rId13"/>
    <p:sldLayoutId id="214748367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C58E6A-5277-4FB1-BD6C-26A1CFAB8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13445-3731-47C1-8D6B-9F7F5C5F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0AE2A-7AB1-49DB-917F-465F875F5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D64D0-BE2D-4B49-B62A-48BB03FD5790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C883C-2D2F-46C9-A517-C730719E7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2F801-2474-4C6B-8848-38D23E38A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54546-8C1F-4358-A506-16882B0D9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0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4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224E3-D569-44D6-85C7-ED12E9B63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2984"/>
            <a:ext cx="9144000" cy="135601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GB" sz="4000" dirty="0">
                <a:solidFill>
                  <a:srgbClr val="0073C6"/>
                </a:solidFill>
                <a:cs typeface="Calibri" panose="020F0502020204030204" pitchFamily="34" charset="0"/>
              </a:rPr>
              <a:t>Assessing Importers’ Groupage in Sierra Leone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DA56B1-BC75-4A40-8157-527BC75AB344}"/>
              </a:ext>
            </a:extLst>
          </p:cNvPr>
          <p:cNvSpPr txBox="1"/>
          <p:nvPr/>
        </p:nvSpPr>
        <p:spPr>
          <a:xfrm>
            <a:off x="1524000" y="3602320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3200" dirty="0">
                <a:solidFill>
                  <a:srgbClr val="19B436"/>
                </a:solidFill>
              </a:rPr>
              <a:t>Wednesday 7</a:t>
            </a:r>
            <a:r>
              <a:rPr lang="en-GB" sz="3200" baseline="30000" dirty="0">
                <a:solidFill>
                  <a:srgbClr val="19B436"/>
                </a:solidFill>
              </a:rPr>
              <a:t>th</a:t>
            </a:r>
            <a:r>
              <a:rPr lang="en-GB" sz="3200" dirty="0">
                <a:solidFill>
                  <a:srgbClr val="19B436"/>
                </a:solidFill>
              </a:rPr>
              <a:t> December 2022</a:t>
            </a:r>
          </a:p>
        </p:txBody>
      </p:sp>
    </p:spTree>
    <p:extLst>
      <p:ext uri="{BB962C8B-B14F-4D97-AF65-F5344CB8AC3E}">
        <p14:creationId xmlns:p14="http://schemas.microsoft.com/office/powerpoint/2010/main" val="1306432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D3E0C94-4F77-0E62-DFBA-B94A24451A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6109466"/>
              </p:ext>
            </p:extLst>
          </p:nvPr>
        </p:nvGraphicFramePr>
        <p:xfrm>
          <a:off x="1052284" y="1253066"/>
          <a:ext cx="10515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B70273B-72E6-9426-ABEE-CDD0D499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27" y="311150"/>
            <a:ext cx="10515600" cy="79851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228600" indent="-228600" algn="ctr">
              <a:buFont typeface="Arial" panose="020B0604020202020204" pitchFamily="34" charset="0"/>
            </a:pPr>
            <a:r>
              <a:rPr lang="en-US" sz="4000" b="1" dirty="0">
                <a:solidFill>
                  <a:schemeClr val="accent1"/>
                </a:solidFill>
              </a:rPr>
              <a:t>GST Process of Groupage at the Port cont’d</a:t>
            </a:r>
          </a:p>
        </p:txBody>
      </p:sp>
    </p:spTree>
    <p:extLst>
      <p:ext uri="{BB962C8B-B14F-4D97-AF65-F5344CB8AC3E}">
        <p14:creationId xmlns:p14="http://schemas.microsoft.com/office/powerpoint/2010/main" val="3623469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086" y="326168"/>
            <a:ext cx="10162700" cy="51253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228600" indent="-228600" algn="ctr">
              <a:spcBef>
                <a:spcPct val="0"/>
              </a:spcBef>
            </a:pPr>
            <a:r>
              <a:rPr lang="en-US" sz="4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GST Process of Groupage at </a:t>
            </a:r>
            <a:r>
              <a:rPr lang="en-US" sz="4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Gbalamuya</a:t>
            </a:r>
            <a:endParaRPr lang="en-US" sz="40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9A4FA35-DFA0-04A1-2DBD-7725B6D058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7806802"/>
              </p:ext>
            </p:extLst>
          </p:nvPr>
        </p:nvGraphicFramePr>
        <p:xfrm>
          <a:off x="1197429" y="1034144"/>
          <a:ext cx="10504714" cy="5637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99459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1F67-0C41-63F6-D6AD-698D89CAB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00" y="187200"/>
            <a:ext cx="10515600" cy="4992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228600" indent="-228600" algn="ctr">
              <a:buFont typeface="Arial" panose="020B0604020202020204" pitchFamily="34" charset="0"/>
            </a:pPr>
            <a:r>
              <a:rPr lang="en-US" sz="4000" dirty="0">
                <a:solidFill>
                  <a:schemeClr val="accent1"/>
                </a:solidFill>
              </a:rPr>
              <a:t>Findings: Port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7809FD-C629-5D78-3155-4EBB74586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47" y="1041816"/>
            <a:ext cx="11692769" cy="5288646"/>
          </a:xfrm>
        </p:spPr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cs typeface="Times New Roman" panose="02020603050405020304" pitchFamily="18" charset="0"/>
              </a:rPr>
              <a:t>GST registration threshold is too low compared to other countries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cs typeface="Times New Roman" panose="02020603050405020304" pitchFamily="18" charset="0"/>
              </a:rPr>
              <a:t>Two categories of groupage importers</a:t>
            </a:r>
          </a:p>
          <a:p>
            <a:pPr marL="800100" lvl="1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cs typeface="Times New Roman" panose="02020603050405020304" pitchFamily="18" charset="0"/>
              </a:rPr>
              <a:t>Formal and Informal groupage importers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cs typeface="Times New Roman" panose="02020603050405020304" pitchFamily="18" charset="0"/>
              </a:rPr>
              <a:t>The low threshold and depreciation of the </a:t>
            </a:r>
            <a:r>
              <a:rPr lang="en-GB" dirty="0" err="1">
                <a:cs typeface="Times New Roman" panose="02020603050405020304" pitchFamily="18" charset="0"/>
              </a:rPr>
              <a:t>NLe</a:t>
            </a:r>
            <a:r>
              <a:rPr lang="en-GB" dirty="0">
                <a:cs typeface="Times New Roman" panose="02020603050405020304" pitchFamily="18" charset="0"/>
              </a:rPr>
              <a:t> is bringing in small and medium enterprises into the threshold for registration</a:t>
            </a:r>
          </a:p>
          <a:p>
            <a:pPr marL="800100" lvl="1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cs typeface="Times New Roman" panose="02020603050405020304" pitchFamily="18" charset="0"/>
              </a:rPr>
              <a:t>At 2010 dollar value (US$ 50,000), the GST registration threshold in 2022 will be </a:t>
            </a:r>
            <a:r>
              <a:rPr lang="en-GB" dirty="0" err="1">
                <a:cs typeface="Times New Roman" panose="02020603050405020304" pitchFamily="18" charset="0"/>
              </a:rPr>
              <a:t>NLe</a:t>
            </a:r>
            <a:r>
              <a:rPr lang="en-GB" dirty="0">
                <a:cs typeface="Times New Roman" panose="02020603050405020304" pitchFamily="18" charset="0"/>
              </a:rPr>
              <a:t> 920,000</a:t>
            </a:r>
          </a:p>
          <a:p>
            <a:pPr marL="800100" lvl="1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cs typeface="Times New Roman" panose="02020603050405020304" pitchFamily="18" charset="0"/>
              </a:rPr>
              <a:t>At 2015 dollar value (US$ 70,000) the GST registration threshold in 2022 will be NLE 1.288,000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cs typeface="Times New Roman" panose="02020603050405020304" pitchFamily="18" charset="0"/>
              </a:rPr>
              <a:t>Informal system only allows for one Consignee and prevents importers from making claims on import GST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cs typeface="Times New Roman" panose="02020603050405020304" pitchFamily="18" charset="0"/>
              </a:rPr>
              <a:t>Importers regard the process of clearing as too cumbersome</a:t>
            </a:r>
          </a:p>
          <a:p>
            <a:pPr marL="0" lvl="0" indent="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None/>
              <a:tabLst>
                <a:tab pos="457200" algn="l"/>
              </a:tabLst>
            </a:pPr>
            <a:endParaRPr lang="en-GB" dirty="0">
              <a:cs typeface="Times New Roman" panose="02020603050405020304" pitchFamily="18" charset="0"/>
            </a:endParaRP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70818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68E4E62-FE19-79EE-287A-5609613D12BC}"/>
              </a:ext>
            </a:extLst>
          </p:cNvPr>
          <p:cNvSpPr txBox="1"/>
          <p:nvPr/>
        </p:nvSpPr>
        <p:spPr>
          <a:xfrm>
            <a:off x="1981199" y="424541"/>
            <a:ext cx="6999515" cy="925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ctr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Findings: Land Border </a:t>
            </a:r>
            <a:endParaRPr lang="en-GB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26F2F686-F852-D58C-8D14-609D4BACDCC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83187" y="1349830"/>
          <a:ext cx="6584269" cy="4822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Content Placeholder 5" descr="A picture containing truck, sky, outdoor, road&#10;&#10;Description automatically generated">
            <a:extLst>
              <a:ext uri="{FF2B5EF4-FFF2-40B4-BE49-F238E27FC236}">
                <a16:creationId xmlns:a16="http://schemas.microsoft.com/office/drawing/2014/main" id="{6BE0DB3C-4637-9272-1B84-D86FAD98EE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09" b="11284"/>
          <a:stretch/>
        </p:blipFill>
        <p:spPr>
          <a:xfrm>
            <a:off x="326571" y="1480574"/>
            <a:ext cx="4834845" cy="46154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55203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68E4E62-FE19-79EE-287A-5609613D12BC}"/>
              </a:ext>
            </a:extLst>
          </p:cNvPr>
          <p:cNvSpPr txBox="1"/>
          <p:nvPr/>
        </p:nvSpPr>
        <p:spPr>
          <a:xfrm>
            <a:off x="1971902" y="424540"/>
            <a:ext cx="7705497" cy="8708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228600" indent="-228600" algn="ctr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Findings: Land Border cont’d </a:t>
            </a:r>
            <a:endParaRPr lang="en-GB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26F2F686-F852-D58C-8D14-609D4BACDC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25905"/>
              </p:ext>
            </p:extLst>
          </p:nvPr>
        </p:nvGraphicFramePr>
        <p:xfrm>
          <a:off x="5183187" y="1088572"/>
          <a:ext cx="6758442" cy="5344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Content Placeholder 4" descr="A picture containing sky, ground, outdoor">
            <a:extLst>
              <a:ext uri="{FF2B5EF4-FFF2-40B4-BE49-F238E27FC236}">
                <a16:creationId xmlns:a16="http://schemas.microsoft.com/office/drawing/2014/main" id="{21A37AC3-7CD8-DFC9-8360-F0547122800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36" b="11891"/>
          <a:stretch/>
        </p:blipFill>
        <p:spPr>
          <a:xfrm>
            <a:off x="795453" y="1501437"/>
            <a:ext cx="4344986" cy="45191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69432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87829" y="250373"/>
            <a:ext cx="9938657" cy="69668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Benchmark exercise – Ghana and Nigeria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1C0177-291D-4F67-8190-0D2964CF818F}"/>
              </a:ext>
            </a:extLst>
          </p:cNvPr>
          <p:cNvSpPr txBox="1"/>
          <p:nvPr/>
        </p:nvSpPr>
        <p:spPr>
          <a:xfrm>
            <a:off x="180975" y="1143759"/>
            <a:ext cx="11830050" cy="5863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Ghana</a:t>
            </a: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12.5 percent VAT charge on all imports (including groupage imports)</a:t>
            </a: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GST registration threshold US$ 20,000 (</a:t>
            </a:r>
            <a:r>
              <a:rPr lang="en-GB" sz="2400" dirty="0" err="1">
                <a:cs typeface="Times New Roman" panose="02020603050405020304" pitchFamily="18" charset="0"/>
              </a:rPr>
              <a:t>NLe</a:t>
            </a:r>
            <a:r>
              <a:rPr lang="en-GB" sz="2400" dirty="0">
                <a:cs typeface="Times New Roman" panose="02020603050405020304" pitchFamily="18" charset="0"/>
              </a:rPr>
              <a:t> 368,000)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Nigeria</a:t>
            </a: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7.5 percent VAT charge on all imports</a:t>
            </a: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GST registration threshold is US$ 70,000 (</a:t>
            </a:r>
            <a:r>
              <a:rPr lang="en-GB" sz="2400" dirty="0" err="1">
                <a:cs typeface="Times New Roman" panose="02020603050405020304" pitchFamily="18" charset="0"/>
              </a:rPr>
              <a:t>NLe</a:t>
            </a:r>
            <a:r>
              <a:rPr lang="en-GB" sz="2400" dirty="0">
                <a:cs typeface="Times New Roman" panose="02020603050405020304" pitchFamily="18" charset="0"/>
              </a:rPr>
              <a:t> 1,288,000)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Sierra Leone</a:t>
            </a: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Import GST 15% of import value</a:t>
            </a: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GST registration threshold </a:t>
            </a:r>
            <a:r>
              <a:rPr lang="en-GB" sz="2400" dirty="0" err="1">
                <a:cs typeface="Times New Roman" panose="02020603050405020304" pitchFamily="18" charset="0"/>
              </a:rPr>
              <a:t>NLe</a:t>
            </a:r>
            <a:r>
              <a:rPr lang="en-GB" sz="2400" dirty="0">
                <a:cs typeface="Times New Roman" panose="02020603050405020304" pitchFamily="18" charset="0"/>
              </a:rPr>
              <a:t> 100,000 (US$ 5,434.8)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endParaRPr lang="en-GB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50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2B347-B0E3-814C-1FD2-C6734EC0E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799" y="1402597"/>
            <a:ext cx="11692769" cy="3637489"/>
          </a:xfrm>
        </p:spPr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Revision of the GST registration threshold</a:t>
            </a:r>
            <a:endParaRPr lang="en-GB" dirty="0">
              <a:cs typeface="Times New Roman" panose="02020603050405020304" pitchFamily="18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NRA to simplify the declaration process to enable informal groupage importers to have their names on the bill of lading (especially at the Port)</a:t>
            </a:r>
            <a:endParaRPr lang="en-US" dirty="0">
              <a:latin typeface="Arial" panose="020B0604020202020204" pitchFamily="34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Arial" panose="020B0604020202020204" pitchFamily="34" charset="0"/>
              </a:rPr>
              <a:t>Discuss the GST process for small and medium enterprises shipping through the informal groupage system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Arial" panose="020B0604020202020204" pitchFamily="34" charset="0"/>
              </a:rPr>
              <a:t>Operationalisation of the scanner machine at </a:t>
            </a:r>
            <a:r>
              <a:rPr lang="en-GB" dirty="0" err="1">
                <a:latin typeface="Arial" panose="020B0604020202020204" pitchFamily="34" charset="0"/>
              </a:rPr>
              <a:t>Gbalamuya</a:t>
            </a:r>
            <a:endParaRPr lang="en-GB" dirty="0">
              <a:latin typeface="Arial" panose="020B0604020202020204" pitchFamily="34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Arial" panose="020B0604020202020204" pitchFamily="34" charset="0"/>
              </a:rPr>
              <a:t>Engagement with stakeholders to agree on appropriate GST computation for all forms of groupage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8E4E62-FE19-79EE-287A-5609613D12BC}"/>
              </a:ext>
            </a:extLst>
          </p:cNvPr>
          <p:cNvSpPr txBox="1"/>
          <p:nvPr/>
        </p:nvSpPr>
        <p:spPr>
          <a:xfrm>
            <a:off x="367748" y="327093"/>
            <a:ext cx="8819795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ctr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Recommendations and Next Steps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167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299F4-E7AD-4B87-A3AF-2B5264E8F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511" y="2657621"/>
            <a:ext cx="11684000" cy="2402059"/>
          </a:xfr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en-US" sz="12000" dirty="0">
                <a:solidFill>
                  <a:schemeClr val="accent1"/>
                </a:solidFill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329055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2049F3B-2DE5-4ADD-8062-27F361EA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476672"/>
            <a:ext cx="8229600" cy="4111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Contents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128B4-B4C8-4EB7-B13A-0D3212258BE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0" y="1045632"/>
            <a:ext cx="8229600" cy="581236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Background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Motivation for the study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/>
              <a:t>Objectives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800" dirty="0"/>
              <a:t> Methodology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800" dirty="0"/>
              <a:t>GST Structure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800" dirty="0"/>
              <a:t> Key Findings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800" dirty="0"/>
              <a:t> Recommendations  </a:t>
            </a:r>
          </a:p>
          <a:p>
            <a:pPr marL="0" indent="0"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94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40AD7-4433-97B1-7E56-E41822E57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7685" y="261255"/>
            <a:ext cx="9144000" cy="897392"/>
          </a:xfrm>
        </p:spPr>
        <p:txBody>
          <a:bodyPr anchor="b"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6824A-A9A3-A37A-2CE7-5691E2DBE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5414" y="1827664"/>
            <a:ext cx="10461171" cy="3397478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This study was commissioned and funded by Invest Salone (ISL)</a:t>
            </a:r>
          </a:p>
          <a:p>
            <a:endParaRPr lang="en-US" sz="2800" dirty="0"/>
          </a:p>
          <a:p>
            <a:r>
              <a:rPr lang="en-US" sz="2800" dirty="0"/>
              <a:t>ISL is UK Foreign Commonwealth &amp; Development Office (FCDO) funded program which aims to help Sierra Leone </a:t>
            </a:r>
            <a:r>
              <a:rPr lang="en-US" sz="2800" dirty="0" err="1"/>
              <a:t>realise</a:t>
            </a:r>
            <a:r>
              <a:rPr lang="en-US" sz="2800" dirty="0"/>
              <a:t> the benefit of international trade by facilitating domestic and foreign investment in tradable sectors through three high level workstreams: Investment climate reform, market development and Investment and Export promotion</a:t>
            </a:r>
          </a:p>
        </p:txBody>
      </p:sp>
    </p:spTree>
    <p:extLst>
      <p:ext uri="{BB962C8B-B14F-4D97-AF65-F5344CB8AC3E}">
        <p14:creationId xmlns:p14="http://schemas.microsoft.com/office/powerpoint/2010/main" val="151726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type="title"/>
          </p:nvPr>
        </p:nvSpPr>
        <p:spPr>
          <a:xfrm>
            <a:off x="751114" y="365125"/>
            <a:ext cx="10602686" cy="88673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228600" indent="-228600" algn="ctr">
              <a:buFont typeface="Arial" panose="020B0604020202020204" pitchFamily="34" charset="0"/>
            </a:pPr>
            <a:r>
              <a:rPr lang="en-US" sz="4000" b="1" dirty="0">
                <a:solidFill>
                  <a:schemeClr val="accent1"/>
                </a:solidFill>
              </a:rPr>
              <a:t>Motivation of the Study</a:t>
            </a:r>
          </a:p>
        </p:txBody>
      </p:sp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75F80138-184F-21C5-EB10-CE83D4A5D3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4238275"/>
              </p:ext>
            </p:extLst>
          </p:nvPr>
        </p:nvGraphicFramePr>
        <p:xfrm>
          <a:off x="838200" y="1251857"/>
          <a:ext cx="10515600" cy="5399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3432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40970" y="326169"/>
            <a:ext cx="8160005" cy="78417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Objectives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1C0177-291D-4F67-8190-0D2964CF818F}"/>
              </a:ext>
            </a:extLst>
          </p:cNvPr>
          <p:cNvSpPr txBox="1"/>
          <p:nvPr/>
        </p:nvSpPr>
        <p:spPr>
          <a:xfrm>
            <a:off x="180975" y="1796905"/>
            <a:ext cx="1183005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cs typeface="Times New Roman" panose="02020603050405020304" pitchFamily="18" charset="0"/>
              </a:rPr>
              <a:t>Analysis of the process of groupage in Sierra Leone (Ports and </a:t>
            </a:r>
            <a:r>
              <a:rPr lang="en-GB" sz="3200" dirty="0" err="1">
                <a:cs typeface="Times New Roman" panose="02020603050405020304" pitchFamily="18" charset="0"/>
              </a:rPr>
              <a:t>Gbalamuya</a:t>
            </a:r>
            <a:r>
              <a:rPr lang="en-GB" sz="3200" dirty="0"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cs typeface="Times New Roman" panose="02020603050405020304" pitchFamily="18" charset="0"/>
              </a:rPr>
              <a:t>Use the analysis to further look at GST computation for groupage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en-GB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82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171376" y="380597"/>
            <a:ext cx="8229600" cy="4572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Methodology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1C0177-291D-4F67-8190-0D2964CF818F}"/>
              </a:ext>
            </a:extLst>
          </p:cNvPr>
          <p:cNvSpPr txBox="1"/>
          <p:nvPr/>
        </p:nvSpPr>
        <p:spPr>
          <a:xfrm>
            <a:off x="180975" y="1143759"/>
            <a:ext cx="11281682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Research method</a:t>
            </a: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Qualitative method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Data collection method</a:t>
            </a: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Documentary review</a:t>
            </a: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Interviews with key stakeholders</a:t>
            </a: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Observation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cs typeface="Times New Roman" panose="02020603050405020304" pitchFamily="18" charset="0"/>
              </a:rPr>
              <a:t>Interviewees were sampled by purposive and snowballing sampling techniques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endParaRPr lang="en-GB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509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83771" y="391229"/>
            <a:ext cx="9307285" cy="55960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Groupage and Goods &amp; Services Tax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1C0177-291D-4F67-8190-0D2964CF818F}"/>
              </a:ext>
            </a:extLst>
          </p:cNvPr>
          <p:cNvSpPr txBox="1"/>
          <p:nvPr/>
        </p:nvSpPr>
        <p:spPr>
          <a:xfrm>
            <a:off x="180975" y="1067556"/>
            <a:ext cx="11830050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Groupage (less than container load)</a:t>
            </a:r>
            <a:r>
              <a:rPr lang="en-GB" sz="2400" dirty="0">
                <a:cs typeface="Times New Roman" panose="02020603050405020304" pitchFamily="18" charset="0"/>
              </a:rPr>
              <a:t> occurs when several importers combine resources to bring in a consignment of goods but the paperwork attributes ownership to just one of the several taxpayers (consignees) involved.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GB" sz="2400" dirty="0">
                <a:cs typeface="Times New Roman" panose="02020603050405020304" pitchFamily="18" charset="0"/>
              </a:rPr>
              <a:t>GST is calculated and paid by the lead importer (whose name is on the import document) on behalf of other members of the groupage.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GB" sz="2400" dirty="0">
                <a:cs typeface="Times New Roman" panose="02020603050405020304" pitchFamily="18" charset="0"/>
              </a:rPr>
              <a:t> These members must add GST when they trade their goods on a retail basis and pass on the GST to NRA but are unable to off-set against GST paid on import because the Tax is not linked to their individual identification numbers</a:t>
            </a: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endParaRPr lang="en-US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14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02771" y="272994"/>
            <a:ext cx="9851571" cy="60809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Groupage and Goods &amp; Services Tax cont’d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1C0177-291D-4F67-8190-0D2964CF818F}"/>
              </a:ext>
            </a:extLst>
          </p:cNvPr>
          <p:cNvSpPr txBox="1"/>
          <p:nvPr/>
        </p:nvSpPr>
        <p:spPr>
          <a:xfrm>
            <a:off x="228602" y="1208317"/>
            <a:ext cx="11847739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cs typeface="Times New Roman" panose="02020603050405020304" pitchFamily="18" charset="0"/>
              </a:rPr>
              <a:t>According to section 15 (1) of the GST Act, 2009, a person is required to apply for  GST registration if:</a:t>
            </a:r>
            <a:endParaRPr lang="en-US" dirty="0">
              <a:cs typeface="Times New Roman" panose="02020603050405020304" pitchFamily="18" charset="0"/>
            </a:endParaRPr>
          </a:p>
          <a:p>
            <a:pPr marL="914400" lvl="1" indent="-457200" algn="just">
              <a:spcBef>
                <a:spcPts val="6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GB" dirty="0">
                <a:solidFill>
                  <a:srgbClr val="191919"/>
                </a:solidFill>
                <a:effectLst/>
                <a:latin typeface="+mj-lt"/>
                <a:ea typeface="Times New Roman" panose="02020603050405020304" pitchFamily="18" charset="0"/>
              </a:rPr>
              <a:t>The person exceeded the registration threshold in the period of 12 months or lesser months ending on that day;</a:t>
            </a:r>
            <a:endParaRPr lang="en-GB" dirty="0">
              <a:latin typeface="+mj-lt"/>
              <a:ea typeface="Times New Roman" panose="02020603050405020304" pitchFamily="18" charset="0"/>
            </a:endParaRPr>
          </a:p>
          <a:p>
            <a:pPr marL="914400" lvl="1" indent="-457200" algn="just">
              <a:spcBef>
                <a:spcPts val="6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GB" dirty="0">
                <a:solidFill>
                  <a:srgbClr val="191919"/>
                </a:solidFill>
                <a:effectLst/>
                <a:latin typeface="+mj-lt"/>
                <a:ea typeface="Times New Roman" panose="02020603050405020304" pitchFamily="18" charset="0"/>
              </a:rPr>
              <a:t>The person exceeded one-third of the registration threshold in the period of 4 months ending on that day; or</a:t>
            </a:r>
            <a:endParaRPr lang="en-GB" dirty="0">
              <a:latin typeface="+mj-lt"/>
              <a:ea typeface="Times New Roman" panose="02020603050405020304" pitchFamily="18" charset="0"/>
            </a:endParaRPr>
          </a:p>
          <a:p>
            <a:pPr marL="914400" lvl="1" indent="-457200" algn="just">
              <a:spcBef>
                <a:spcPts val="6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GB" dirty="0">
                <a:solidFill>
                  <a:srgbClr val="191919"/>
                </a:solidFill>
                <a:effectLst/>
                <a:latin typeface="+mj-lt"/>
                <a:ea typeface="Times New Roman" panose="02020603050405020304" pitchFamily="18" charset="0"/>
              </a:rPr>
              <a:t>There are reasonable grounds to expect that the person will exceed the registration threshold in the twelve-month period commencing on the following day:</a:t>
            </a:r>
            <a:endParaRPr lang="en-GB" dirty="0"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cs typeface="Times New Roman" panose="02020603050405020304" pitchFamily="18" charset="0"/>
              </a:rPr>
              <a:t>Registration threshold:</a:t>
            </a:r>
            <a:endParaRPr lang="en-US" dirty="0">
              <a:cs typeface="Times New Roman" panose="02020603050405020304" pitchFamily="18" charset="0"/>
            </a:endParaRPr>
          </a:p>
          <a:p>
            <a:pPr marL="914400" lvl="1" indent="-457200" algn="just">
              <a:spcBef>
                <a:spcPts val="6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GB" dirty="0">
                <a:solidFill>
                  <a:srgbClr val="191919"/>
                </a:solidFill>
                <a:effectLst/>
                <a:latin typeface="+mj-lt"/>
                <a:ea typeface="Times New Roman" panose="02020603050405020304" pitchFamily="18" charset="0"/>
              </a:rPr>
              <a:t>GST turnover of taxable supplies in any twelve month month period exceeding Le 200 million  (US$ 50,000) and may be amended by statutory instruments</a:t>
            </a:r>
            <a:endParaRPr lang="en-GB" dirty="0">
              <a:latin typeface="+mj-lt"/>
              <a:ea typeface="Times New Roman" panose="02020603050405020304" pitchFamily="18" charset="0"/>
            </a:endParaRPr>
          </a:p>
          <a:p>
            <a:pPr marL="914400" lvl="1" indent="-457200" algn="just">
              <a:spcBef>
                <a:spcPts val="6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GB" dirty="0">
                <a:solidFill>
                  <a:srgbClr val="191919"/>
                </a:solidFill>
                <a:effectLst/>
                <a:latin typeface="+mj-lt"/>
                <a:ea typeface="Times New Roman" panose="02020603050405020304" pitchFamily="18" charset="0"/>
              </a:rPr>
              <a:t>This threshold was revised upwards in 2015 to Le 350 million (US$ 70,000)</a:t>
            </a:r>
          </a:p>
          <a:p>
            <a:pPr marL="914400" lvl="1" indent="-457200" algn="just">
              <a:spcBef>
                <a:spcPts val="6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GB" dirty="0">
                <a:solidFill>
                  <a:srgbClr val="191919"/>
                </a:solidFill>
                <a:latin typeface="+mj-lt"/>
                <a:ea typeface="Times New Roman" panose="02020603050405020304" pitchFamily="18" charset="0"/>
              </a:rPr>
              <a:t>Finance Act 2022 revised the threshold downwards to Le 100 million (US$ 8,800)</a:t>
            </a:r>
          </a:p>
        </p:txBody>
      </p:sp>
    </p:spTree>
    <p:extLst>
      <p:ext uri="{BB962C8B-B14F-4D97-AF65-F5344CB8AC3E}">
        <p14:creationId xmlns:p14="http://schemas.microsoft.com/office/powerpoint/2010/main" val="2360005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8A51A7A-B56D-09F6-566B-FF80664EE8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4451261"/>
              </p:ext>
            </p:extLst>
          </p:nvPr>
        </p:nvGraphicFramePr>
        <p:xfrm>
          <a:off x="1291770" y="1296609"/>
          <a:ext cx="1051559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2AB9CD2-6658-BB04-BC6A-A1054BC3D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7" y="224065"/>
            <a:ext cx="10559143" cy="75565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228600" indent="-228600" algn="ctr">
              <a:buFont typeface="Arial" panose="020B0604020202020204" pitchFamily="34" charset="0"/>
            </a:pPr>
            <a:r>
              <a:rPr lang="en-US" sz="4000" b="1" dirty="0">
                <a:solidFill>
                  <a:schemeClr val="accent1"/>
                </a:solidFill>
              </a:rPr>
              <a:t>GST Process of Groupage at the Port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7BDB66-EC05-B83A-03A4-EB3B2BC3BEE8}"/>
              </a:ext>
            </a:extLst>
          </p:cNvPr>
          <p:cNvSpPr txBox="1"/>
          <p:nvPr/>
        </p:nvSpPr>
        <p:spPr>
          <a:xfrm>
            <a:off x="1306286" y="973443"/>
            <a:ext cx="94161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en-GB" sz="2000" b="1" dirty="0">
                <a:cs typeface="Times New Roman" panose="02020603050405020304" pitchFamily="18" charset="0"/>
              </a:rPr>
              <a:t>Importers go through a clearing and forwarding agent/Individual agent to clear their goods</a:t>
            </a:r>
          </a:p>
        </p:txBody>
      </p:sp>
    </p:spTree>
    <p:extLst>
      <p:ext uri="{BB962C8B-B14F-4D97-AF65-F5344CB8AC3E}">
        <p14:creationId xmlns:p14="http://schemas.microsoft.com/office/powerpoint/2010/main" val="42898499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3791_ISL PPT_Template_v1" id="{9454C4EE-824E-4F23-93E5-568D2B170F6E}" vid="{C0E1D9DD-CD26-4ED0-95F2-8D67230371B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3791_ISL PPT_Template_v1" id="{9454C4EE-824E-4F23-93E5-568D2B170F6E}" vid="{470815AB-034E-420F-99C7-81A28FDC5D8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reen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baca9ac-b019-4864-ab7c-8a3fe4e7ca4a">
      <Terms xmlns="http://schemas.microsoft.com/office/infopath/2007/PartnerControls"/>
    </lcf76f155ced4ddcb4097134ff3c332f>
    <TaxCatchAll xmlns="cd801cac-ecc3-4071-9962-0c6f689227a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B94BDADACDF649813B3EA8A48E6D2D" ma:contentTypeVersion="16" ma:contentTypeDescription="Create a new document." ma:contentTypeScope="" ma:versionID="daff8c001db38059e472747a4b6e8d70">
  <xsd:schema xmlns:xsd="http://www.w3.org/2001/XMLSchema" xmlns:xs="http://www.w3.org/2001/XMLSchema" xmlns:p="http://schemas.microsoft.com/office/2006/metadata/properties" xmlns:ns2="1baca9ac-b019-4864-ab7c-8a3fe4e7ca4a" xmlns:ns3="cd801cac-ecc3-4071-9962-0c6f689227a6" targetNamespace="http://schemas.microsoft.com/office/2006/metadata/properties" ma:root="true" ma:fieldsID="371b2dcf282b025a2f835d134ec9d394" ns2:_="" ns3:_="">
    <xsd:import namespace="1baca9ac-b019-4864-ab7c-8a3fe4e7ca4a"/>
    <xsd:import namespace="cd801cac-ecc3-4071-9962-0c6f689227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aca9ac-b019-4864-ab7c-8a3fe4e7ca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74ba098-d835-43ce-a8fa-9033e0502c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01cac-ecc3-4071-9962-0c6f689227a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c2557d5-ac84-4d73-b930-909a43d275e2}" ma:internalName="TaxCatchAll" ma:showField="CatchAllData" ma:web="cd801cac-ecc3-4071-9962-0c6f689227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C18C1A-1DCA-4F56-B52F-BD878DB85514}">
  <ds:schemaRefs>
    <ds:schemaRef ds:uri="http://schemas.microsoft.com/office/2006/metadata/properties"/>
    <ds:schemaRef ds:uri="http://purl.org/dc/elements/1.1/"/>
    <ds:schemaRef ds:uri="dccf4944-56a2-49d5-a1ea-953fb07c54a3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e926f1f4-6ad7-4ac4-ad92-144ec86d067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372027E-EE51-4EB4-9AE0-2ABC1A0D367A}"/>
</file>

<file path=customXml/itemProps3.xml><?xml version="1.0" encoding="utf-8"?>
<ds:datastoreItem xmlns:ds="http://schemas.openxmlformats.org/officeDocument/2006/customXml" ds:itemID="{3FE6BEFC-6726-4B9B-8368-A8248759A9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ISL PPT_Template_v2</Template>
  <TotalTime>1327</TotalTime>
  <Words>1086</Words>
  <Application>Microsoft Macintosh PowerPoint</Application>
  <PresentationFormat>Widescreen</PresentationFormat>
  <Paragraphs>101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Office Theme</vt:lpstr>
      <vt:lpstr>Custom Design</vt:lpstr>
      <vt:lpstr>Assessing Importers’ Groupage in Sierra Leone</vt:lpstr>
      <vt:lpstr>Contents</vt:lpstr>
      <vt:lpstr>Introduction</vt:lpstr>
      <vt:lpstr>Motivation of the Study</vt:lpstr>
      <vt:lpstr>PowerPoint Presentation</vt:lpstr>
      <vt:lpstr>PowerPoint Presentation</vt:lpstr>
      <vt:lpstr>PowerPoint Presentation</vt:lpstr>
      <vt:lpstr>PowerPoint Presentation</vt:lpstr>
      <vt:lpstr>GST Process of Groupage at the Port</vt:lpstr>
      <vt:lpstr>GST Process of Groupage at the Port cont’d</vt:lpstr>
      <vt:lpstr>PowerPoint Presentation</vt:lpstr>
      <vt:lpstr>Findings: Port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WORKSTREAM  (e.g. PILLAR 1 – MARKET DEVELOPMENT)</dc:title>
  <dc:creator>Dieu-Donne Gameli</dc:creator>
  <cp:lastModifiedBy>Franklin Bendu</cp:lastModifiedBy>
  <cp:revision>31</cp:revision>
  <dcterms:created xsi:type="dcterms:W3CDTF">2020-06-23T15:27:48Z</dcterms:created>
  <dcterms:modified xsi:type="dcterms:W3CDTF">2022-12-07T13:01:59Z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0x010100C6B94BDADACDF649813B3EA8A48E6D2D</vt:lpwstr>
  </property>
  <property fmtid="{D5CDD505-2E9C-101B-9397-08002B2CF9AE}" pid="3" name="_dlc_DocIdItemGuid">
    <vt:lpwstr>eeeb8fd1-c7ef-4b87-9530-c6a5b57c8c41</vt:lpwstr>
  </property>
</Properties>
</file>