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282" r:id="rId6"/>
    <p:sldId id="337" r:id="rId7"/>
    <p:sldId id="373" r:id="rId8"/>
    <p:sldId id="374" r:id="rId9"/>
    <p:sldId id="296" r:id="rId10"/>
    <p:sldId id="388" r:id="rId11"/>
    <p:sldId id="263" r:id="rId12"/>
    <p:sldId id="300" r:id="rId13"/>
    <p:sldId id="363" r:id="rId14"/>
    <p:sldId id="364" r:id="rId15"/>
    <p:sldId id="389" r:id="rId16"/>
    <p:sldId id="366" r:id="rId17"/>
    <p:sldId id="367" r:id="rId18"/>
    <p:sldId id="368" r:id="rId19"/>
    <p:sldId id="369" r:id="rId20"/>
    <p:sldId id="313" r:id="rId21"/>
    <p:sldId id="381" r:id="rId22"/>
    <p:sldId id="386" r:id="rId23"/>
    <p:sldId id="387" r:id="rId24"/>
    <p:sldId id="379" r:id="rId25"/>
    <p:sldId id="35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EA12BF-9352-3074-B16C-C8F52083ABCC}" name="Rhiannon McCluskey" initials="RM" userId="S::rhiannonmc@ids.ac.uk::8b54e1df-654d-46ae-af96-84852612898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AC3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77"/>
    <p:restoredTop sz="81968"/>
  </p:normalViewPr>
  <p:slideViewPr>
    <p:cSldViewPr snapToGrid="0">
      <p:cViewPr varScale="1">
        <p:scale>
          <a:sx n="98" d="100"/>
          <a:sy n="98" d="100"/>
        </p:scale>
        <p:origin x="1048"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945E8B-B55F-4DF9-9ADC-8CEF829B3F8D}" type="doc">
      <dgm:prSet loTypeId="urn:microsoft.com/office/officeart/2008/layout/LinedList" loCatId="list" qsTypeId="urn:microsoft.com/office/officeart/2005/8/quickstyle/simple4" qsCatId="simple" csTypeId="urn:microsoft.com/office/officeart/2005/8/colors/accent1_2" csCatId="accent1"/>
      <dgm:spPr/>
      <dgm:t>
        <a:bodyPr/>
        <a:lstStyle/>
        <a:p>
          <a:endParaRPr lang="en-US"/>
        </a:p>
      </dgm:t>
    </dgm:pt>
    <dgm:pt modelId="{92F81407-B4B6-4155-A49C-7D29C9932649}">
      <dgm:prSet custT="1"/>
      <dgm:spPr/>
      <dgm:t>
        <a:bodyPr/>
        <a:lstStyle/>
        <a:p>
          <a:pPr>
            <a:lnSpc>
              <a:spcPct val="200000"/>
            </a:lnSpc>
          </a:pPr>
          <a:r>
            <a:rPr lang="en-IN" sz="2000" b="0" i="0" kern="1200" spc="0" baseline="0" dirty="0">
              <a:solidFill>
                <a:schemeClr val="tx1"/>
              </a:solidFill>
              <a:latin typeface="Inter" panose="02000503000000020004" pitchFamily="2" charset="0"/>
              <a:ea typeface="+mn-ea"/>
              <a:cs typeface="+mn-cs"/>
            </a:rPr>
            <a:t>Broader literature: women more risk averse than men (</a:t>
          </a:r>
          <a:r>
            <a:rPr lang="en-IN" sz="2000" b="0" i="0" kern="1200" spc="0" baseline="0" dirty="0" err="1">
              <a:solidFill>
                <a:schemeClr val="tx1"/>
              </a:solidFill>
              <a:latin typeface="Inter" panose="02000503000000020004" pitchFamily="2" charset="0"/>
              <a:ea typeface="+mn-ea"/>
              <a:cs typeface="+mn-cs"/>
            </a:rPr>
            <a:t>Charness</a:t>
          </a:r>
          <a:r>
            <a:rPr lang="en-IN" sz="2000" b="0" i="0" kern="1200" spc="0" baseline="0" dirty="0">
              <a:solidFill>
                <a:schemeClr val="tx1"/>
              </a:solidFill>
              <a:latin typeface="Inter" panose="02000503000000020004" pitchFamily="2" charset="0"/>
              <a:ea typeface="+mn-ea"/>
              <a:cs typeface="+mn-cs"/>
            </a:rPr>
            <a:t> and Gneezy 2012). </a:t>
          </a:r>
          <a:endParaRPr lang="en-US" sz="2000" b="0" i="0" kern="1200" spc="0" baseline="0" dirty="0">
            <a:solidFill>
              <a:schemeClr val="tx1"/>
            </a:solidFill>
            <a:latin typeface="Inter" panose="02000503000000020004" pitchFamily="2" charset="0"/>
            <a:ea typeface="+mn-ea"/>
            <a:cs typeface="+mn-cs"/>
          </a:endParaRPr>
        </a:p>
      </dgm:t>
    </dgm:pt>
    <dgm:pt modelId="{538D8D35-9CFA-4819-A228-0696CA8BDE24}" type="parTrans" cxnId="{FB06CDEA-9991-45D7-8A5D-574888D65690}">
      <dgm:prSet/>
      <dgm:spPr/>
      <dgm:t>
        <a:bodyPr/>
        <a:lstStyle/>
        <a:p>
          <a:pPr>
            <a:lnSpc>
              <a:spcPct val="200000"/>
            </a:lnSpc>
          </a:pPr>
          <a:endParaRPr lang="en-US" sz="2000"/>
        </a:p>
      </dgm:t>
    </dgm:pt>
    <dgm:pt modelId="{A939FCCF-7310-4DB2-8874-F813694F8E16}" type="sibTrans" cxnId="{FB06CDEA-9991-45D7-8A5D-574888D65690}">
      <dgm:prSet/>
      <dgm:spPr/>
      <dgm:t>
        <a:bodyPr/>
        <a:lstStyle/>
        <a:p>
          <a:pPr>
            <a:lnSpc>
              <a:spcPct val="200000"/>
            </a:lnSpc>
          </a:pPr>
          <a:endParaRPr lang="en-US" sz="2000"/>
        </a:p>
      </dgm:t>
    </dgm:pt>
    <dgm:pt modelId="{112F2208-E62A-4860-8C34-7C7E928BD269}">
      <dgm:prSet custT="1"/>
      <dgm:spPr/>
      <dgm:t>
        <a:bodyPr/>
        <a:lstStyle/>
        <a:p>
          <a:pPr>
            <a:lnSpc>
              <a:spcPct val="200000"/>
            </a:lnSpc>
          </a:pPr>
          <a:r>
            <a:rPr lang="en-IN" sz="2000" b="0" i="0" kern="1200" spc="0" baseline="0" dirty="0">
              <a:solidFill>
                <a:srgbClr val="3E3E3C"/>
              </a:solidFill>
              <a:latin typeface="Inter" panose="02000503000000020004" pitchFamily="2" charset="0"/>
              <a:ea typeface="+mn-ea"/>
              <a:cs typeface="+mn-cs"/>
            </a:rPr>
            <a:t>Expect they file better, avoid audits and fines, perceive less harsh deterrence policies </a:t>
          </a:r>
          <a:endParaRPr lang="en-US" sz="2000" b="0" i="0" kern="1200" spc="0" baseline="0" dirty="0">
            <a:solidFill>
              <a:srgbClr val="3E3E3C"/>
            </a:solidFill>
            <a:latin typeface="Inter" panose="02000503000000020004" pitchFamily="2" charset="0"/>
            <a:ea typeface="+mn-ea"/>
            <a:cs typeface="+mn-cs"/>
          </a:endParaRPr>
        </a:p>
      </dgm:t>
    </dgm:pt>
    <dgm:pt modelId="{274EBD63-485E-403F-A444-6469BD30CE8A}" type="parTrans" cxnId="{A12A2115-A1AA-4863-903E-E77E63A73079}">
      <dgm:prSet/>
      <dgm:spPr/>
      <dgm:t>
        <a:bodyPr/>
        <a:lstStyle/>
        <a:p>
          <a:pPr>
            <a:lnSpc>
              <a:spcPct val="200000"/>
            </a:lnSpc>
          </a:pPr>
          <a:endParaRPr lang="en-US" sz="2000"/>
        </a:p>
      </dgm:t>
    </dgm:pt>
    <dgm:pt modelId="{A6E26F06-1BBD-4B87-BF1B-A31878D5AE37}" type="sibTrans" cxnId="{A12A2115-A1AA-4863-903E-E77E63A73079}">
      <dgm:prSet/>
      <dgm:spPr/>
      <dgm:t>
        <a:bodyPr/>
        <a:lstStyle/>
        <a:p>
          <a:pPr>
            <a:lnSpc>
              <a:spcPct val="200000"/>
            </a:lnSpc>
          </a:pPr>
          <a:endParaRPr lang="en-US" sz="2000"/>
        </a:p>
      </dgm:t>
    </dgm:pt>
    <dgm:pt modelId="{3A78DFA0-5EEB-42CA-8111-EB006E2883D3}">
      <dgm:prSet custT="1"/>
      <dgm:spPr/>
      <dgm:t>
        <a:bodyPr/>
        <a:lstStyle/>
        <a:p>
          <a:pPr marL="0" lvl="0" indent="0" algn="l" defTabSz="889000">
            <a:lnSpc>
              <a:spcPct val="200000"/>
            </a:lnSpc>
            <a:spcBef>
              <a:spcPct val="0"/>
            </a:spcBef>
            <a:spcAft>
              <a:spcPct val="35000"/>
            </a:spcAft>
            <a:buNone/>
          </a:pPr>
          <a:r>
            <a:rPr lang="en-IN" sz="2000" b="0" i="0" kern="1200" spc="0" baseline="0" dirty="0">
              <a:solidFill>
                <a:srgbClr val="3E3E3C"/>
              </a:solidFill>
              <a:latin typeface="Inter" panose="02000503000000020004" pitchFamily="2" charset="0"/>
              <a:ea typeface="+mn-ea"/>
              <a:cs typeface="+mn-cs"/>
            </a:rPr>
            <a:t>Take themselves out of the picture, avoid official interactions and confrontations</a:t>
          </a:r>
          <a:endParaRPr lang="en-US" sz="2000" b="0" i="0" kern="1200" spc="0" baseline="0" dirty="0">
            <a:solidFill>
              <a:srgbClr val="3E3E3C"/>
            </a:solidFill>
            <a:latin typeface="Inter" panose="02000503000000020004" pitchFamily="2" charset="0"/>
            <a:ea typeface="+mn-ea"/>
            <a:cs typeface="+mn-cs"/>
          </a:endParaRPr>
        </a:p>
      </dgm:t>
    </dgm:pt>
    <dgm:pt modelId="{34C64F8D-33F5-4452-A04E-653D6CA3CA2A}" type="parTrans" cxnId="{F7A5944D-64C5-4BFA-9AFE-607143F1E0E1}">
      <dgm:prSet/>
      <dgm:spPr/>
      <dgm:t>
        <a:bodyPr/>
        <a:lstStyle/>
        <a:p>
          <a:pPr>
            <a:lnSpc>
              <a:spcPct val="200000"/>
            </a:lnSpc>
          </a:pPr>
          <a:endParaRPr lang="en-US" sz="2000"/>
        </a:p>
      </dgm:t>
    </dgm:pt>
    <dgm:pt modelId="{F0FEB600-C560-496A-B609-E96AF0852F6D}" type="sibTrans" cxnId="{F7A5944D-64C5-4BFA-9AFE-607143F1E0E1}">
      <dgm:prSet/>
      <dgm:spPr/>
      <dgm:t>
        <a:bodyPr/>
        <a:lstStyle/>
        <a:p>
          <a:pPr>
            <a:lnSpc>
              <a:spcPct val="200000"/>
            </a:lnSpc>
          </a:pPr>
          <a:endParaRPr lang="en-US" sz="2000"/>
        </a:p>
      </dgm:t>
    </dgm:pt>
    <dgm:pt modelId="{EDBFEBEF-BC85-4643-BB4A-3651CED036EB}" type="pres">
      <dgm:prSet presAssocID="{9C945E8B-B55F-4DF9-9ADC-8CEF829B3F8D}" presName="vert0" presStyleCnt="0">
        <dgm:presLayoutVars>
          <dgm:dir/>
          <dgm:animOne val="branch"/>
          <dgm:animLvl val="lvl"/>
        </dgm:presLayoutVars>
      </dgm:prSet>
      <dgm:spPr/>
    </dgm:pt>
    <dgm:pt modelId="{431A5416-0F1D-466A-AAB3-87589E7AEF3F}" type="pres">
      <dgm:prSet presAssocID="{92F81407-B4B6-4155-A49C-7D29C9932649}" presName="thickLine" presStyleLbl="alignNode1" presStyleIdx="0" presStyleCnt="3"/>
      <dgm:spPr/>
    </dgm:pt>
    <dgm:pt modelId="{731E1FA7-4E5F-4327-A476-3534F3390BFD}" type="pres">
      <dgm:prSet presAssocID="{92F81407-B4B6-4155-A49C-7D29C9932649}" presName="horz1" presStyleCnt="0"/>
      <dgm:spPr/>
    </dgm:pt>
    <dgm:pt modelId="{76A13BAF-9308-4001-BF11-D632AB6C69AF}" type="pres">
      <dgm:prSet presAssocID="{92F81407-B4B6-4155-A49C-7D29C9932649}" presName="tx1" presStyleLbl="revTx" presStyleIdx="0" presStyleCnt="3"/>
      <dgm:spPr/>
    </dgm:pt>
    <dgm:pt modelId="{A9C018A6-3B1D-4E86-8113-FE60089ABCC0}" type="pres">
      <dgm:prSet presAssocID="{92F81407-B4B6-4155-A49C-7D29C9932649}" presName="vert1" presStyleCnt="0"/>
      <dgm:spPr/>
    </dgm:pt>
    <dgm:pt modelId="{63EA59F8-6527-47C3-992C-B20F27DD540F}" type="pres">
      <dgm:prSet presAssocID="{112F2208-E62A-4860-8C34-7C7E928BD269}" presName="thickLine" presStyleLbl="alignNode1" presStyleIdx="1" presStyleCnt="3"/>
      <dgm:spPr/>
    </dgm:pt>
    <dgm:pt modelId="{93BC9191-4916-44B5-9E6C-49353D1B9FAC}" type="pres">
      <dgm:prSet presAssocID="{112F2208-E62A-4860-8C34-7C7E928BD269}" presName="horz1" presStyleCnt="0"/>
      <dgm:spPr/>
    </dgm:pt>
    <dgm:pt modelId="{70C15B72-6598-4F61-8AAE-A518BB3D2B29}" type="pres">
      <dgm:prSet presAssocID="{112F2208-E62A-4860-8C34-7C7E928BD269}" presName="tx1" presStyleLbl="revTx" presStyleIdx="1" presStyleCnt="3"/>
      <dgm:spPr/>
    </dgm:pt>
    <dgm:pt modelId="{463709C2-EFF3-4B3B-8907-81306D9F29B4}" type="pres">
      <dgm:prSet presAssocID="{112F2208-E62A-4860-8C34-7C7E928BD269}" presName="vert1" presStyleCnt="0"/>
      <dgm:spPr/>
    </dgm:pt>
    <dgm:pt modelId="{4D4642A0-822B-4A8C-9693-15FD10D1522F}" type="pres">
      <dgm:prSet presAssocID="{3A78DFA0-5EEB-42CA-8111-EB006E2883D3}" presName="thickLine" presStyleLbl="alignNode1" presStyleIdx="2" presStyleCnt="3"/>
      <dgm:spPr/>
    </dgm:pt>
    <dgm:pt modelId="{13B432D5-6B1C-4DDC-B7C5-3F6BDA99FD97}" type="pres">
      <dgm:prSet presAssocID="{3A78DFA0-5EEB-42CA-8111-EB006E2883D3}" presName="horz1" presStyleCnt="0"/>
      <dgm:spPr/>
    </dgm:pt>
    <dgm:pt modelId="{E011B71E-15A4-4005-B1B2-0CFF119190C4}" type="pres">
      <dgm:prSet presAssocID="{3A78DFA0-5EEB-42CA-8111-EB006E2883D3}" presName="tx1" presStyleLbl="revTx" presStyleIdx="2" presStyleCnt="3"/>
      <dgm:spPr/>
    </dgm:pt>
    <dgm:pt modelId="{953F8FD7-E5EE-4E64-BE90-411914AFEEFF}" type="pres">
      <dgm:prSet presAssocID="{3A78DFA0-5EEB-42CA-8111-EB006E2883D3}" presName="vert1" presStyleCnt="0"/>
      <dgm:spPr/>
    </dgm:pt>
  </dgm:ptLst>
  <dgm:cxnLst>
    <dgm:cxn modelId="{A12A2115-A1AA-4863-903E-E77E63A73079}" srcId="{9C945E8B-B55F-4DF9-9ADC-8CEF829B3F8D}" destId="{112F2208-E62A-4860-8C34-7C7E928BD269}" srcOrd="1" destOrd="0" parTransId="{274EBD63-485E-403F-A444-6469BD30CE8A}" sibTransId="{A6E26F06-1BBD-4B87-BF1B-A31878D5AE37}"/>
    <dgm:cxn modelId="{D3A71840-8D90-4571-B46E-0BDE45FAFBFC}" type="presOf" srcId="{92F81407-B4B6-4155-A49C-7D29C9932649}" destId="{76A13BAF-9308-4001-BF11-D632AB6C69AF}" srcOrd="0" destOrd="0" presId="urn:microsoft.com/office/officeart/2008/layout/LinedList"/>
    <dgm:cxn modelId="{F7A5944D-64C5-4BFA-9AFE-607143F1E0E1}" srcId="{9C945E8B-B55F-4DF9-9ADC-8CEF829B3F8D}" destId="{3A78DFA0-5EEB-42CA-8111-EB006E2883D3}" srcOrd="2" destOrd="0" parTransId="{34C64F8D-33F5-4452-A04E-653D6CA3CA2A}" sibTransId="{F0FEB600-C560-496A-B609-E96AF0852F6D}"/>
    <dgm:cxn modelId="{13B3599B-A6F4-4484-8AC9-8AB182ABE599}" type="presOf" srcId="{9C945E8B-B55F-4DF9-9ADC-8CEF829B3F8D}" destId="{EDBFEBEF-BC85-4643-BB4A-3651CED036EB}" srcOrd="0" destOrd="0" presId="urn:microsoft.com/office/officeart/2008/layout/LinedList"/>
    <dgm:cxn modelId="{B024989C-E234-4DDC-8683-DBB3E1E06DCD}" type="presOf" srcId="{3A78DFA0-5EEB-42CA-8111-EB006E2883D3}" destId="{E011B71E-15A4-4005-B1B2-0CFF119190C4}" srcOrd="0" destOrd="0" presId="urn:microsoft.com/office/officeart/2008/layout/LinedList"/>
    <dgm:cxn modelId="{FB06CDEA-9991-45D7-8A5D-574888D65690}" srcId="{9C945E8B-B55F-4DF9-9ADC-8CEF829B3F8D}" destId="{92F81407-B4B6-4155-A49C-7D29C9932649}" srcOrd="0" destOrd="0" parTransId="{538D8D35-9CFA-4819-A228-0696CA8BDE24}" sibTransId="{A939FCCF-7310-4DB2-8874-F813694F8E16}"/>
    <dgm:cxn modelId="{09C33FEE-B73F-4E37-8238-85157D7C9294}" type="presOf" srcId="{112F2208-E62A-4860-8C34-7C7E928BD269}" destId="{70C15B72-6598-4F61-8AAE-A518BB3D2B29}" srcOrd="0" destOrd="0" presId="urn:microsoft.com/office/officeart/2008/layout/LinedList"/>
    <dgm:cxn modelId="{BD6BFB65-4B1A-43FB-B08F-D08ABE12B6BD}" type="presParOf" srcId="{EDBFEBEF-BC85-4643-BB4A-3651CED036EB}" destId="{431A5416-0F1D-466A-AAB3-87589E7AEF3F}" srcOrd="0" destOrd="0" presId="urn:microsoft.com/office/officeart/2008/layout/LinedList"/>
    <dgm:cxn modelId="{503F95FB-7273-4801-8FEE-E077249B3CB6}" type="presParOf" srcId="{EDBFEBEF-BC85-4643-BB4A-3651CED036EB}" destId="{731E1FA7-4E5F-4327-A476-3534F3390BFD}" srcOrd="1" destOrd="0" presId="urn:microsoft.com/office/officeart/2008/layout/LinedList"/>
    <dgm:cxn modelId="{E63A929D-6AB2-421A-BCBC-0D05D97B7F10}" type="presParOf" srcId="{731E1FA7-4E5F-4327-A476-3534F3390BFD}" destId="{76A13BAF-9308-4001-BF11-D632AB6C69AF}" srcOrd="0" destOrd="0" presId="urn:microsoft.com/office/officeart/2008/layout/LinedList"/>
    <dgm:cxn modelId="{81CD14B3-BE43-4353-9B90-0FF7C313ECC9}" type="presParOf" srcId="{731E1FA7-4E5F-4327-A476-3534F3390BFD}" destId="{A9C018A6-3B1D-4E86-8113-FE60089ABCC0}" srcOrd="1" destOrd="0" presId="urn:microsoft.com/office/officeart/2008/layout/LinedList"/>
    <dgm:cxn modelId="{1CEC7214-0FB2-4397-BF36-15E25F069401}" type="presParOf" srcId="{EDBFEBEF-BC85-4643-BB4A-3651CED036EB}" destId="{63EA59F8-6527-47C3-992C-B20F27DD540F}" srcOrd="2" destOrd="0" presId="urn:microsoft.com/office/officeart/2008/layout/LinedList"/>
    <dgm:cxn modelId="{B76DFAEE-924A-4406-AAF4-2AF076B7E73D}" type="presParOf" srcId="{EDBFEBEF-BC85-4643-BB4A-3651CED036EB}" destId="{93BC9191-4916-44B5-9E6C-49353D1B9FAC}" srcOrd="3" destOrd="0" presId="urn:microsoft.com/office/officeart/2008/layout/LinedList"/>
    <dgm:cxn modelId="{372AE5B8-DD6D-4BA1-BCCA-320B50DA63B2}" type="presParOf" srcId="{93BC9191-4916-44B5-9E6C-49353D1B9FAC}" destId="{70C15B72-6598-4F61-8AAE-A518BB3D2B29}" srcOrd="0" destOrd="0" presId="urn:microsoft.com/office/officeart/2008/layout/LinedList"/>
    <dgm:cxn modelId="{B2F321D5-3302-4FF6-9AB5-46C4F009D0E6}" type="presParOf" srcId="{93BC9191-4916-44B5-9E6C-49353D1B9FAC}" destId="{463709C2-EFF3-4B3B-8907-81306D9F29B4}" srcOrd="1" destOrd="0" presId="urn:microsoft.com/office/officeart/2008/layout/LinedList"/>
    <dgm:cxn modelId="{6C9E596D-8B60-4743-9F20-4B544CBC7AA7}" type="presParOf" srcId="{EDBFEBEF-BC85-4643-BB4A-3651CED036EB}" destId="{4D4642A0-822B-4A8C-9693-15FD10D1522F}" srcOrd="4" destOrd="0" presId="urn:microsoft.com/office/officeart/2008/layout/LinedList"/>
    <dgm:cxn modelId="{2A6C0970-4BAD-4E82-BE20-E21156ADCC4A}" type="presParOf" srcId="{EDBFEBEF-BC85-4643-BB4A-3651CED036EB}" destId="{13B432D5-6B1C-4DDC-B7C5-3F6BDA99FD97}" srcOrd="5" destOrd="0" presId="urn:microsoft.com/office/officeart/2008/layout/LinedList"/>
    <dgm:cxn modelId="{667070E8-70DD-4098-B88F-1204C559F89B}" type="presParOf" srcId="{13B432D5-6B1C-4DDC-B7C5-3F6BDA99FD97}" destId="{E011B71E-15A4-4005-B1B2-0CFF119190C4}" srcOrd="0" destOrd="0" presId="urn:microsoft.com/office/officeart/2008/layout/LinedList"/>
    <dgm:cxn modelId="{C928B74B-EE08-410D-924E-F3ED6F48894C}" type="presParOf" srcId="{13B432D5-6B1C-4DDC-B7C5-3F6BDA99FD97}" destId="{953F8FD7-E5EE-4E64-BE90-411914AFEEF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945E8B-B55F-4DF9-9ADC-8CEF829B3F8D}"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92F81407-B4B6-4155-A49C-7D29C9932649}">
      <dgm:prSet custT="1"/>
      <dgm:spPr/>
      <dgm:t>
        <a:bodyPr/>
        <a:lstStyle/>
        <a:p>
          <a:pPr>
            <a:lnSpc>
              <a:spcPct val="200000"/>
            </a:lnSpc>
          </a:pPr>
          <a:r>
            <a:rPr lang="en-IN" sz="2000" b="0" i="0" kern="1200" spc="0" baseline="0" dirty="0">
              <a:solidFill>
                <a:srgbClr val="3E3E3C"/>
              </a:solidFill>
              <a:latin typeface="Inter" panose="02000503000000020004" pitchFamily="2" charset="0"/>
              <a:ea typeface="+mn-ea"/>
              <a:cs typeface="+mn-cs"/>
            </a:rPr>
            <a:t>Lower</a:t>
          </a:r>
          <a:r>
            <a:rPr lang="en-IN" sz="2000" kern="1200" dirty="0"/>
            <a:t> </a:t>
          </a:r>
          <a:r>
            <a:rPr lang="en-IN" sz="2000" b="0" i="0" kern="1200" spc="0" baseline="0" dirty="0">
              <a:solidFill>
                <a:srgbClr val="3E3E3C"/>
              </a:solidFill>
              <a:latin typeface="Inter" panose="02000503000000020004" pitchFamily="2" charset="0"/>
              <a:ea typeface="+mn-ea"/>
              <a:cs typeface="+mn-cs"/>
            </a:rPr>
            <a:t>trust and higher possibility of corrupt behaviour </a:t>
          </a:r>
          <a:endParaRPr lang="en-US" sz="2000" b="0" i="0" kern="1200" spc="0" baseline="0" dirty="0">
            <a:solidFill>
              <a:srgbClr val="3E3E3C"/>
            </a:solidFill>
            <a:latin typeface="Inter" panose="02000503000000020004" pitchFamily="2" charset="0"/>
            <a:ea typeface="+mn-ea"/>
            <a:cs typeface="+mn-cs"/>
          </a:endParaRPr>
        </a:p>
      </dgm:t>
    </dgm:pt>
    <dgm:pt modelId="{538D8D35-9CFA-4819-A228-0696CA8BDE24}" type="parTrans" cxnId="{FB06CDEA-9991-45D7-8A5D-574888D65690}">
      <dgm:prSet/>
      <dgm:spPr/>
      <dgm:t>
        <a:bodyPr/>
        <a:lstStyle/>
        <a:p>
          <a:pPr>
            <a:lnSpc>
              <a:spcPct val="200000"/>
            </a:lnSpc>
          </a:pPr>
          <a:endParaRPr lang="en-US" sz="2000"/>
        </a:p>
      </dgm:t>
    </dgm:pt>
    <dgm:pt modelId="{A939FCCF-7310-4DB2-8874-F813694F8E16}" type="sibTrans" cxnId="{FB06CDEA-9991-45D7-8A5D-574888D65690}">
      <dgm:prSet/>
      <dgm:spPr/>
      <dgm:t>
        <a:bodyPr/>
        <a:lstStyle/>
        <a:p>
          <a:pPr>
            <a:lnSpc>
              <a:spcPct val="200000"/>
            </a:lnSpc>
          </a:pPr>
          <a:endParaRPr lang="en-US" sz="2000"/>
        </a:p>
      </dgm:t>
    </dgm:pt>
    <dgm:pt modelId="{112F2208-E62A-4860-8C34-7C7E928BD269}">
      <dgm:prSet custT="1"/>
      <dgm:spPr/>
      <dgm:t>
        <a:bodyPr/>
        <a:lstStyle/>
        <a:p>
          <a:pPr marL="0" lvl="0" indent="0" algn="l" defTabSz="889000">
            <a:lnSpc>
              <a:spcPct val="200000"/>
            </a:lnSpc>
            <a:spcBef>
              <a:spcPct val="0"/>
            </a:spcBef>
            <a:spcAft>
              <a:spcPct val="35000"/>
            </a:spcAft>
            <a:buNone/>
          </a:pPr>
          <a:r>
            <a:rPr lang="en-US" sz="2000" b="0" i="0" kern="1200" spc="0" baseline="0" dirty="0">
              <a:solidFill>
                <a:srgbClr val="3E3E3C"/>
              </a:solidFill>
              <a:latin typeface="Inter" panose="02000503000000020004" pitchFamily="2" charset="0"/>
              <a:ea typeface="+mn-ea"/>
              <a:cs typeface="+mn-cs"/>
            </a:rPr>
            <a:t>Could we expect women then to have higher trust in authorities? </a:t>
          </a:r>
        </a:p>
      </dgm:t>
    </dgm:pt>
    <dgm:pt modelId="{274EBD63-485E-403F-A444-6469BD30CE8A}" type="parTrans" cxnId="{A12A2115-A1AA-4863-903E-E77E63A73079}">
      <dgm:prSet/>
      <dgm:spPr/>
      <dgm:t>
        <a:bodyPr/>
        <a:lstStyle/>
        <a:p>
          <a:pPr>
            <a:lnSpc>
              <a:spcPct val="200000"/>
            </a:lnSpc>
          </a:pPr>
          <a:endParaRPr lang="en-US" sz="2000"/>
        </a:p>
      </dgm:t>
    </dgm:pt>
    <dgm:pt modelId="{A6E26F06-1BBD-4B87-BF1B-A31878D5AE37}" type="sibTrans" cxnId="{A12A2115-A1AA-4863-903E-E77E63A73079}">
      <dgm:prSet/>
      <dgm:spPr/>
      <dgm:t>
        <a:bodyPr/>
        <a:lstStyle/>
        <a:p>
          <a:pPr>
            <a:lnSpc>
              <a:spcPct val="200000"/>
            </a:lnSpc>
          </a:pPr>
          <a:endParaRPr lang="en-US" sz="2000"/>
        </a:p>
      </dgm:t>
    </dgm:pt>
    <dgm:pt modelId="{3A78DFA0-5EEB-42CA-8111-EB006E2883D3}">
      <dgm:prSet custT="1"/>
      <dgm:spPr/>
      <dgm:t>
        <a:bodyPr/>
        <a:lstStyle/>
        <a:p>
          <a:pPr marL="0" lvl="0" indent="0" algn="l" defTabSz="889000">
            <a:lnSpc>
              <a:spcPct val="200000"/>
            </a:lnSpc>
            <a:spcBef>
              <a:spcPct val="0"/>
            </a:spcBef>
            <a:spcAft>
              <a:spcPct val="35000"/>
            </a:spcAft>
            <a:buNone/>
          </a:pPr>
          <a:r>
            <a:rPr lang="en-IN" sz="2000" b="0" i="0" kern="1200" spc="0" baseline="0" dirty="0">
              <a:solidFill>
                <a:srgbClr val="3E3E3C"/>
              </a:solidFill>
              <a:latin typeface="Inter" panose="02000503000000020004" pitchFamily="2" charset="0"/>
              <a:ea typeface="+mn-ea"/>
              <a:cs typeface="+mn-cs"/>
            </a:rPr>
            <a:t>Fiscal exchange in the form of public services: tax </a:t>
          </a:r>
          <a:r>
            <a:rPr lang="en-IN" sz="2000" b="0" i="0" kern="1200" spc="0" baseline="0" dirty="0">
              <a:solidFill>
                <a:srgbClr val="3E3E3C"/>
              </a:solidFill>
              <a:latin typeface="Inter" panose="02000503000000020004" pitchFamily="2" charset="0"/>
              <a:ea typeface="+mn-ea"/>
              <a:cs typeface="+mn-cs"/>
              <a:sym typeface="Wingdings" panose="05000000000000000000" pitchFamily="2" charset="2"/>
            </a:rPr>
            <a:t> services</a:t>
          </a:r>
          <a:endParaRPr lang="en-US" sz="2000" b="0" i="0" kern="1200" spc="0" baseline="0" dirty="0">
            <a:solidFill>
              <a:srgbClr val="3E3E3C"/>
            </a:solidFill>
            <a:latin typeface="Inter" panose="02000503000000020004" pitchFamily="2" charset="0"/>
            <a:ea typeface="+mn-ea"/>
            <a:cs typeface="+mn-cs"/>
          </a:endParaRPr>
        </a:p>
      </dgm:t>
    </dgm:pt>
    <dgm:pt modelId="{34C64F8D-33F5-4452-A04E-653D6CA3CA2A}" type="parTrans" cxnId="{F7A5944D-64C5-4BFA-9AFE-607143F1E0E1}">
      <dgm:prSet/>
      <dgm:spPr/>
      <dgm:t>
        <a:bodyPr/>
        <a:lstStyle/>
        <a:p>
          <a:pPr>
            <a:lnSpc>
              <a:spcPct val="200000"/>
            </a:lnSpc>
          </a:pPr>
          <a:endParaRPr lang="en-US" sz="2000"/>
        </a:p>
      </dgm:t>
    </dgm:pt>
    <dgm:pt modelId="{F0FEB600-C560-496A-B609-E96AF0852F6D}" type="sibTrans" cxnId="{F7A5944D-64C5-4BFA-9AFE-607143F1E0E1}">
      <dgm:prSet/>
      <dgm:spPr/>
      <dgm:t>
        <a:bodyPr/>
        <a:lstStyle/>
        <a:p>
          <a:pPr>
            <a:lnSpc>
              <a:spcPct val="200000"/>
            </a:lnSpc>
          </a:pPr>
          <a:endParaRPr lang="en-US" sz="2000"/>
        </a:p>
      </dgm:t>
    </dgm:pt>
    <dgm:pt modelId="{EDBFEBEF-BC85-4643-BB4A-3651CED036EB}" type="pres">
      <dgm:prSet presAssocID="{9C945E8B-B55F-4DF9-9ADC-8CEF829B3F8D}" presName="vert0" presStyleCnt="0">
        <dgm:presLayoutVars>
          <dgm:dir/>
          <dgm:animOne val="branch"/>
          <dgm:animLvl val="lvl"/>
        </dgm:presLayoutVars>
      </dgm:prSet>
      <dgm:spPr/>
    </dgm:pt>
    <dgm:pt modelId="{431A5416-0F1D-466A-AAB3-87589E7AEF3F}" type="pres">
      <dgm:prSet presAssocID="{92F81407-B4B6-4155-A49C-7D29C9932649}" presName="thickLine" presStyleLbl="alignNode1" presStyleIdx="0" presStyleCnt="3"/>
      <dgm:spPr/>
    </dgm:pt>
    <dgm:pt modelId="{731E1FA7-4E5F-4327-A476-3534F3390BFD}" type="pres">
      <dgm:prSet presAssocID="{92F81407-B4B6-4155-A49C-7D29C9932649}" presName="horz1" presStyleCnt="0"/>
      <dgm:spPr/>
    </dgm:pt>
    <dgm:pt modelId="{76A13BAF-9308-4001-BF11-D632AB6C69AF}" type="pres">
      <dgm:prSet presAssocID="{92F81407-B4B6-4155-A49C-7D29C9932649}" presName="tx1" presStyleLbl="revTx" presStyleIdx="0" presStyleCnt="3"/>
      <dgm:spPr/>
    </dgm:pt>
    <dgm:pt modelId="{A9C018A6-3B1D-4E86-8113-FE60089ABCC0}" type="pres">
      <dgm:prSet presAssocID="{92F81407-B4B6-4155-A49C-7D29C9932649}" presName="vert1" presStyleCnt="0"/>
      <dgm:spPr/>
    </dgm:pt>
    <dgm:pt modelId="{63EA59F8-6527-47C3-992C-B20F27DD540F}" type="pres">
      <dgm:prSet presAssocID="{112F2208-E62A-4860-8C34-7C7E928BD269}" presName="thickLine" presStyleLbl="alignNode1" presStyleIdx="1" presStyleCnt="3"/>
      <dgm:spPr/>
    </dgm:pt>
    <dgm:pt modelId="{93BC9191-4916-44B5-9E6C-49353D1B9FAC}" type="pres">
      <dgm:prSet presAssocID="{112F2208-E62A-4860-8C34-7C7E928BD269}" presName="horz1" presStyleCnt="0"/>
      <dgm:spPr/>
    </dgm:pt>
    <dgm:pt modelId="{70C15B72-6598-4F61-8AAE-A518BB3D2B29}" type="pres">
      <dgm:prSet presAssocID="{112F2208-E62A-4860-8C34-7C7E928BD269}" presName="tx1" presStyleLbl="revTx" presStyleIdx="1" presStyleCnt="3"/>
      <dgm:spPr/>
    </dgm:pt>
    <dgm:pt modelId="{463709C2-EFF3-4B3B-8907-81306D9F29B4}" type="pres">
      <dgm:prSet presAssocID="{112F2208-E62A-4860-8C34-7C7E928BD269}" presName="vert1" presStyleCnt="0"/>
      <dgm:spPr/>
    </dgm:pt>
    <dgm:pt modelId="{4D4642A0-822B-4A8C-9693-15FD10D1522F}" type="pres">
      <dgm:prSet presAssocID="{3A78DFA0-5EEB-42CA-8111-EB006E2883D3}" presName="thickLine" presStyleLbl="alignNode1" presStyleIdx="2" presStyleCnt="3"/>
      <dgm:spPr/>
    </dgm:pt>
    <dgm:pt modelId="{13B432D5-6B1C-4DDC-B7C5-3F6BDA99FD97}" type="pres">
      <dgm:prSet presAssocID="{3A78DFA0-5EEB-42CA-8111-EB006E2883D3}" presName="horz1" presStyleCnt="0"/>
      <dgm:spPr/>
    </dgm:pt>
    <dgm:pt modelId="{E011B71E-15A4-4005-B1B2-0CFF119190C4}" type="pres">
      <dgm:prSet presAssocID="{3A78DFA0-5EEB-42CA-8111-EB006E2883D3}" presName="tx1" presStyleLbl="revTx" presStyleIdx="2" presStyleCnt="3"/>
      <dgm:spPr/>
    </dgm:pt>
    <dgm:pt modelId="{953F8FD7-E5EE-4E64-BE90-411914AFEEFF}" type="pres">
      <dgm:prSet presAssocID="{3A78DFA0-5EEB-42CA-8111-EB006E2883D3}" presName="vert1" presStyleCnt="0"/>
      <dgm:spPr/>
    </dgm:pt>
  </dgm:ptLst>
  <dgm:cxnLst>
    <dgm:cxn modelId="{A12A2115-A1AA-4863-903E-E77E63A73079}" srcId="{9C945E8B-B55F-4DF9-9ADC-8CEF829B3F8D}" destId="{112F2208-E62A-4860-8C34-7C7E928BD269}" srcOrd="1" destOrd="0" parTransId="{274EBD63-485E-403F-A444-6469BD30CE8A}" sibTransId="{A6E26F06-1BBD-4B87-BF1B-A31878D5AE37}"/>
    <dgm:cxn modelId="{D3A71840-8D90-4571-B46E-0BDE45FAFBFC}" type="presOf" srcId="{92F81407-B4B6-4155-A49C-7D29C9932649}" destId="{76A13BAF-9308-4001-BF11-D632AB6C69AF}" srcOrd="0" destOrd="0" presId="urn:microsoft.com/office/officeart/2008/layout/LinedList"/>
    <dgm:cxn modelId="{F7A5944D-64C5-4BFA-9AFE-607143F1E0E1}" srcId="{9C945E8B-B55F-4DF9-9ADC-8CEF829B3F8D}" destId="{3A78DFA0-5EEB-42CA-8111-EB006E2883D3}" srcOrd="2" destOrd="0" parTransId="{34C64F8D-33F5-4452-A04E-653D6CA3CA2A}" sibTransId="{F0FEB600-C560-496A-B609-E96AF0852F6D}"/>
    <dgm:cxn modelId="{13B3599B-A6F4-4484-8AC9-8AB182ABE599}" type="presOf" srcId="{9C945E8B-B55F-4DF9-9ADC-8CEF829B3F8D}" destId="{EDBFEBEF-BC85-4643-BB4A-3651CED036EB}" srcOrd="0" destOrd="0" presId="urn:microsoft.com/office/officeart/2008/layout/LinedList"/>
    <dgm:cxn modelId="{B024989C-E234-4DDC-8683-DBB3E1E06DCD}" type="presOf" srcId="{3A78DFA0-5EEB-42CA-8111-EB006E2883D3}" destId="{E011B71E-15A4-4005-B1B2-0CFF119190C4}" srcOrd="0" destOrd="0" presId="urn:microsoft.com/office/officeart/2008/layout/LinedList"/>
    <dgm:cxn modelId="{FB06CDEA-9991-45D7-8A5D-574888D65690}" srcId="{9C945E8B-B55F-4DF9-9ADC-8CEF829B3F8D}" destId="{92F81407-B4B6-4155-A49C-7D29C9932649}" srcOrd="0" destOrd="0" parTransId="{538D8D35-9CFA-4819-A228-0696CA8BDE24}" sibTransId="{A939FCCF-7310-4DB2-8874-F813694F8E16}"/>
    <dgm:cxn modelId="{09C33FEE-B73F-4E37-8238-85157D7C9294}" type="presOf" srcId="{112F2208-E62A-4860-8C34-7C7E928BD269}" destId="{70C15B72-6598-4F61-8AAE-A518BB3D2B29}" srcOrd="0" destOrd="0" presId="urn:microsoft.com/office/officeart/2008/layout/LinedList"/>
    <dgm:cxn modelId="{BD6BFB65-4B1A-43FB-B08F-D08ABE12B6BD}" type="presParOf" srcId="{EDBFEBEF-BC85-4643-BB4A-3651CED036EB}" destId="{431A5416-0F1D-466A-AAB3-87589E7AEF3F}" srcOrd="0" destOrd="0" presId="urn:microsoft.com/office/officeart/2008/layout/LinedList"/>
    <dgm:cxn modelId="{503F95FB-7273-4801-8FEE-E077249B3CB6}" type="presParOf" srcId="{EDBFEBEF-BC85-4643-BB4A-3651CED036EB}" destId="{731E1FA7-4E5F-4327-A476-3534F3390BFD}" srcOrd="1" destOrd="0" presId="urn:microsoft.com/office/officeart/2008/layout/LinedList"/>
    <dgm:cxn modelId="{E63A929D-6AB2-421A-BCBC-0D05D97B7F10}" type="presParOf" srcId="{731E1FA7-4E5F-4327-A476-3534F3390BFD}" destId="{76A13BAF-9308-4001-BF11-D632AB6C69AF}" srcOrd="0" destOrd="0" presId="urn:microsoft.com/office/officeart/2008/layout/LinedList"/>
    <dgm:cxn modelId="{81CD14B3-BE43-4353-9B90-0FF7C313ECC9}" type="presParOf" srcId="{731E1FA7-4E5F-4327-A476-3534F3390BFD}" destId="{A9C018A6-3B1D-4E86-8113-FE60089ABCC0}" srcOrd="1" destOrd="0" presId="urn:microsoft.com/office/officeart/2008/layout/LinedList"/>
    <dgm:cxn modelId="{1CEC7214-0FB2-4397-BF36-15E25F069401}" type="presParOf" srcId="{EDBFEBEF-BC85-4643-BB4A-3651CED036EB}" destId="{63EA59F8-6527-47C3-992C-B20F27DD540F}" srcOrd="2" destOrd="0" presId="urn:microsoft.com/office/officeart/2008/layout/LinedList"/>
    <dgm:cxn modelId="{B76DFAEE-924A-4406-AAF4-2AF076B7E73D}" type="presParOf" srcId="{EDBFEBEF-BC85-4643-BB4A-3651CED036EB}" destId="{93BC9191-4916-44B5-9E6C-49353D1B9FAC}" srcOrd="3" destOrd="0" presId="urn:microsoft.com/office/officeart/2008/layout/LinedList"/>
    <dgm:cxn modelId="{372AE5B8-DD6D-4BA1-BCCA-320B50DA63B2}" type="presParOf" srcId="{93BC9191-4916-44B5-9E6C-49353D1B9FAC}" destId="{70C15B72-6598-4F61-8AAE-A518BB3D2B29}" srcOrd="0" destOrd="0" presId="urn:microsoft.com/office/officeart/2008/layout/LinedList"/>
    <dgm:cxn modelId="{B2F321D5-3302-4FF6-9AB5-46C4F009D0E6}" type="presParOf" srcId="{93BC9191-4916-44B5-9E6C-49353D1B9FAC}" destId="{463709C2-EFF3-4B3B-8907-81306D9F29B4}" srcOrd="1" destOrd="0" presId="urn:microsoft.com/office/officeart/2008/layout/LinedList"/>
    <dgm:cxn modelId="{6C9E596D-8B60-4743-9F20-4B544CBC7AA7}" type="presParOf" srcId="{EDBFEBEF-BC85-4643-BB4A-3651CED036EB}" destId="{4D4642A0-822B-4A8C-9693-15FD10D1522F}" srcOrd="4" destOrd="0" presId="urn:microsoft.com/office/officeart/2008/layout/LinedList"/>
    <dgm:cxn modelId="{2A6C0970-4BAD-4E82-BE20-E21156ADCC4A}" type="presParOf" srcId="{EDBFEBEF-BC85-4643-BB4A-3651CED036EB}" destId="{13B432D5-6B1C-4DDC-B7C5-3F6BDA99FD97}" srcOrd="5" destOrd="0" presId="urn:microsoft.com/office/officeart/2008/layout/LinedList"/>
    <dgm:cxn modelId="{667070E8-70DD-4098-B88F-1204C559F89B}" type="presParOf" srcId="{13B432D5-6B1C-4DDC-B7C5-3F6BDA99FD97}" destId="{E011B71E-15A4-4005-B1B2-0CFF119190C4}" srcOrd="0" destOrd="0" presId="urn:microsoft.com/office/officeart/2008/layout/LinedList"/>
    <dgm:cxn modelId="{C928B74B-EE08-410D-924E-F3ED6F48894C}" type="presParOf" srcId="{13B432D5-6B1C-4DDC-B7C5-3F6BDA99FD97}" destId="{953F8FD7-E5EE-4E64-BE90-411914AFEEF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945E8B-B55F-4DF9-9ADC-8CEF829B3F8D}"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92F81407-B4B6-4155-A49C-7D29C9932649}">
      <dgm:prSet custT="1"/>
      <dgm:spPr/>
      <dgm:t>
        <a:bodyPr/>
        <a:lstStyle/>
        <a:p>
          <a:pPr marL="0" lvl="0" indent="0" algn="l" defTabSz="889000">
            <a:lnSpc>
              <a:spcPct val="200000"/>
            </a:lnSpc>
            <a:spcBef>
              <a:spcPct val="0"/>
            </a:spcBef>
            <a:spcAft>
              <a:spcPct val="35000"/>
            </a:spcAft>
            <a:buNone/>
          </a:pPr>
          <a:r>
            <a:rPr lang="en-IN" sz="2000" b="0" i="0" kern="1200" spc="0" baseline="0" dirty="0">
              <a:solidFill>
                <a:srgbClr val="3E3E3C"/>
              </a:solidFill>
              <a:latin typeface="Inter" panose="02000503000000020004" pitchFamily="2" charset="0"/>
              <a:ea typeface="+mn-ea"/>
              <a:cs typeface="+mn-cs"/>
            </a:rPr>
            <a:t>Women more obstacles than men when interacting with government officials </a:t>
          </a:r>
          <a:endParaRPr lang="en-US" sz="2000" b="0" i="0" kern="1200" spc="0" baseline="0" dirty="0">
            <a:solidFill>
              <a:srgbClr val="3E3E3C"/>
            </a:solidFill>
            <a:latin typeface="Inter" panose="02000503000000020004" pitchFamily="2" charset="0"/>
            <a:ea typeface="+mn-ea"/>
            <a:cs typeface="+mn-cs"/>
          </a:endParaRPr>
        </a:p>
      </dgm:t>
    </dgm:pt>
    <dgm:pt modelId="{538D8D35-9CFA-4819-A228-0696CA8BDE24}" type="parTrans" cxnId="{FB06CDEA-9991-45D7-8A5D-574888D65690}">
      <dgm:prSet/>
      <dgm:spPr/>
      <dgm:t>
        <a:bodyPr/>
        <a:lstStyle/>
        <a:p>
          <a:pPr>
            <a:lnSpc>
              <a:spcPct val="200000"/>
            </a:lnSpc>
          </a:pPr>
          <a:endParaRPr lang="en-US" sz="2000"/>
        </a:p>
      </dgm:t>
    </dgm:pt>
    <dgm:pt modelId="{A939FCCF-7310-4DB2-8874-F813694F8E16}" type="sibTrans" cxnId="{FB06CDEA-9991-45D7-8A5D-574888D65690}">
      <dgm:prSet/>
      <dgm:spPr/>
      <dgm:t>
        <a:bodyPr/>
        <a:lstStyle/>
        <a:p>
          <a:pPr>
            <a:lnSpc>
              <a:spcPct val="200000"/>
            </a:lnSpc>
          </a:pPr>
          <a:endParaRPr lang="en-US" sz="2000"/>
        </a:p>
      </dgm:t>
    </dgm:pt>
    <dgm:pt modelId="{112F2208-E62A-4860-8C34-7C7E928BD269}">
      <dgm:prSet custT="1"/>
      <dgm:spPr/>
      <dgm:t>
        <a:bodyPr/>
        <a:lstStyle/>
        <a:p>
          <a:pPr marL="0" lvl="0" indent="0" algn="l" defTabSz="889000">
            <a:lnSpc>
              <a:spcPct val="200000"/>
            </a:lnSpc>
            <a:spcBef>
              <a:spcPct val="0"/>
            </a:spcBef>
            <a:spcAft>
              <a:spcPct val="35000"/>
            </a:spcAft>
            <a:buNone/>
          </a:pPr>
          <a:r>
            <a:rPr lang="en-IN" sz="2000" b="0" i="0" kern="1200" spc="0" baseline="0" dirty="0">
              <a:solidFill>
                <a:srgbClr val="3E3E3C"/>
              </a:solidFill>
              <a:latin typeface="Inter" panose="02000503000000020004" pitchFamily="2" charset="0"/>
              <a:ea typeface="+mn-ea"/>
              <a:cs typeface="+mn-cs"/>
            </a:rPr>
            <a:t>Knowledge as a barrier: women and lower levels of education</a:t>
          </a:r>
          <a:endParaRPr lang="en-US" sz="2000" b="0" i="0" kern="1200" spc="0" baseline="0" dirty="0">
            <a:solidFill>
              <a:srgbClr val="3E3E3C"/>
            </a:solidFill>
            <a:latin typeface="Inter" panose="02000503000000020004" pitchFamily="2" charset="0"/>
            <a:ea typeface="+mn-ea"/>
            <a:cs typeface="+mn-cs"/>
          </a:endParaRPr>
        </a:p>
      </dgm:t>
    </dgm:pt>
    <dgm:pt modelId="{274EBD63-485E-403F-A444-6469BD30CE8A}" type="parTrans" cxnId="{A12A2115-A1AA-4863-903E-E77E63A73079}">
      <dgm:prSet/>
      <dgm:spPr/>
      <dgm:t>
        <a:bodyPr/>
        <a:lstStyle/>
        <a:p>
          <a:pPr>
            <a:lnSpc>
              <a:spcPct val="200000"/>
            </a:lnSpc>
          </a:pPr>
          <a:endParaRPr lang="en-US" sz="2000"/>
        </a:p>
      </dgm:t>
    </dgm:pt>
    <dgm:pt modelId="{A6E26F06-1BBD-4B87-BF1B-A31878D5AE37}" type="sibTrans" cxnId="{A12A2115-A1AA-4863-903E-E77E63A73079}">
      <dgm:prSet/>
      <dgm:spPr/>
      <dgm:t>
        <a:bodyPr/>
        <a:lstStyle/>
        <a:p>
          <a:pPr>
            <a:lnSpc>
              <a:spcPct val="200000"/>
            </a:lnSpc>
          </a:pPr>
          <a:endParaRPr lang="en-US" sz="2000"/>
        </a:p>
      </dgm:t>
    </dgm:pt>
    <dgm:pt modelId="{3A78DFA0-5EEB-42CA-8111-EB006E2883D3}">
      <dgm:prSet custT="1"/>
      <dgm:spPr/>
      <dgm:t>
        <a:bodyPr/>
        <a:lstStyle/>
        <a:p>
          <a:pPr marL="0" lvl="0" indent="0" algn="l" defTabSz="889000">
            <a:lnSpc>
              <a:spcPct val="200000"/>
            </a:lnSpc>
            <a:spcBef>
              <a:spcPct val="0"/>
            </a:spcBef>
            <a:spcAft>
              <a:spcPct val="35000"/>
            </a:spcAft>
            <a:buNone/>
          </a:pPr>
          <a:r>
            <a:rPr lang="en-IN" sz="2000" b="0" i="0" kern="1200" spc="0" baseline="0" dirty="0">
              <a:solidFill>
                <a:srgbClr val="3E3E3C"/>
              </a:solidFill>
              <a:latin typeface="Inter" panose="02000503000000020004" pitchFamily="2" charset="0"/>
              <a:ea typeface="+mn-ea"/>
              <a:cs typeface="+mn-cs"/>
            </a:rPr>
            <a:t>Tax planning as a business activity: more evasion possibilities</a:t>
          </a:r>
          <a:endParaRPr lang="en-US" sz="2000" b="0" i="0" kern="1200" spc="0" baseline="0" dirty="0">
            <a:solidFill>
              <a:srgbClr val="3E3E3C"/>
            </a:solidFill>
            <a:latin typeface="Inter" panose="02000503000000020004" pitchFamily="2" charset="0"/>
            <a:ea typeface="+mn-ea"/>
            <a:cs typeface="+mn-cs"/>
          </a:endParaRPr>
        </a:p>
      </dgm:t>
    </dgm:pt>
    <dgm:pt modelId="{34C64F8D-33F5-4452-A04E-653D6CA3CA2A}" type="parTrans" cxnId="{F7A5944D-64C5-4BFA-9AFE-607143F1E0E1}">
      <dgm:prSet/>
      <dgm:spPr/>
      <dgm:t>
        <a:bodyPr/>
        <a:lstStyle/>
        <a:p>
          <a:pPr>
            <a:lnSpc>
              <a:spcPct val="200000"/>
            </a:lnSpc>
          </a:pPr>
          <a:endParaRPr lang="en-US" sz="2000"/>
        </a:p>
      </dgm:t>
    </dgm:pt>
    <dgm:pt modelId="{F0FEB600-C560-496A-B609-E96AF0852F6D}" type="sibTrans" cxnId="{F7A5944D-64C5-4BFA-9AFE-607143F1E0E1}">
      <dgm:prSet/>
      <dgm:spPr/>
      <dgm:t>
        <a:bodyPr/>
        <a:lstStyle/>
        <a:p>
          <a:pPr>
            <a:lnSpc>
              <a:spcPct val="200000"/>
            </a:lnSpc>
          </a:pPr>
          <a:endParaRPr lang="en-US" sz="2000"/>
        </a:p>
      </dgm:t>
    </dgm:pt>
    <dgm:pt modelId="{EDBFEBEF-BC85-4643-BB4A-3651CED036EB}" type="pres">
      <dgm:prSet presAssocID="{9C945E8B-B55F-4DF9-9ADC-8CEF829B3F8D}" presName="vert0" presStyleCnt="0">
        <dgm:presLayoutVars>
          <dgm:dir/>
          <dgm:animOne val="branch"/>
          <dgm:animLvl val="lvl"/>
        </dgm:presLayoutVars>
      </dgm:prSet>
      <dgm:spPr/>
    </dgm:pt>
    <dgm:pt modelId="{431A5416-0F1D-466A-AAB3-87589E7AEF3F}" type="pres">
      <dgm:prSet presAssocID="{92F81407-B4B6-4155-A49C-7D29C9932649}" presName="thickLine" presStyleLbl="alignNode1" presStyleIdx="0" presStyleCnt="3"/>
      <dgm:spPr/>
    </dgm:pt>
    <dgm:pt modelId="{731E1FA7-4E5F-4327-A476-3534F3390BFD}" type="pres">
      <dgm:prSet presAssocID="{92F81407-B4B6-4155-A49C-7D29C9932649}" presName="horz1" presStyleCnt="0"/>
      <dgm:spPr/>
    </dgm:pt>
    <dgm:pt modelId="{76A13BAF-9308-4001-BF11-D632AB6C69AF}" type="pres">
      <dgm:prSet presAssocID="{92F81407-B4B6-4155-A49C-7D29C9932649}" presName="tx1" presStyleLbl="revTx" presStyleIdx="0" presStyleCnt="3"/>
      <dgm:spPr/>
    </dgm:pt>
    <dgm:pt modelId="{A9C018A6-3B1D-4E86-8113-FE60089ABCC0}" type="pres">
      <dgm:prSet presAssocID="{92F81407-B4B6-4155-A49C-7D29C9932649}" presName="vert1" presStyleCnt="0"/>
      <dgm:spPr/>
    </dgm:pt>
    <dgm:pt modelId="{63EA59F8-6527-47C3-992C-B20F27DD540F}" type="pres">
      <dgm:prSet presAssocID="{112F2208-E62A-4860-8C34-7C7E928BD269}" presName="thickLine" presStyleLbl="alignNode1" presStyleIdx="1" presStyleCnt="3"/>
      <dgm:spPr/>
    </dgm:pt>
    <dgm:pt modelId="{93BC9191-4916-44B5-9E6C-49353D1B9FAC}" type="pres">
      <dgm:prSet presAssocID="{112F2208-E62A-4860-8C34-7C7E928BD269}" presName="horz1" presStyleCnt="0"/>
      <dgm:spPr/>
    </dgm:pt>
    <dgm:pt modelId="{70C15B72-6598-4F61-8AAE-A518BB3D2B29}" type="pres">
      <dgm:prSet presAssocID="{112F2208-E62A-4860-8C34-7C7E928BD269}" presName="tx1" presStyleLbl="revTx" presStyleIdx="1" presStyleCnt="3"/>
      <dgm:spPr/>
    </dgm:pt>
    <dgm:pt modelId="{463709C2-EFF3-4B3B-8907-81306D9F29B4}" type="pres">
      <dgm:prSet presAssocID="{112F2208-E62A-4860-8C34-7C7E928BD269}" presName="vert1" presStyleCnt="0"/>
      <dgm:spPr/>
    </dgm:pt>
    <dgm:pt modelId="{4D4642A0-822B-4A8C-9693-15FD10D1522F}" type="pres">
      <dgm:prSet presAssocID="{3A78DFA0-5EEB-42CA-8111-EB006E2883D3}" presName="thickLine" presStyleLbl="alignNode1" presStyleIdx="2" presStyleCnt="3"/>
      <dgm:spPr/>
    </dgm:pt>
    <dgm:pt modelId="{13B432D5-6B1C-4DDC-B7C5-3F6BDA99FD97}" type="pres">
      <dgm:prSet presAssocID="{3A78DFA0-5EEB-42CA-8111-EB006E2883D3}" presName="horz1" presStyleCnt="0"/>
      <dgm:spPr/>
    </dgm:pt>
    <dgm:pt modelId="{E011B71E-15A4-4005-B1B2-0CFF119190C4}" type="pres">
      <dgm:prSet presAssocID="{3A78DFA0-5EEB-42CA-8111-EB006E2883D3}" presName="tx1" presStyleLbl="revTx" presStyleIdx="2" presStyleCnt="3"/>
      <dgm:spPr/>
    </dgm:pt>
    <dgm:pt modelId="{953F8FD7-E5EE-4E64-BE90-411914AFEEFF}" type="pres">
      <dgm:prSet presAssocID="{3A78DFA0-5EEB-42CA-8111-EB006E2883D3}" presName="vert1" presStyleCnt="0"/>
      <dgm:spPr/>
    </dgm:pt>
  </dgm:ptLst>
  <dgm:cxnLst>
    <dgm:cxn modelId="{A12A2115-A1AA-4863-903E-E77E63A73079}" srcId="{9C945E8B-B55F-4DF9-9ADC-8CEF829B3F8D}" destId="{112F2208-E62A-4860-8C34-7C7E928BD269}" srcOrd="1" destOrd="0" parTransId="{274EBD63-485E-403F-A444-6469BD30CE8A}" sibTransId="{A6E26F06-1BBD-4B87-BF1B-A31878D5AE37}"/>
    <dgm:cxn modelId="{D3A71840-8D90-4571-B46E-0BDE45FAFBFC}" type="presOf" srcId="{92F81407-B4B6-4155-A49C-7D29C9932649}" destId="{76A13BAF-9308-4001-BF11-D632AB6C69AF}" srcOrd="0" destOrd="0" presId="urn:microsoft.com/office/officeart/2008/layout/LinedList"/>
    <dgm:cxn modelId="{F7A5944D-64C5-4BFA-9AFE-607143F1E0E1}" srcId="{9C945E8B-B55F-4DF9-9ADC-8CEF829B3F8D}" destId="{3A78DFA0-5EEB-42CA-8111-EB006E2883D3}" srcOrd="2" destOrd="0" parTransId="{34C64F8D-33F5-4452-A04E-653D6CA3CA2A}" sibTransId="{F0FEB600-C560-496A-B609-E96AF0852F6D}"/>
    <dgm:cxn modelId="{13B3599B-A6F4-4484-8AC9-8AB182ABE599}" type="presOf" srcId="{9C945E8B-B55F-4DF9-9ADC-8CEF829B3F8D}" destId="{EDBFEBEF-BC85-4643-BB4A-3651CED036EB}" srcOrd="0" destOrd="0" presId="urn:microsoft.com/office/officeart/2008/layout/LinedList"/>
    <dgm:cxn modelId="{B024989C-E234-4DDC-8683-DBB3E1E06DCD}" type="presOf" srcId="{3A78DFA0-5EEB-42CA-8111-EB006E2883D3}" destId="{E011B71E-15A4-4005-B1B2-0CFF119190C4}" srcOrd="0" destOrd="0" presId="urn:microsoft.com/office/officeart/2008/layout/LinedList"/>
    <dgm:cxn modelId="{FB06CDEA-9991-45D7-8A5D-574888D65690}" srcId="{9C945E8B-B55F-4DF9-9ADC-8CEF829B3F8D}" destId="{92F81407-B4B6-4155-A49C-7D29C9932649}" srcOrd="0" destOrd="0" parTransId="{538D8D35-9CFA-4819-A228-0696CA8BDE24}" sibTransId="{A939FCCF-7310-4DB2-8874-F813694F8E16}"/>
    <dgm:cxn modelId="{09C33FEE-B73F-4E37-8238-85157D7C9294}" type="presOf" srcId="{112F2208-E62A-4860-8C34-7C7E928BD269}" destId="{70C15B72-6598-4F61-8AAE-A518BB3D2B29}" srcOrd="0" destOrd="0" presId="urn:microsoft.com/office/officeart/2008/layout/LinedList"/>
    <dgm:cxn modelId="{BD6BFB65-4B1A-43FB-B08F-D08ABE12B6BD}" type="presParOf" srcId="{EDBFEBEF-BC85-4643-BB4A-3651CED036EB}" destId="{431A5416-0F1D-466A-AAB3-87589E7AEF3F}" srcOrd="0" destOrd="0" presId="urn:microsoft.com/office/officeart/2008/layout/LinedList"/>
    <dgm:cxn modelId="{503F95FB-7273-4801-8FEE-E077249B3CB6}" type="presParOf" srcId="{EDBFEBEF-BC85-4643-BB4A-3651CED036EB}" destId="{731E1FA7-4E5F-4327-A476-3534F3390BFD}" srcOrd="1" destOrd="0" presId="urn:microsoft.com/office/officeart/2008/layout/LinedList"/>
    <dgm:cxn modelId="{E63A929D-6AB2-421A-BCBC-0D05D97B7F10}" type="presParOf" srcId="{731E1FA7-4E5F-4327-A476-3534F3390BFD}" destId="{76A13BAF-9308-4001-BF11-D632AB6C69AF}" srcOrd="0" destOrd="0" presId="urn:microsoft.com/office/officeart/2008/layout/LinedList"/>
    <dgm:cxn modelId="{81CD14B3-BE43-4353-9B90-0FF7C313ECC9}" type="presParOf" srcId="{731E1FA7-4E5F-4327-A476-3534F3390BFD}" destId="{A9C018A6-3B1D-4E86-8113-FE60089ABCC0}" srcOrd="1" destOrd="0" presId="urn:microsoft.com/office/officeart/2008/layout/LinedList"/>
    <dgm:cxn modelId="{1CEC7214-0FB2-4397-BF36-15E25F069401}" type="presParOf" srcId="{EDBFEBEF-BC85-4643-BB4A-3651CED036EB}" destId="{63EA59F8-6527-47C3-992C-B20F27DD540F}" srcOrd="2" destOrd="0" presId="urn:microsoft.com/office/officeart/2008/layout/LinedList"/>
    <dgm:cxn modelId="{B76DFAEE-924A-4406-AAF4-2AF076B7E73D}" type="presParOf" srcId="{EDBFEBEF-BC85-4643-BB4A-3651CED036EB}" destId="{93BC9191-4916-44B5-9E6C-49353D1B9FAC}" srcOrd="3" destOrd="0" presId="urn:microsoft.com/office/officeart/2008/layout/LinedList"/>
    <dgm:cxn modelId="{372AE5B8-DD6D-4BA1-BCCA-320B50DA63B2}" type="presParOf" srcId="{93BC9191-4916-44B5-9E6C-49353D1B9FAC}" destId="{70C15B72-6598-4F61-8AAE-A518BB3D2B29}" srcOrd="0" destOrd="0" presId="urn:microsoft.com/office/officeart/2008/layout/LinedList"/>
    <dgm:cxn modelId="{B2F321D5-3302-4FF6-9AB5-46C4F009D0E6}" type="presParOf" srcId="{93BC9191-4916-44B5-9E6C-49353D1B9FAC}" destId="{463709C2-EFF3-4B3B-8907-81306D9F29B4}" srcOrd="1" destOrd="0" presId="urn:microsoft.com/office/officeart/2008/layout/LinedList"/>
    <dgm:cxn modelId="{6C9E596D-8B60-4743-9F20-4B544CBC7AA7}" type="presParOf" srcId="{EDBFEBEF-BC85-4643-BB4A-3651CED036EB}" destId="{4D4642A0-822B-4A8C-9693-15FD10D1522F}" srcOrd="4" destOrd="0" presId="urn:microsoft.com/office/officeart/2008/layout/LinedList"/>
    <dgm:cxn modelId="{2A6C0970-4BAD-4E82-BE20-E21156ADCC4A}" type="presParOf" srcId="{EDBFEBEF-BC85-4643-BB4A-3651CED036EB}" destId="{13B432D5-6B1C-4DDC-B7C5-3F6BDA99FD97}" srcOrd="5" destOrd="0" presId="urn:microsoft.com/office/officeart/2008/layout/LinedList"/>
    <dgm:cxn modelId="{667070E8-70DD-4098-B88F-1204C559F89B}" type="presParOf" srcId="{13B432D5-6B1C-4DDC-B7C5-3F6BDA99FD97}" destId="{E011B71E-15A4-4005-B1B2-0CFF119190C4}" srcOrd="0" destOrd="0" presId="urn:microsoft.com/office/officeart/2008/layout/LinedList"/>
    <dgm:cxn modelId="{C928B74B-EE08-410D-924E-F3ED6F48894C}" type="presParOf" srcId="{13B432D5-6B1C-4DDC-B7C5-3F6BDA99FD97}" destId="{953F8FD7-E5EE-4E64-BE90-411914AFEEF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A5416-0F1D-466A-AAB3-87589E7AEF3F}">
      <dsp:nvSpPr>
        <dsp:cNvPr id="0" name=""/>
        <dsp:cNvSpPr/>
      </dsp:nvSpPr>
      <dsp:spPr>
        <a:xfrm>
          <a:off x="0" y="2629"/>
          <a:ext cx="47752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6A13BAF-9308-4001-BF11-D632AB6C69AF}">
      <dsp:nvSpPr>
        <dsp:cNvPr id="0" name=""/>
        <dsp:cNvSpPr/>
      </dsp:nvSpPr>
      <dsp:spPr>
        <a:xfrm>
          <a:off x="0" y="2629"/>
          <a:ext cx="4775200" cy="1793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200000"/>
            </a:lnSpc>
            <a:spcBef>
              <a:spcPct val="0"/>
            </a:spcBef>
            <a:spcAft>
              <a:spcPct val="35000"/>
            </a:spcAft>
            <a:buNone/>
          </a:pPr>
          <a:r>
            <a:rPr lang="en-IN" sz="2000" b="0" i="0" kern="1200" spc="0" baseline="0" dirty="0">
              <a:solidFill>
                <a:schemeClr val="tx1"/>
              </a:solidFill>
              <a:latin typeface="Inter" panose="02000503000000020004" pitchFamily="2" charset="0"/>
              <a:ea typeface="+mn-ea"/>
              <a:cs typeface="+mn-cs"/>
            </a:rPr>
            <a:t>Broader literature: women more risk averse than men (</a:t>
          </a:r>
          <a:r>
            <a:rPr lang="en-IN" sz="2000" b="0" i="0" kern="1200" spc="0" baseline="0" dirty="0" err="1">
              <a:solidFill>
                <a:schemeClr val="tx1"/>
              </a:solidFill>
              <a:latin typeface="Inter" panose="02000503000000020004" pitchFamily="2" charset="0"/>
              <a:ea typeface="+mn-ea"/>
              <a:cs typeface="+mn-cs"/>
            </a:rPr>
            <a:t>Charness</a:t>
          </a:r>
          <a:r>
            <a:rPr lang="en-IN" sz="2000" b="0" i="0" kern="1200" spc="0" baseline="0" dirty="0">
              <a:solidFill>
                <a:schemeClr val="tx1"/>
              </a:solidFill>
              <a:latin typeface="Inter" panose="02000503000000020004" pitchFamily="2" charset="0"/>
              <a:ea typeface="+mn-ea"/>
              <a:cs typeface="+mn-cs"/>
            </a:rPr>
            <a:t> and Gneezy 2012). </a:t>
          </a:r>
          <a:endParaRPr lang="en-US" sz="2000" b="0" i="0" kern="1200" spc="0" baseline="0" dirty="0">
            <a:solidFill>
              <a:schemeClr val="tx1"/>
            </a:solidFill>
            <a:latin typeface="Inter" panose="02000503000000020004" pitchFamily="2" charset="0"/>
            <a:ea typeface="+mn-ea"/>
            <a:cs typeface="+mn-cs"/>
          </a:endParaRPr>
        </a:p>
      </dsp:txBody>
      <dsp:txXfrm>
        <a:off x="0" y="2629"/>
        <a:ext cx="4775200" cy="1793180"/>
      </dsp:txXfrm>
    </dsp:sp>
    <dsp:sp modelId="{63EA59F8-6527-47C3-992C-B20F27DD540F}">
      <dsp:nvSpPr>
        <dsp:cNvPr id="0" name=""/>
        <dsp:cNvSpPr/>
      </dsp:nvSpPr>
      <dsp:spPr>
        <a:xfrm>
          <a:off x="0" y="1795809"/>
          <a:ext cx="47752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0C15B72-6598-4F61-8AAE-A518BB3D2B29}">
      <dsp:nvSpPr>
        <dsp:cNvPr id="0" name=""/>
        <dsp:cNvSpPr/>
      </dsp:nvSpPr>
      <dsp:spPr>
        <a:xfrm>
          <a:off x="0" y="1795809"/>
          <a:ext cx="4775200" cy="1793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200000"/>
            </a:lnSpc>
            <a:spcBef>
              <a:spcPct val="0"/>
            </a:spcBef>
            <a:spcAft>
              <a:spcPct val="35000"/>
            </a:spcAft>
            <a:buNone/>
          </a:pPr>
          <a:r>
            <a:rPr lang="en-IN" sz="2000" b="0" i="0" kern="1200" spc="0" baseline="0" dirty="0">
              <a:solidFill>
                <a:srgbClr val="3E3E3C"/>
              </a:solidFill>
              <a:latin typeface="Inter" panose="02000503000000020004" pitchFamily="2" charset="0"/>
              <a:ea typeface="+mn-ea"/>
              <a:cs typeface="+mn-cs"/>
            </a:rPr>
            <a:t>Expect they file better, avoid audits and fines, perceive less harsh deterrence policies </a:t>
          </a:r>
          <a:endParaRPr lang="en-US" sz="2000" b="0" i="0" kern="1200" spc="0" baseline="0" dirty="0">
            <a:solidFill>
              <a:srgbClr val="3E3E3C"/>
            </a:solidFill>
            <a:latin typeface="Inter" panose="02000503000000020004" pitchFamily="2" charset="0"/>
            <a:ea typeface="+mn-ea"/>
            <a:cs typeface="+mn-cs"/>
          </a:endParaRPr>
        </a:p>
      </dsp:txBody>
      <dsp:txXfrm>
        <a:off x="0" y="1795809"/>
        <a:ext cx="4775200" cy="1793180"/>
      </dsp:txXfrm>
    </dsp:sp>
    <dsp:sp modelId="{4D4642A0-822B-4A8C-9693-15FD10D1522F}">
      <dsp:nvSpPr>
        <dsp:cNvPr id="0" name=""/>
        <dsp:cNvSpPr/>
      </dsp:nvSpPr>
      <dsp:spPr>
        <a:xfrm>
          <a:off x="0" y="3588990"/>
          <a:ext cx="47752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011B71E-15A4-4005-B1B2-0CFF119190C4}">
      <dsp:nvSpPr>
        <dsp:cNvPr id="0" name=""/>
        <dsp:cNvSpPr/>
      </dsp:nvSpPr>
      <dsp:spPr>
        <a:xfrm>
          <a:off x="0" y="3588990"/>
          <a:ext cx="4775200" cy="1793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200000"/>
            </a:lnSpc>
            <a:spcBef>
              <a:spcPct val="0"/>
            </a:spcBef>
            <a:spcAft>
              <a:spcPct val="35000"/>
            </a:spcAft>
            <a:buNone/>
          </a:pPr>
          <a:r>
            <a:rPr lang="en-IN" sz="2000" b="0" i="0" kern="1200" spc="0" baseline="0" dirty="0">
              <a:solidFill>
                <a:srgbClr val="3E3E3C"/>
              </a:solidFill>
              <a:latin typeface="Inter" panose="02000503000000020004" pitchFamily="2" charset="0"/>
              <a:ea typeface="+mn-ea"/>
              <a:cs typeface="+mn-cs"/>
            </a:rPr>
            <a:t>Take themselves out of the picture, avoid official interactions and confrontations</a:t>
          </a:r>
          <a:endParaRPr lang="en-US" sz="2000" b="0" i="0" kern="1200" spc="0" baseline="0" dirty="0">
            <a:solidFill>
              <a:srgbClr val="3E3E3C"/>
            </a:solidFill>
            <a:latin typeface="Inter" panose="02000503000000020004" pitchFamily="2" charset="0"/>
            <a:ea typeface="+mn-ea"/>
            <a:cs typeface="+mn-cs"/>
          </a:endParaRPr>
        </a:p>
      </dsp:txBody>
      <dsp:txXfrm>
        <a:off x="0" y="3588990"/>
        <a:ext cx="4775200" cy="1793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A5416-0F1D-466A-AAB3-87589E7AEF3F}">
      <dsp:nvSpPr>
        <dsp:cNvPr id="0" name=""/>
        <dsp:cNvSpPr/>
      </dsp:nvSpPr>
      <dsp:spPr>
        <a:xfrm>
          <a:off x="0" y="2629"/>
          <a:ext cx="47752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6A13BAF-9308-4001-BF11-D632AB6C69AF}">
      <dsp:nvSpPr>
        <dsp:cNvPr id="0" name=""/>
        <dsp:cNvSpPr/>
      </dsp:nvSpPr>
      <dsp:spPr>
        <a:xfrm>
          <a:off x="0" y="2629"/>
          <a:ext cx="4775200" cy="1793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200000"/>
            </a:lnSpc>
            <a:spcBef>
              <a:spcPct val="0"/>
            </a:spcBef>
            <a:spcAft>
              <a:spcPct val="35000"/>
            </a:spcAft>
            <a:buNone/>
          </a:pPr>
          <a:r>
            <a:rPr lang="en-IN" sz="2000" b="0" i="0" kern="1200" spc="0" baseline="0" dirty="0">
              <a:solidFill>
                <a:srgbClr val="3E3E3C"/>
              </a:solidFill>
              <a:latin typeface="Inter" panose="02000503000000020004" pitchFamily="2" charset="0"/>
              <a:ea typeface="+mn-ea"/>
              <a:cs typeface="+mn-cs"/>
            </a:rPr>
            <a:t>Lower</a:t>
          </a:r>
          <a:r>
            <a:rPr lang="en-IN" sz="2000" kern="1200" dirty="0"/>
            <a:t> </a:t>
          </a:r>
          <a:r>
            <a:rPr lang="en-IN" sz="2000" b="0" i="0" kern="1200" spc="0" baseline="0" dirty="0">
              <a:solidFill>
                <a:srgbClr val="3E3E3C"/>
              </a:solidFill>
              <a:latin typeface="Inter" panose="02000503000000020004" pitchFamily="2" charset="0"/>
              <a:ea typeface="+mn-ea"/>
              <a:cs typeface="+mn-cs"/>
            </a:rPr>
            <a:t>trust and higher possibility of corrupt behaviour </a:t>
          </a:r>
          <a:endParaRPr lang="en-US" sz="2000" b="0" i="0" kern="1200" spc="0" baseline="0" dirty="0">
            <a:solidFill>
              <a:srgbClr val="3E3E3C"/>
            </a:solidFill>
            <a:latin typeface="Inter" panose="02000503000000020004" pitchFamily="2" charset="0"/>
            <a:ea typeface="+mn-ea"/>
            <a:cs typeface="+mn-cs"/>
          </a:endParaRPr>
        </a:p>
      </dsp:txBody>
      <dsp:txXfrm>
        <a:off x="0" y="2629"/>
        <a:ext cx="4775200" cy="1793180"/>
      </dsp:txXfrm>
    </dsp:sp>
    <dsp:sp modelId="{63EA59F8-6527-47C3-992C-B20F27DD540F}">
      <dsp:nvSpPr>
        <dsp:cNvPr id="0" name=""/>
        <dsp:cNvSpPr/>
      </dsp:nvSpPr>
      <dsp:spPr>
        <a:xfrm>
          <a:off x="0" y="1795809"/>
          <a:ext cx="47752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0C15B72-6598-4F61-8AAE-A518BB3D2B29}">
      <dsp:nvSpPr>
        <dsp:cNvPr id="0" name=""/>
        <dsp:cNvSpPr/>
      </dsp:nvSpPr>
      <dsp:spPr>
        <a:xfrm>
          <a:off x="0" y="1795809"/>
          <a:ext cx="4775200" cy="1793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200000"/>
            </a:lnSpc>
            <a:spcBef>
              <a:spcPct val="0"/>
            </a:spcBef>
            <a:spcAft>
              <a:spcPct val="35000"/>
            </a:spcAft>
            <a:buNone/>
          </a:pPr>
          <a:r>
            <a:rPr lang="en-US" sz="2000" b="0" i="0" kern="1200" spc="0" baseline="0" dirty="0">
              <a:solidFill>
                <a:srgbClr val="3E3E3C"/>
              </a:solidFill>
              <a:latin typeface="Inter" panose="02000503000000020004" pitchFamily="2" charset="0"/>
              <a:ea typeface="+mn-ea"/>
              <a:cs typeface="+mn-cs"/>
            </a:rPr>
            <a:t>Could we expect women then to have higher trust in authorities? </a:t>
          </a:r>
        </a:p>
      </dsp:txBody>
      <dsp:txXfrm>
        <a:off x="0" y="1795809"/>
        <a:ext cx="4775200" cy="1793180"/>
      </dsp:txXfrm>
    </dsp:sp>
    <dsp:sp modelId="{4D4642A0-822B-4A8C-9693-15FD10D1522F}">
      <dsp:nvSpPr>
        <dsp:cNvPr id="0" name=""/>
        <dsp:cNvSpPr/>
      </dsp:nvSpPr>
      <dsp:spPr>
        <a:xfrm>
          <a:off x="0" y="3588990"/>
          <a:ext cx="47752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011B71E-15A4-4005-B1B2-0CFF119190C4}">
      <dsp:nvSpPr>
        <dsp:cNvPr id="0" name=""/>
        <dsp:cNvSpPr/>
      </dsp:nvSpPr>
      <dsp:spPr>
        <a:xfrm>
          <a:off x="0" y="3588990"/>
          <a:ext cx="4775200" cy="1793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200000"/>
            </a:lnSpc>
            <a:spcBef>
              <a:spcPct val="0"/>
            </a:spcBef>
            <a:spcAft>
              <a:spcPct val="35000"/>
            </a:spcAft>
            <a:buNone/>
          </a:pPr>
          <a:r>
            <a:rPr lang="en-IN" sz="2000" b="0" i="0" kern="1200" spc="0" baseline="0" dirty="0">
              <a:solidFill>
                <a:srgbClr val="3E3E3C"/>
              </a:solidFill>
              <a:latin typeface="Inter" panose="02000503000000020004" pitchFamily="2" charset="0"/>
              <a:ea typeface="+mn-ea"/>
              <a:cs typeface="+mn-cs"/>
            </a:rPr>
            <a:t>Fiscal exchange in the form of public services: tax </a:t>
          </a:r>
          <a:r>
            <a:rPr lang="en-IN" sz="2000" b="0" i="0" kern="1200" spc="0" baseline="0" dirty="0">
              <a:solidFill>
                <a:srgbClr val="3E3E3C"/>
              </a:solidFill>
              <a:latin typeface="Inter" panose="02000503000000020004" pitchFamily="2" charset="0"/>
              <a:ea typeface="+mn-ea"/>
              <a:cs typeface="+mn-cs"/>
              <a:sym typeface="Wingdings" panose="05000000000000000000" pitchFamily="2" charset="2"/>
            </a:rPr>
            <a:t> services</a:t>
          </a:r>
          <a:endParaRPr lang="en-US" sz="2000" b="0" i="0" kern="1200" spc="0" baseline="0" dirty="0">
            <a:solidFill>
              <a:srgbClr val="3E3E3C"/>
            </a:solidFill>
            <a:latin typeface="Inter" panose="02000503000000020004" pitchFamily="2" charset="0"/>
            <a:ea typeface="+mn-ea"/>
            <a:cs typeface="+mn-cs"/>
          </a:endParaRPr>
        </a:p>
      </dsp:txBody>
      <dsp:txXfrm>
        <a:off x="0" y="3588990"/>
        <a:ext cx="4775200" cy="17931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A5416-0F1D-466A-AAB3-87589E7AEF3F}">
      <dsp:nvSpPr>
        <dsp:cNvPr id="0" name=""/>
        <dsp:cNvSpPr/>
      </dsp:nvSpPr>
      <dsp:spPr>
        <a:xfrm>
          <a:off x="0" y="2629"/>
          <a:ext cx="47752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6A13BAF-9308-4001-BF11-D632AB6C69AF}">
      <dsp:nvSpPr>
        <dsp:cNvPr id="0" name=""/>
        <dsp:cNvSpPr/>
      </dsp:nvSpPr>
      <dsp:spPr>
        <a:xfrm>
          <a:off x="0" y="2629"/>
          <a:ext cx="4775200" cy="1793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200000"/>
            </a:lnSpc>
            <a:spcBef>
              <a:spcPct val="0"/>
            </a:spcBef>
            <a:spcAft>
              <a:spcPct val="35000"/>
            </a:spcAft>
            <a:buNone/>
          </a:pPr>
          <a:r>
            <a:rPr lang="en-IN" sz="2000" b="0" i="0" kern="1200" spc="0" baseline="0" dirty="0">
              <a:solidFill>
                <a:srgbClr val="3E3E3C"/>
              </a:solidFill>
              <a:latin typeface="Inter" panose="02000503000000020004" pitchFamily="2" charset="0"/>
              <a:ea typeface="+mn-ea"/>
              <a:cs typeface="+mn-cs"/>
            </a:rPr>
            <a:t>Women more obstacles than men when interacting with government officials </a:t>
          </a:r>
          <a:endParaRPr lang="en-US" sz="2000" b="0" i="0" kern="1200" spc="0" baseline="0" dirty="0">
            <a:solidFill>
              <a:srgbClr val="3E3E3C"/>
            </a:solidFill>
            <a:latin typeface="Inter" panose="02000503000000020004" pitchFamily="2" charset="0"/>
            <a:ea typeface="+mn-ea"/>
            <a:cs typeface="+mn-cs"/>
          </a:endParaRPr>
        </a:p>
      </dsp:txBody>
      <dsp:txXfrm>
        <a:off x="0" y="2629"/>
        <a:ext cx="4775200" cy="1793180"/>
      </dsp:txXfrm>
    </dsp:sp>
    <dsp:sp modelId="{63EA59F8-6527-47C3-992C-B20F27DD540F}">
      <dsp:nvSpPr>
        <dsp:cNvPr id="0" name=""/>
        <dsp:cNvSpPr/>
      </dsp:nvSpPr>
      <dsp:spPr>
        <a:xfrm>
          <a:off x="0" y="1795809"/>
          <a:ext cx="47752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0C15B72-6598-4F61-8AAE-A518BB3D2B29}">
      <dsp:nvSpPr>
        <dsp:cNvPr id="0" name=""/>
        <dsp:cNvSpPr/>
      </dsp:nvSpPr>
      <dsp:spPr>
        <a:xfrm>
          <a:off x="0" y="1795809"/>
          <a:ext cx="4775200" cy="1793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200000"/>
            </a:lnSpc>
            <a:spcBef>
              <a:spcPct val="0"/>
            </a:spcBef>
            <a:spcAft>
              <a:spcPct val="35000"/>
            </a:spcAft>
            <a:buNone/>
          </a:pPr>
          <a:r>
            <a:rPr lang="en-IN" sz="2000" b="0" i="0" kern="1200" spc="0" baseline="0" dirty="0">
              <a:solidFill>
                <a:srgbClr val="3E3E3C"/>
              </a:solidFill>
              <a:latin typeface="Inter" panose="02000503000000020004" pitchFamily="2" charset="0"/>
              <a:ea typeface="+mn-ea"/>
              <a:cs typeface="+mn-cs"/>
            </a:rPr>
            <a:t>Knowledge as a barrier: women and lower levels of education</a:t>
          </a:r>
          <a:endParaRPr lang="en-US" sz="2000" b="0" i="0" kern="1200" spc="0" baseline="0" dirty="0">
            <a:solidFill>
              <a:srgbClr val="3E3E3C"/>
            </a:solidFill>
            <a:latin typeface="Inter" panose="02000503000000020004" pitchFamily="2" charset="0"/>
            <a:ea typeface="+mn-ea"/>
            <a:cs typeface="+mn-cs"/>
          </a:endParaRPr>
        </a:p>
      </dsp:txBody>
      <dsp:txXfrm>
        <a:off x="0" y="1795809"/>
        <a:ext cx="4775200" cy="1793180"/>
      </dsp:txXfrm>
    </dsp:sp>
    <dsp:sp modelId="{4D4642A0-822B-4A8C-9693-15FD10D1522F}">
      <dsp:nvSpPr>
        <dsp:cNvPr id="0" name=""/>
        <dsp:cNvSpPr/>
      </dsp:nvSpPr>
      <dsp:spPr>
        <a:xfrm>
          <a:off x="0" y="3588990"/>
          <a:ext cx="47752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011B71E-15A4-4005-B1B2-0CFF119190C4}">
      <dsp:nvSpPr>
        <dsp:cNvPr id="0" name=""/>
        <dsp:cNvSpPr/>
      </dsp:nvSpPr>
      <dsp:spPr>
        <a:xfrm>
          <a:off x="0" y="3588990"/>
          <a:ext cx="4775200" cy="1793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200000"/>
            </a:lnSpc>
            <a:spcBef>
              <a:spcPct val="0"/>
            </a:spcBef>
            <a:spcAft>
              <a:spcPct val="35000"/>
            </a:spcAft>
            <a:buNone/>
          </a:pPr>
          <a:r>
            <a:rPr lang="en-IN" sz="2000" b="0" i="0" kern="1200" spc="0" baseline="0" dirty="0">
              <a:solidFill>
                <a:srgbClr val="3E3E3C"/>
              </a:solidFill>
              <a:latin typeface="Inter" panose="02000503000000020004" pitchFamily="2" charset="0"/>
              <a:ea typeface="+mn-ea"/>
              <a:cs typeface="+mn-cs"/>
            </a:rPr>
            <a:t>Tax planning as a business activity: more evasion possibilities</a:t>
          </a:r>
          <a:endParaRPr lang="en-US" sz="2000" b="0" i="0" kern="1200" spc="0" baseline="0" dirty="0">
            <a:solidFill>
              <a:srgbClr val="3E3E3C"/>
            </a:solidFill>
            <a:latin typeface="Inter" panose="02000503000000020004" pitchFamily="2" charset="0"/>
            <a:ea typeface="+mn-ea"/>
            <a:cs typeface="+mn-cs"/>
          </a:endParaRPr>
        </a:p>
      </dsp:txBody>
      <dsp:txXfrm>
        <a:off x="0" y="3588990"/>
        <a:ext cx="4775200" cy="17931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E84620-F082-EC41-B229-21AB7BA16F26}" type="datetimeFigureOut">
              <a:rPr lang="en-US" smtClean="0"/>
              <a:t>12/6/22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905584-5038-7244-B7C3-85B9FE9CF63A}" type="slidenum">
              <a:rPr lang="en-US" smtClean="0"/>
              <a:t>‹#›</a:t>
            </a:fld>
            <a:endParaRPr lang="en-US"/>
          </a:p>
        </p:txBody>
      </p:sp>
    </p:spTree>
    <p:extLst>
      <p:ext uri="{BB962C8B-B14F-4D97-AF65-F5344CB8AC3E}">
        <p14:creationId xmlns:p14="http://schemas.microsoft.com/office/powerpoint/2010/main" val="293204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dirty="0"/>
              <a:t>Studies have explored gender dimensions in markets, informal fees and taxes, and distributional implications of presumptive taxation on female owned businesses. </a:t>
            </a:r>
          </a:p>
          <a:p>
            <a:pPr marL="171450" indent="-171450">
              <a:buFontTx/>
              <a:buChar char="-"/>
            </a:pPr>
            <a:r>
              <a:rPr lang="en-IN" dirty="0"/>
              <a:t>Among the major studies in this topic, the specific results show that overall, women’s perceptions of the tax system is less positive, </a:t>
            </a:r>
          </a:p>
          <a:p>
            <a:pPr marL="171450" indent="-171450">
              <a:buFontTx/>
              <a:buChar char="-"/>
            </a:pPr>
            <a:r>
              <a:rPr lang="en-IN" dirty="0"/>
              <a:t>and they contribute consistently more than their male counterparts, </a:t>
            </a:r>
          </a:p>
          <a:p>
            <a:pPr marL="171450" indent="-171450">
              <a:buFontTx/>
              <a:buChar char="-"/>
            </a:pPr>
            <a:r>
              <a:rPr lang="en-IN" dirty="0"/>
              <a:t>and they have higher tax morale than men in some contexts. </a:t>
            </a:r>
          </a:p>
          <a:p>
            <a:pPr marL="171450" indent="-171450">
              <a:buFontTx/>
              <a:buChar char="-"/>
            </a:pPr>
            <a:r>
              <a:rPr lang="en-IN" dirty="0"/>
              <a:t>To better understand what drives this, observing tax compliance behaviour using administrative data, in connection to perception and attitudes surveys conducted on the same sample can lead us to better understand issues</a:t>
            </a:r>
          </a:p>
          <a:p>
            <a:endParaRPr lang="en-GB" dirty="0"/>
          </a:p>
        </p:txBody>
      </p:sp>
      <p:sp>
        <p:nvSpPr>
          <p:cNvPr id="4" name="Slide Number Placeholder 3"/>
          <p:cNvSpPr>
            <a:spLocks noGrp="1"/>
          </p:cNvSpPr>
          <p:nvPr>
            <p:ph type="sldNum" sz="quarter" idx="5"/>
          </p:nvPr>
        </p:nvSpPr>
        <p:spPr/>
        <p:txBody>
          <a:bodyPr/>
          <a:lstStyle/>
          <a:p>
            <a:fld id="{1A905584-5038-7244-B7C3-85B9FE9CF63A}" type="slidenum">
              <a:rPr lang="en-US" smtClean="0"/>
              <a:t>3</a:t>
            </a:fld>
            <a:endParaRPr lang="en-US"/>
          </a:p>
        </p:txBody>
      </p:sp>
    </p:spTree>
    <p:extLst>
      <p:ext uri="{BB962C8B-B14F-4D97-AF65-F5344CB8AC3E}">
        <p14:creationId xmlns:p14="http://schemas.microsoft.com/office/powerpoint/2010/main" val="2884959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So far, we can expect that women face more obstacles when entering the tax system than men do. This could be in the form of experiencing difficulties when interacting with revenue authorities, which is an important link to establish so that they can become more familiar with and knowledgeable about the tax system. </a:t>
            </a:r>
          </a:p>
        </p:txBody>
      </p:sp>
      <p:sp>
        <p:nvSpPr>
          <p:cNvPr id="4" name="Slide Number Placeholder 3"/>
          <p:cNvSpPr>
            <a:spLocks noGrp="1"/>
          </p:cNvSpPr>
          <p:nvPr>
            <p:ph type="sldNum" sz="quarter" idx="5"/>
          </p:nvPr>
        </p:nvSpPr>
        <p:spPr/>
        <p:txBody>
          <a:bodyPr/>
          <a:lstStyle/>
          <a:p>
            <a:fld id="{D12DC55C-1CFB-4385-ABA8-4F6D0B3EAB42}" type="slidenum">
              <a:rPr lang="en-GB" smtClean="0"/>
              <a:t>15</a:t>
            </a:fld>
            <a:endParaRPr lang="en-GB"/>
          </a:p>
        </p:txBody>
      </p:sp>
    </p:spTree>
    <p:extLst>
      <p:ext uri="{BB962C8B-B14F-4D97-AF65-F5344CB8AC3E}">
        <p14:creationId xmlns:p14="http://schemas.microsoft.com/office/powerpoint/2010/main" val="3592314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12DC55C-1CFB-4385-ABA8-4F6D0B3EAB42}" type="slidenum">
              <a:rPr lang="en-GB" smtClean="0"/>
              <a:t>16</a:t>
            </a:fld>
            <a:endParaRPr lang="en-GB"/>
          </a:p>
        </p:txBody>
      </p:sp>
    </p:spTree>
    <p:extLst>
      <p:ext uri="{BB962C8B-B14F-4D97-AF65-F5344CB8AC3E}">
        <p14:creationId xmlns:p14="http://schemas.microsoft.com/office/powerpoint/2010/main" val="1972243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IN" dirty="0"/>
              <a:t>In the literature the key determinants of tax compliance have been enforcement and deterrence related factors, whereas in this dataset, we find that knowledge and tax morale seem to be important drivers of the relationship a taxpayer has with the tax system.</a:t>
            </a:r>
          </a:p>
          <a:p>
            <a:pPr marL="628650" lvl="1" indent="-171450">
              <a:buFontTx/>
              <a:buChar char="-"/>
            </a:pPr>
            <a:r>
              <a:rPr lang="en-IN" dirty="0"/>
              <a:t>Women’s knowledge is also affected by the size of the businesses they own: men tend to own larger </a:t>
            </a:r>
            <a:r>
              <a:rPr lang="en-IN" dirty="0" err="1"/>
              <a:t>businessnes</a:t>
            </a:r>
            <a:r>
              <a:rPr lang="en-IN" dirty="0"/>
              <a:t> which allows them through economies of scale to hire tax accountants, perform electronic operations, and hold bank accounts, all of which allow them greater access to the tax system</a:t>
            </a:r>
          </a:p>
          <a:p>
            <a:pPr marL="628650" lvl="1" indent="-171450">
              <a:buFontTx/>
              <a:buChar char="-"/>
            </a:pPr>
            <a:endParaRPr lang="en-IN" dirty="0"/>
          </a:p>
          <a:p>
            <a:pPr marL="628650" lvl="1" indent="-171450">
              <a:buFontTx/>
              <a:buChar char="-"/>
            </a:pPr>
            <a:endParaRPr lang="en-IN" dirty="0"/>
          </a:p>
          <a:p>
            <a:pPr marL="342900" lvl="0" indent="-342900">
              <a:buFont typeface="+mj-lt"/>
              <a:buAutoNum type="arabicPeriod"/>
            </a:pPr>
            <a:r>
              <a:rPr lang="en-GB" sz="1200" dirty="0">
                <a:effectLst/>
                <a:latin typeface="Calibri" panose="020F0502020204030204" pitchFamily="34" charset="0"/>
                <a:ea typeface="Calibri" panose="020F0502020204030204" pitchFamily="34" charset="0"/>
                <a:cs typeface="Times New Roman" panose="02020603050405020304" pitchFamily="18" charset="0"/>
              </a:rPr>
              <a:t>Compliance and enforcement: 3 results</a:t>
            </a:r>
            <a:endParaRPr lang="en-IT"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mj-lt"/>
              <a:buAutoNum type="alphaLcPeriod"/>
            </a:pPr>
            <a:r>
              <a:rPr lang="en-GB" sz="1200" dirty="0">
                <a:effectLst/>
                <a:latin typeface="Calibri" panose="020F0502020204030204" pitchFamily="34" charset="0"/>
                <a:ea typeface="Calibri" panose="020F0502020204030204" pitchFamily="34" charset="0"/>
                <a:cs typeface="Times New Roman" panose="02020603050405020304" pitchFamily="18" charset="0"/>
              </a:rPr>
              <a:t>Mixed on compliance attitude and behaviour </a:t>
            </a:r>
            <a:endParaRPr lang="en-IT"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mj-lt"/>
              <a:buAutoNum type="alphaLcPeriod"/>
            </a:pPr>
            <a:r>
              <a:rPr lang="en-GB" sz="1200" dirty="0">
                <a:effectLst/>
                <a:latin typeface="Calibri" panose="020F0502020204030204" pitchFamily="34" charset="0"/>
                <a:ea typeface="Calibri" panose="020F0502020204030204" pitchFamily="34" charset="0"/>
                <a:cs typeface="Times New Roman" panose="02020603050405020304" pitchFamily="18" charset="0"/>
              </a:rPr>
              <a:t>Less likely to receive fines and think enforcement is heavy </a:t>
            </a:r>
            <a:endParaRPr lang="en-IT"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GB" sz="1200" dirty="0">
                <a:effectLst/>
                <a:latin typeface="Calibri" panose="020F0502020204030204" pitchFamily="34" charset="0"/>
                <a:ea typeface="Calibri" panose="020F0502020204030204" pitchFamily="34" charset="0"/>
                <a:cs typeface="Times New Roman" panose="02020603050405020304" pitchFamily="18" charset="0"/>
              </a:rPr>
              <a:t>Tax morale </a:t>
            </a:r>
            <a:endParaRPr lang="en-IT"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mj-lt"/>
              <a:buAutoNum type="alphaLcPeriod"/>
            </a:pPr>
            <a:r>
              <a:rPr lang="en-GB" sz="1200" dirty="0">
                <a:effectLst/>
                <a:latin typeface="Calibri" panose="020F0502020204030204" pitchFamily="34" charset="0"/>
                <a:ea typeface="Calibri" panose="020F0502020204030204" pitchFamily="34" charset="0"/>
                <a:cs typeface="Times New Roman" panose="02020603050405020304" pitchFamily="18" charset="0"/>
              </a:rPr>
              <a:t>Mixed on public services and fairness </a:t>
            </a:r>
            <a:endParaRPr lang="en-IT"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mj-lt"/>
              <a:buAutoNum type="alphaLcPeriod"/>
            </a:pPr>
            <a:r>
              <a:rPr lang="en-GB" sz="1200" dirty="0">
                <a:effectLst/>
                <a:latin typeface="Calibri" panose="020F0502020204030204" pitchFamily="34" charset="0"/>
                <a:ea typeface="Calibri" panose="020F0502020204030204" pitchFamily="34" charset="0"/>
                <a:cs typeface="Times New Roman" panose="02020603050405020304" pitchFamily="18" charset="0"/>
              </a:rPr>
              <a:t>Result on trust (but not confirmed everywhere) </a:t>
            </a:r>
            <a:endParaRPr lang="en-IT"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GB" sz="1200" dirty="0">
                <a:effectLst/>
                <a:latin typeface="Calibri" panose="020F0502020204030204" pitchFamily="34" charset="0"/>
                <a:ea typeface="Calibri" panose="020F0502020204030204" pitchFamily="34" charset="0"/>
                <a:cs typeface="Times New Roman" panose="02020603050405020304" pitchFamily="18" charset="0"/>
              </a:rPr>
              <a:t>Facilitation </a:t>
            </a:r>
            <a:endParaRPr lang="en-IT"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mj-lt"/>
              <a:buAutoNum type="alphaLcPeriod"/>
            </a:pPr>
            <a:r>
              <a:rPr lang="en-GB" sz="1200" dirty="0">
                <a:effectLst/>
                <a:latin typeface="Calibri" panose="020F0502020204030204" pitchFamily="34" charset="0"/>
                <a:ea typeface="Calibri" panose="020F0502020204030204" pitchFamily="34" charset="0"/>
                <a:cs typeface="Times New Roman" panose="02020603050405020304" pitchFamily="18" charset="0"/>
              </a:rPr>
              <a:t>Lower knowledge, fewer opportunities to access tax admin, more likely to say it is hard to comply with taxation or that it is complex </a:t>
            </a:r>
            <a:endParaRPr lang="en-IT" sz="1200" dirty="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buFontTx/>
              <a:buChar char="-"/>
            </a:pPr>
            <a:endParaRPr lang="en-IN" dirty="0"/>
          </a:p>
          <a:p>
            <a:endParaRPr lang="en-IN" dirty="0"/>
          </a:p>
        </p:txBody>
      </p:sp>
      <p:sp>
        <p:nvSpPr>
          <p:cNvPr id="4" name="Slide Number Placeholder 3"/>
          <p:cNvSpPr>
            <a:spLocks noGrp="1"/>
          </p:cNvSpPr>
          <p:nvPr>
            <p:ph type="sldNum" sz="quarter" idx="5"/>
          </p:nvPr>
        </p:nvSpPr>
        <p:spPr/>
        <p:txBody>
          <a:bodyPr/>
          <a:lstStyle/>
          <a:p>
            <a:fld id="{D12DC55C-1CFB-4385-ABA8-4F6D0B3EAB42}" type="slidenum">
              <a:rPr lang="en-GB" smtClean="0"/>
              <a:t>17</a:t>
            </a:fld>
            <a:endParaRPr lang="en-GB"/>
          </a:p>
        </p:txBody>
      </p:sp>
    </p:spTree>
    <p:extLst>
      <p:ext uri="{BB962C8B-B14F-4D97-AF65-F5344CB8AC3E}">
        <p14:creationId xmlns:p14="http://schemas.microsoft.com/office/powerpoint/2010/main" val="3327798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from the quantitative analysis just presented, that some of these questions are not giving us the answers we expect to see on gender differences in tax compliance. An important point to note here is that survey questions, even when offered multiple answers are only able to capture a surface level, instant response measure of people’s attitudes and perceptions, let alone the gender differences that lie underneath. From this position, we set out to develop a qualitative comparative study of which the first phase has just been completed in Ethiopia, I will begin work in Sierra Leone for the same</a:t>
            </a:r>
          </a:p>
        </p:txBody>
      </p:sp>
      <p:sp>
        <p:nvSpPr>
          <p:cNvPr id="4" name="Slide Number Placeholder 3"/>
          <p:cNvSpPr>
            <a:spLocks noGrp="1"/>
          </p:cNvSpPr>
          <p:nvPr>
            <p:ph type="sldNum" sz="quarter" idx="5"/>
          </p:nvPr>
        </p:nvSpPr>
        <p:spPr/>
        <p:txBody>
          <a:bodyPr/>
          <a:lstStyle/>
          <a:p>
            <a:fld id="{1A905584-5038-7244-B7C3-85B9FE9CF63A}" type="slidenum">
              <a:rPr lang="en-US" smtClean="0"/>
              <a:t>18</a:t>
            </a:fld>
            <a:endParaRPr lang="en-US"/>
          </a:p>
        </p:txBody>
      </p:sp>
    </p:spTree>
    <p:extLst>
      <p:ext uri="{BB962C8B-B14F-4D97-AF65-F5344CB8AC3E}">
        <p14:creationId xmlns:p14="http://schemas.microsoft.com/office/powerpoint/2010/main" val="3941764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Based on these findings, and that from other countries, we developed a focus group instrument that asked 3 big questions</a:t>
            </a:r>
          </a:p>
          <a:p>
            <a:r>
              <a:rPr lang="en-US" dirty="0"/>
              <a:t> </a:t>
            </a:r>
          </a:p>
        </p:txBody>
      </p:sp>
      <p:sp>
        <p:nvSpPr>
          <p:cNvPr id="4" name="Slide Number Placeholder 3"/>
          <p:cNvSpPr>
            <a:spLocks noGrp="1"/>
          </p:cNvSpPr>
          <p:nvPr>
            <p:ph type="sldNum" sz="quarter" idx="5"/>
          </p:nvPr>
        </p:nvSpPr>
        <p:spPr/>
        <p:txBody>
          <a:bodyPr/>
          <a:lstStyle/>
          <a:p>
            <a:fld id="{D12DC55C-1CFB-4385-ABA8-4F6D0B3EAB42}" type="slidenum">
              <a:rPr lang="en-GB" smtClean="0"/>
              <a:t>19</a:t>
            </a:fld>
            <a:endParaRPr lang="en-GB"/>
          </a:p>
        </p:txBody>
      </p:sp>
    </p:spTree>
    <p:extLst>
      <p:ext uri="{BB962C8B-B14F-4D97-AF65-F5344CB8AC3E}">
        <p14:creationId xmlns:p14="http://schemas.microsoft.com/office/powerpoint/2010/main" val="1016436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Based on these findings, and that from other countries, we developed a focus group instrument that asked 3 big questions</a:t>
            </a:r>
          </a:p>
          <a:p>
            <a:r>
              <a:rPr lang="en-US" dirty="0"/>
              <a:t> </a:t>
            </a:r>
          </a:p>
        </p:txBody>
      </p:sp>
      <p:sp>
        <p:nvSpPr>
          <p:cNvPr id="4" name="Slide Number Placeholder 3"/>
          <p:cNvSpPr>
            <a:spLocks noGrp="1"/>
          </p:cNvSpPr>
          <p:nvPr>
            <p:ph type="sldNum" sz="quarter" idx="5"/>
          </p:nvPr>
        </p:nvSpPr>
        <p:spPr/>
        <p:txBody>
          <a:bodyPr/>
          <a:lstStyle/>
          <a:p>
            <a:fld id="{D12DC55C-1CFB-4385-ABA8-4F6D0B3EAB42}" type="slidenum">
              <a:rPr lang="en-GB" smtClean="0"/>
              <a:t>20</a:t>
            </a:fld>
            <a:endParaRPr lang="en-GB"/>
          </a:p>
        </p:txBody>
      </p:sp>
    </p:spTree>
    <p:extLst>
      <p:ext uri="{BB962C8B-B14F-4D97-AF65-F5344CB8AC3E}">
        <p14:creationId xmlns:p14="http://schemas.microsoft.com/office/powerpoint/2010/main" val="238485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dirty="0"/>
              <a:t>As part of this large study, I have used survey and administrative data from 5 countries in Sub-Saharan Africa. </a:t>
            </a:r>
          </a:p>
        </p:txBody>
      </p:sp>
      <p:sp>
        <p:nvSpPr>
          <p:cNvPr id="4" name="Slide Number Placeholder 3"/>
          <p:cNvSpPr>
            <a:spLocks noGrp="1"/>
          </p:cNvSpPr>
          <p:nvPr>
            <p:ph type="sldNum" sz="quarter" idx="5"/>
          </p:nvPr>
        </p:nvSpPr>
        <p:spPr/>
        <p:txBody>
          <a:bodyPr/>
          <a:lstStyle/>
          <a:p>
            <a:fld id="{D12DC55C-1CFB-4385-ABA8-4F6D0B3EAB42}" type="slidenum">
              <a:rPr lang="en-GB" smtClean="0"/>
              <a:t>6</a:t>
            </a:fld>
            <a:endParaRPr lang="en-GB"/>
          </a:p>
        </p:txBody>
      </p:sp>
    </p:spTree>
    <p:extLst>
      <p:ext uri="{BB962C8B-B14F-4D97-AF65-F5344CB8AC3E}">
        <p14:creationId xmlns:p14="http://schemas.microsoft.com/office/powerpoint/2010/main" val="54283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N" dirty="0"/>
          </a:p>
        </p:txBody>
      </p:sp>
      <p:sp>
        <p:nvSpPr>
          <p:cNvPr id="4" name="Slide Number Placeholder 3"/>
          <p:cNvSpPr>
            <a:spLocks noGrp="1"/>
          </p:cNvSpPr>
          <p:nvPr>
            <p:ph type="sldNum" sz="quarter" idx="5"/>
          </p:nvPr>
        </p:nvSpPr>
        <p:spPr/>
        <p:txBody>
          <a:bodyPr/>
          <a:lstStyle/>
          <a:p>
            <a:fld id="{D12DC55C-1CFB-4385-ABA8-4F6D0B3EAB42}" type="slidenum">
              <a:rPr lang="en-GB" smtClean="0"/>
              <a:t>7</a:t>
            </a:fld>
            <a:endParaRPr lang="en-GB"/>
          </a:p>
        </p:txBody>
      </p:sp>
    </p:spTree>
    <p:extLst>
      <p:ext uri="{BB962C8B-B14F-4D97-AF65-F5344CB8AC3E}">
        <p14:creationId xmlns:p14="http://schemas.microsoft.com/office/powerpoint/2010/main" val="1761797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will be organized as follows. I will introduce what the broader literature says on a particular dimension of tax compliance according to the enforcement, facilitation and tax morale framework. Then I will also give an overview of what the predicted direction will be of the relationship between the outcome variable and gender. Following this, I will present 4 panels of coefficient plots for the 4 countries where we have firm data. In most cases, we use binary variables so if a coefficient is on the left of zero it means there is an inverse relationship between the outcome and gender, and vice versa if the coefficient is on the right of zero. We included scales only when in cases where making a variable binary would result in a loss of nuanced information. </a:t>
            </a:r>
          </a:p>
        </p:txBody>
      </p:sp>
      <p:sp>
        <p:nvSpPr>
          <p:cNvPr id="4" name="Slide Number Placeholder 3"/>
          <p:cNvSpPr>
            <a:spLocks noGrp="1"/>
          </p:cNvSpPr>
          <p:nvPr>
            <p:ph type="sldNum" sz="quarter" idx="5"/>
          </p:nvPr>
        </p:nvSpPr>
        <p:spPr/>
        <p:txBody>
          <a:bodyPr/>
          <a:lstStyle/>
          <a:p>
            <a:fld id="{1A905584-5038-7244-B7C3-85B9FE9CF63A}" type="slidenum">
              <a:rPr lang="en-US" smtClean="0"/>
              <a:t>9</a:t>
            </a:fld>
            <a:endParaRPr lang="en-US"/>
          </a:p>
        </p:txBody>
      </p:sp>
    </p:spTree>
    <p:extLst>
      <p:ext uri="{BB962C8B-B14F-4D97-AF65-F5344CB8AC3E}">
        <p14:creationId xmlns:p14="http://schemas.microsoft.com/office/powerpoint/2010/main" val="2908925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Surveys tell us about people’s reported attitudes and perceptions, however, they may not always reflect </a:t>
            </a:r>
            <a:r>
              <a:rPr lang="en-US" dirty="0" err="1"/>
              <a:t>behavioural</a:t>
            </a:r>
            <a:r>
              <a:rPr lang="en-US" dirty="0"/>
              <a:t> choices of individuals. </a:t>
            </a:r>
          </a:p>
          <a:p>
            <a:r>
              <a:rPr lang="en-US" dirty="0"/>
              <a:t>One thing to note about tax compliance in many SSA countries is that it involves a series of steps. In India for example, the point of making a declaration is also the point of tax payment. This is not the case in any of the countries I look at where there are a range of activities revealing a range of ideas that people hold about the tax system. </a:t>
            </a:r>
          </a:p>
          <a:p>
            <a:r>
              <a:rPr lang="en-US" dirty="0"/>
              <a:t>- Whilst looking at the entire population of taxpayers is definitely of academic interest, the policy pay offs of this exercise can already emerge from the representative sample survey…</a:t>
            </a:r>
          </a:p>
        </p:txBody>
      </p:sp>
      <p:sp>
        <p:nvSpPr>
          <p:cNvPr id="4" name="Slide Number Placeholder 3"/>
          <p:cNvSpPr>
            <a:spLocks noGrp="1"/>
          </p:cNvSpPr>
          <p:nvPr>
            <p:ph type="sldNum" sz="quarter" idx="5"/>
          </p:nvPr>
        </p:nvSpPr>
        <p:spPr/>
        <p:txBody>
          <a:bodyPr/>
          <a:lstStyle/>
          <a:p>
            <a:fld id="{D12DC55C-1CFB-4385-ABA8-4F6D0B3EAB42}" type="slidenum">
              <a:rPr lang="en-GB" smtClean="0"/>
              <a:t>10</a:t>
            </a:fld>
            <a:endParaRPr lang="en-GB"/>
          </a:p>
        </p:txBody>
      </p:sp>
    </p:spTree>
    <p:extLst>
      <p:ext uri="{BB962C8B-B14F-4D97-AF65-F5344CB8AC3E}">
        <p14:creationId xmlns:p14="http://schemas.microsoft.com/office/powerpoint/2010/main" val="1524273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t>Broader literature on women’s risk preferences points to the tendency that women are more risk averse than men. We might expect therefore that women are more likely to file on time and as a result show a better record than male counterparts on having received fines and audits. Other empirical evidence show that women are less tolerant of corrupt practices, less likely to engage with government officials to avoid such interactions. As such we would expect that they are more compliant for this very reason. </a:t>
            </a:r>
            <a:endParaRPr lang="en-IN" dirty="0"/>
          </a:p>
        </p:txBody>
      </p:sp>
      <p:sp>
        <p:nvSpPr>
          <p:cNvPr id="4" name="Slide Number Placeholder 3"/>
          <p:cNvSpPr>
            <a:spLocks noGrp="1"/>
          </p:cNvSpPr>
          <p:nvPr>
            <p:ph type="sldNum" sz="quarter" idx="5"/>
          </p:nvPr>
        </p:nvSpPr>
        <p:spPr/>
        <p:txBody>
          <a:bodyPr/>
          <a:lstStyle/>
          <a:p>
            <a:fld id="{D12DC55C-1CFB-4385-ABA8-4F6D0B3EAB42}" type="slidenum">
              <a:rPr lang="en-GB" smtClean="0"/>
              <a:t>11</a:t>
            </a:fld>
            <a:endParaRPr lang="en-GB"/>
          </a:p>
        </p:txBody>
      </p:sp>
    </p:spTree>
    <p:extLst>
      <p:ext uri="{BB962C8B-B14F-4D97-AF65-F5344CB8AC3E}">
        <p14:creationId xmlns:p14="http://schemas.microsoft.com/office/powerpoint/2010/main" val="653676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Essentially, don’t have compelling results, although we fail to reject gender differences on these outcomes. </a:t>
            </a:r>
          </a:p>
        </p:txBody>
      </p:sp>
      <p:sp>
        <p:nvSpPr>
          <p:cNvPr id="4" name="Slide Number Placeholder 3"/>
          <p:cNvSpPr>
            <a:spLocks noGrp="1"/>
          </p:cNvSpPr>
          <p:nvPr>
            <p:ph type="sldNum" sz="quarter" idx="5"/>
          </p:nvPr>
        </p:nvSpPr>
        <p:spPr/>
        <p:txBody>
          <a:bodyPr/>
          <a:lstStyle/>
          <a:p>
            <a:fld id="{D12DC55C-1CFB-4385-ABA8-4F6D0B3EAB42}" type="slidenum">
              <a:rPr lang="en-GB" smtClean="0"/>
              <a:t>12</a:t>
            </a:fld>
            <a:endParaRPr lang="en-GB"/>
          </a:p>
        </p:txBody>
      </p:sp>
    </p:spTree>
    <p:extLst>
      <p:ext uri="{BB962C8B-B14F-4D97-AF65-F5344CB8AC3E}">
        <p14:creationId xmlns:p14="http://schemas.microsoft.com/office/powerpoint/2010/main" val="698666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wider literature on corruption says that the less trust one has in institutions, the more likely they are to engage in corrupt behaviour. Given that we find indicators of corruption among women to show that they engage in corrupt practices less than men, it is an unexpected find that women have lower levels of trust in the revenue authorities in both countries. </a:t>
            </a:r>
          </a:p>
        </p:txBody>
      </p:sp>
      <p:sp>
        <p:nvSpPr>
          <p:cNvPr id="4" name="Slide Number Placeholder 3"/>
          <p:cNvSpPr>
            <a:spLocks noGrp="1"/>
          </p:cNvSpPr>
          <p:nvPr>
            <p:ph type="sldNum" sz="quarter" idx="5"/>
          </p:nvPr>
        </p:nvSpPr>
        <p:spPr/>
        <p:txBody>
          <a:bodyPr/>
          <a:lstStyle/>
          <a:p>
            <a:fld id="{D12DC55C-1CFB-4385-ABA8-4F6D0B3EAB42}" type="slidenum">
              <a:rPr lang="en-GB" smtClean="0"/>
              <a:t>13</a:t>
            </a:fld>
            <a:endParaRPr lang="en-GB"/>
          </a:p>
        </p:txBody>
      </p:sp>
    </p:spTree>
    <p:extLst>
      <p:ext uri="{BB962C8B-B14F-4D97-AF65-F5344CB8AC3E}">
        <p14:creationId xmlns:p14="http://schemas.microsoft.com/office/powerpoint/2010/main" val="973359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Women less likely to see the benefits of registering their businesses – which could also possibly be driven by systemic disincentives to interact with the revenue authorities, which we will come back to in a minute. </a:t>
            </a:r>
          </a:p>
        </p:txBody>
      </p:sp>
      <p:sp>
        <p:nvSpPr>
          <p:cNvPr id="4" name="Slide Number Placeholder 3"/>
          <p:cNvSpPr>
            <a:spLocks noGrp="1"/>
          </p:cNvSpPr>
          <p:nvPr>
            <p:ph type="sldNum" sz="quarter" idx="5"/>
          </p:nvPr>
        </p:nvSpPr>
        <p:spPr/>
        <p:txBody>
          <a:bodyPr/>
          <a:lstStyle/>
          <a:p>
            <a:fld id="{D12DC55C-1CFB-4385-ABA8-4F6D0B3EAB42}" type="slidenum">
              <a:rPr lang="en-GB" smtClean="0"/>
              <a:t>14</a:t>
            </a:fld>
            <a:endParaRPr lang="en-GB"/>
          </a:p>
        </p:txBody>
      </p:sp>
    </p:spTree>
    <p:extLst>
      <p:ext uri="{BB962C8B-B14F-4D97-AF65-F5344CB8AC3E}">
        <p14:creationId xmlns:p14="http://schemas.microsoft.com/office/powerpoint/2010/main" val="3329484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649C-9457-1B91-46F0-B00330BAD394}"/>
              </a:ext>
            </a:extLst>
          </p:cNvPr>
          <p:cNvSpPr>
            <a:spLocks noGrp="1"/>
          </p:cNvSpPr>
          <p:nvPr>
            <p:ph type="ctrTitle" hasCustomPrompt="1"/>
          </p:nvPr>
        </p:nvSpPr>
        <p:spPr>
          <a:xfrm>
            <a:off x="6141155" y="2794502"/>
            <a:ext cx="4696177" cy="1183694"/>
          </a:xfrm>
        </p:spPr>
        <p:txBody>
          <a:bodyPr anchor="t">
            <a:normAutofit/>
          </a:bodyPr>
          <a:lstStyle>
            <a:lvl1pPr algn="l">
              <a:defRPr sz="3600">
                <a:solidFill>
                  <a:schemeClr val="bg1"/>
                </a:solidFill>
              </a:defRPr>
            </a:lvl1pPr>
          </a:lstStyle>
          <a:p>
            <a:r>
              <a:rPr lang="en-GB"/>
              <a:t>Main presentation title goes in here</a:t>
            </a:r>
            <a:endParaRPr lang="en-US"/>
          </a:p>
        </p:txBody>
      </p:sp>
      <p:sp>
        <p:nvSpPr>
          <p:cNvPr id="3" name="Subtitle 2">
            <a:extLst>
              <a:ext uri="{FF2B5EF4-FFF2-40B4-BE49-F238E27FC236}">
                <a16:creationId xmlns:a16="http://schemas.microsoft.com/office/drawing/2014/main" id="{F1697711-58F8-BDDC-E8CF-899F43971AAD}"/>
              </a:ext>
            </a:extLst>
          </p:cNvPr>
          <p:cNvSpPr>
            <a:spLocks noGrp="1"/>
          </p:cNvSpPr>
          <p:nvPr>
            <p:ph type="subTitle" idx="1" hasCustomPrompt="1"/>
          </p:nvPr>
        </p:nvSpPr>
        <p:spPr>
          <a:xfrm>
            <a:off x="6133406" y="2442365"/>
            <a:ext cx="4696177" cy="24528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IN HERE</a:t>
            </a:r>
            <a:endParaRPr lang="en-US"/>
          </a:p>
        </p:txBody>
      </p:sp>
      <p:pic>
        <p:nvPicPr>
          <p:cNvPr id="10" name="Picture 9" descr="A picture containing shape&#10;&#10;Description automatically generated">
            <a:extLst>
              <a:ext uri="{FF2B5EF4-FFF2-40B4-BE49-F238E27FC236}">
                <a16:creationId xmlns:a16="http://schemas.microsoft.com/office/drawing/2014/main" id="{995F56B2-B7BA-40D7-5AA5-AB8D57C8DE1B}"/>
              </a:ext>
            </a:extLst>
          </p:cNvPr>
          <p:cNvPicPr>
            <a:picLocks noChangeAspect="1"/>
          </p:cNvPicPr>
          <p:nvPr userDrawn="1"/>
        </p:nvPicPr>
        <p:blipFill>
          <a:blip r:embed="rId2"/>
          <a:stretch>
            <a:fillRect/>
          </a:stretch>
        </p:blipFill>
        <p:spPr>
          <a:xfrm>
            <a:off x="-3494113" y="-2057595"/>
            <a:ext cx="9143999" cy="11684764"/>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35695D93-2756-0673-FA0F-BF9C77F462F4}"/>
              </a:ext>
            </a:extLst>
          </p:cNvPr>
          <p:cNvPicPr>
            <a:picLocks noChangeAspect="1"/>
          </p:cNvPicPr>
          <p:nvPr userDrawn="1"/>
        </p:nvPicPr>
        <p:blipFill>
          <a:blip r:embed="rId3"/>
          <a:stretch>
            <a:fillRect/>
          </a:stretch>
        </p:blipFill>
        <p:spPr>
          <a:xfrm>
            <a:off x="10001956" y="382771"/>
            <a:ext cx="1749777" cy="897636"/>
          </a:xfrm>
          <a:prstGeom prst="rect">
            <a:avLst/>
          </a:prstGeom>
        </p:spPr>
      </p:pic>
      <p:sp>
        <p:nvSpPr>
          <p:cNvPr id="23" name="Text Placeholder 22">
            <a:extLst>
              <a:ext uri="{FF2B5EF4-FFF2-40B4-BE49-F238E27FC236}">
                <a16:creationId xmlns:a16="http://schemas.microsoft.com/office/drawing/2014/main" id="{7BC89A1E-C8DF-F3E7-EA5C-B5B9CB73C917}"/>
              </a:ext>
            </a:extLst>
          </p:cNvPr>
          <p:cNvSpPr>
            <a:spLocks noGrp="1"/>
          </p:cNvSpPr>
          <p:nvPr>
            <p:ph type="body" sz="quarter" idx="10" hasCustomPrompt="1"/>
          </p:nvPr>
        </p:nvSpPr>
        <p:spPr>
          <a:xfrm>
            <a:off x="6134100" y="4319954"/>
            <a:ext cx="4695825" cy="649287"/>
          </a:xfrm>
        </p:spPr>
        <p:txBody>
          <a:bodyPr>
            <a:noAutofit/>
          </a:bodyPr>
          <a:lstStyle>
            <a:lvl1pPr marL="0" indent="0">
              <a:buNone/>
              <a:defRPr sz="1600"/>
            </a:lvl1pPr>
          </a:lstStyle>
          <a:p>
            <a:r>
              <a:rPr lang="en-US" b="0" i="0">
                <a:solidFill>
                  <a:schemeClr val="bg1"/>
                </a:solidFill>
                <a:latin typeface="Inter" panose="02000503000000020004" pitchFamily="2" charset="0"/>
                <a:ea typeface="Inter" panose="02000503000000020004" pitchFamily="2" charset="0"/>
              </a:rPr>
              <a:t>Name of people giving the presentation &amp; date</a:t>
            </a:r>
          </a:p>
        </p:txBody>
      </p:sp>
      <p:sp>
        <p:nvSpPr>
          <p:cNvPr id="25" name="Subtitle 2">
            <a:extLst>
              <a:ext uri="{FF2B5EF4-FFF2-40B4-BE49-F238E27FC236}">
                <a16:creationId xmlns:a16="http://schemas.microsoft.com/office/drawing/2014/main" id="{BB2E7F3C-0292-A38F-F027-9C17FE35ED42}"/>
              </a:ext>
            </a:extLst>
          </p:cNvPr>
          <p:cNvSpPr txBox="1">
            <a:spLocks/>
          </p:cNvSpPr>
          <p:nvPr userDrawn="1"/>
        </p:nvSpPr>
        <p:spPr>
          <a:xfrm>
            <a:off x="6133406" y="5700953"/>
            <a:ext cx="4696177" cy="245282"/>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b="0" i="0" kern="1200" spc="100" baseline="0">
                <a:solidFill>
                  <a:schemeClr val="accent4"/>
                </a:solidFill>
                <a:latin typeface="Spline Sans Medium"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spc="100" baseline="0">
                <a:solidFill>
                  <a:schemeClr val="tx1"/>
                </a:solidFill>
                <a:latin typeface="Spline Sans Medium"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Inter" panose="02000503000000020004" pitchFamily="2" charset="0"/>
                <a:ea typeface="Inter" panose="02000503000000020004"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Inter" panose="02000503000000020004" pitchFamily="2" charset="0"/>
                <a:ea typeface="Inter" panose="02000503000000020004"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t>PARTNERS</a:t>
            </a:r>
            <a:endParaRPr lang="en-US"/>
          </a:p>
        </p:txBody>
      </p:sp>
    </p:spTree>
    <p:extLst>
      <p:ext uri="{BB962C8B-B14F-4D97-AF65-F5344CB8AC3E}">
        <p14:creationId xmlns:p14="http://schemas.microsoft.com/office/powerpoint/2010/main" val="3179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15" name="Title 1"/>
          <p:cNvSpPr>
            <a:spLocks noGrp="1"/>
          </p:cNvSpPr>
          <p:nvPr>
            <p:ph type="title"/>
          </p:nvPr>
        </p:nvSpPr>
        <p:spPr>
          <a:xfrm>
            <a:off x="677334" y="487164"/>
            <a:ext cx="9165166" cy="673100"/>
          </a:xfrm>
        </p:spPr>
        <p:txBody>
          <a:bodyPr/>
          <a:lstStyle/>
          <a:p>
            <a:r>
              <a:rPr lang="en-US" dirty="0"/>
              <a:t>Click to edit Master title style</a:t>
            </a:r>
          </a:p>
        </p:txBody>
      </p:sp>
      <p:sp>
        <p:nvSpPr>
          <p:cNvPr id="16" name="Content Placeholder 2"/>
          <p:cNvSpPr>
            <a:spLocks noGrp="1"/>
          </p:cNvSpPr>
          <p:nvPr>
            <p:ph sz="half" idx="1"/>
          </p:nvPr>
        </p:nvSpPr>
        <p:spPr>
          <a:xfrm>
            <a:off x="677334" y="1512888"/>
            <a:ext cx="9165166" cy="44180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517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1512888"/>
            <a:ext cx="4409631" cy="44180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432870" y="1512888"/>
            <a:ext cx="4409630" cy="4418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4498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rt Caption 2">
    <p:spTree>
      <p:nvGrpSpPr>
        <p:cNvPr id="1" name=""/>
        <p:cNvGrpSpPr/>
        <p:nvPr/>
      </p:nvGrpSpPr>
      <p:grpSpPr>
        <a:xfrm>
          <a:off x="0" y="0"/>
          <a:ext cx="0" cy="0"/>
          <a:chOff x="0" y="0"/>
          <a:chExt cx="0" cy="0"/>
        </a:xfrm>
      </p:grpSpPr>
      <p:sp>
        <p:nvSpPr>
          <p:cNvPr id="23" name="Text Placeholder 9"/>
          <p:cNvSpPr>
            <a:spLocks noGrp="1"/>
          </p:cNvSpPr>
          <p:nvPr>
            <p:ph type="body" sz="quarter" idx="13"/>
          </p:nvPr>
        </p:nvSpPr>
        <p:spPr>
          <a:xfrm>
            <a:off x="5664201" y="800100"/>
            <a:ext cx="4559299" cy="806348"/>
          </a:xfrm>
        </p:spPr>
        <p:txBody>
          <a:bodyPr anchor="b">
            <a:noAutofit/>
          </a:bodyPr>
          <a:lstStyle>
            <a:lvl1pPr marL="0" indent="0">
              <a:buFontTx/>
              <a:buNone/>
              <a:defRPr sz="2400" b="1">
                <a:solidFill>
                  <a:schemeClr val="accent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5664201" y="1819734"/>
            <a:ext cx="5905499" cy="3971466"/>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Chart Placeholder 9"/>
          <p:cNvSpPr>
            <a:spLocks noGrp="1"/>
          </p:cNvSpPr>
          <p:nvPr>
            <p:ph type="chart" sz="quarter" idx="14"/>
          </p:nvPr>
        </p:nvSpPr>
        <p:spPr>
          <a:xfrm>
            <a:off x="558801" y="406400"/>
            <a:ext cx="4775200" cy="5384800"/>
          </a:xfrm>
        </p:spPr>
        <p:txBody>
          <a:bodyPr/>
          <a:lstStyle/>
          <a:p>
            <a:endParaRPr lang="en-GB"/>
          </a:p>
        </p:txBody>
      </p:sp>
    </p:spTree>
    <p:extLst>
      <p:ext uri="{BB962C8B-B14F-4D97-AF65-F5344CB8AC3E}">
        <p14:creationId xmlns:p14="http://schemas.microsoft.com/office/powerpoint/2010/main" val="56482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649C-9457-1B91-46F0-B00330BAD394}"/>
              </a:ext>
            </a:extLst>
          </p:cNvPr>
          <p:cNvSpPr>
            <a:spLocks noGrp="1"/>
          </p:cNvSpPr>
          <p:nvPr>
            <p:ph type="ctrTitle" hasCustomPrompt="1"/>
          </p:nvPr>
        </p:nvSpPr>
        <p:spPr>
          <a:xfrm>
            <a:off x="6141155" y="2794502"/>
            <a:ext cx="4696177" cy="1183694"/>
          </a:xfrm>
        </p:spPr>
        <p:txBody>
          <a:bodyPr anchor="t">
            <a:normAutofit/>
          </a:bodyPr>
          <a:lstStyle>
            <a:lvl1pPr algn="l">
              <a:defRPr sz="3600">
                <a:solidFill>
                  <a:schemeClr val="bg1"/>
                </a:solidFill>
              </a:defRPr>
            </a:lvl1pPr>
          </a:lstStyle>
          <a:p>
            <a:r>
              <a:rPr lang="en-GB"/>
              <a:t>Main presentation title goes in here</a:t>
            </a:r>
            <a:endParaRPr lang="en-US"/>
          </a:p>
        </p:txBody>
      </p:sp>
      <p:sp>
        <p:nvSpPr>
          <p:cNvPr id="3" name="Subtitle 2">
            <a:extLst>
              <a:ext uri="{FF2B5EF4-FFF2-40B4-BE49-F238E27FC236}">
                <a16:creationId xmlns:a16="http://schemas.microsoft.com/office/drawing/2014/main" id="{F1697711-58F8-BDDC-E8CF-899F43971AAD}"/>
              </a:ext>
            </a:extLst>
          </p:cNvPr>
          <p:cNvSpPr>
            <a:spLocks noGrp="1"/>
          </p:cNvSpPr>
          <p:nvPr>
            <p:ph type="subTitle" idx="1" hasCustomPrompt="1"/>
          </p:nvPr>
        </p:nvSpPr>
        <p:spPr>
          <a:xfrm>
            <a:off x="6133406" y="2442365"/>
            <a:ext cx="4696177" cy="24528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IN HERE</a:t>
            </a:r>
            <a:endParaRPr lang="en-US"/>
          </a:p>
        </p:txBody>
      </p:sp>
      <p:pic>
        <p:nvPicPr>
          <p:cNvPr id="10" name="Picture 9">
            <a:extLst>
              <a:ext uri="{FF2B5EF4-FFF2-40B4-BE49-F238E27FC236}">
                <a16:creationId xmlns:a16="http://schemas.microsoft.com/office/drawing/2014/main" id="{995F56B2-B7BA-40D7-5AA5-AB8D57C8DE1B}"/>
              </a:ext>
            </a:extLst>
          </p:cNvPr>
          <p:cNvPicPr>
            <a:picLocks noChangeAspect="1"/>
          </p:cNvPicPr>
          <p:nvPr userDrawn="1"/>
        </p:nvPicPr>
        <p:blipFill>
          <a:blip r:embed="rId2"/>
          <a:srcRect/>
          <a:stretch/>
        </p:blipFill>
        <p:spPr>
          <a:xfrm>
            <a:off x="-3490670" y="-2044416"/>
            <a:ext cx="9137113" cy="11658406"/>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35695D93-2756-0673-FA0F-BF9C77F462F4}"/>
              </a:ext>
            </a:extLst>
          </p:cNvPr>
          <p:cNvPicPr>
            <a:picLocks noChangeAspect="1"/>
          </p:cNvPicPr>
          <p:nvPr userDrawn="1"/>
        </p:nvPicPr>
        <p:blipFill>
          <a:blip r:embed="rId3"/>
          <a:stretch>
            <a:fillRect/>
          </a:stretch>
        </p:blipFill>
        <p:spPr>
          <a:xfrm>
            <a:off x="10001956" y="382771"/>
            <a:ext cx="1749777" cy="897636"/>
          </a:xfrm>
          <a:prstGeom prst="rect">
            <a:avLst/>
          </a:prstGeom>
        </p:spPr>
      </p:pic>
      <p:sp>
        <p:nvSpPr>
          <p:cNvPr id="23" name="Text Placeholder 22">
            <a:extLst>
              <a:ext uri="{FF2B5EF4-FFF2-40B4-BE49-F238E27FC236}">
                <a16:creationId xmlns:a16="http://schemas.microsoft.com/office/drawing/2014/main" id="{7BC89A1E-C8DF-F3E7-EA5C-B5B9CB73C917}"/>
              </a:ext>
            </a:extLst>
          </p:cNvPr>
          <p:cNvSpPr>
            <a:spLocks noGrp="1"/>
          </p:cNvSpPr>
          <p:nvPr>
            <p:ph type="body" sz="quarter" idx="10" hasCustomPrompt="1"/>
          </p:nvPr>
        </p:nvSpPr>
        <p:spPr>
          <a:xfrm>
            <a:off x="6134100" y="4319954"/>
            <a:ext cx="4695825" cy="649287"/>
          </a:xfrm>
        </p:spPr>
        <p:txBody>
          <a:bodyPr>
            <a:noAutofit/>
          </a:bodyPr>
          <a:lstStyle>
            <a:lvl1pPr marL="0" indent="0">
              <a:buNone/>
              <a:defRPr sz="1600"/>
            </a:lvl1pPr>
          </a:lstStyle>
          <a:p>
            <a:r>
              <a:rPr lang="en-US" b="0" i="0">
                <a:solidFill>
                  <a:schemeClr val="bg1"/>
                </a:solidFill>
                <a:latin typeface="Inter" panose="02000503000000020004" pitchFamily="2" charset="0"/>
                <a:ea typeface="Inter" panose="02000503000000020004" pitchFamily="2" charset="0"/>
              </a:rPr>
              <a:t>Name of people giving the presentation &amp; date</a:t>
            </a:r>
          </a:p>
        </p:txBody>
      </p:sp>
      <p:sp>
        <p:nvSpPr>
          <p:cNvPr id="25" name="Subtitle 2">
            <a:extLst>
              <a:ext uri="{FF2B5EF4-FFF2-40B4-BE49-F238E27FC236}">
                <a16:creationId xmlns:a16="http://schemas.microsoft.com/office/drawing/2014/main" id="{BB2E7F3C-0292-A38F-F027-9C17FE35ED42}"/>
              </a:ext>
            </a:extLst>
          </p:cNvPr>
          <p:cNvSpPr txBox="1">
            <a:spLocks/>
          </p:cNvSpPr>
          <p:nvPr userDrawn="1"/>
        </p:nvSpPr>
        <p:spPr>
          <a:xfrm>
            <a:off x="6133406" y="5700953"/>
            <a:ext cx="4696177" cy="245282"/>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b="0" i="0" kern="1200" spc="100" baseline="0">
                <a:solidFill>
                  <a:schemeClr val="accent4"/>
                </a:solidFill>
                <a:latin typeface="Spline Sans Medium"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spc="100" baseline="0">
                <a:solidFill>
                  <a:schemeClr val="tx1"/>
                </a:solidFill>
                <a:latin typeface="Spline Sans Medium"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Inter" panose="02000503000000020004" pitchFamily="2" charset="0"/>
                <a:ea typeface="Inter" panose="02000503000000020004"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Inter" panose="02000503000000020004" pitchFamily="2" charset="0"/>
                <a:ea typeface="Inter" panose="02000503000000020004"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t>PARTNERS</a:t>
            </a:r>
            <a:endParaRPr lang="en-US"/>
          </a:p>
        </p:txBody>
      </p:sp>
    </p:spTree>
    <p:extLst>
      <p:ext uri="{BB962C8B-B14F-4D97-AF65-F5344CB8AC3E}">
        <p14:creationId xmlns:p14="http://schemas.microsoft.com/office/powerpoint/2010/main" val="3179667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4AA07-F39E-C9B6-D226-97920F20344C}"/>
              </a:ext>
            </a:extLst>
          </p:cNvPr>
          <p:cNvSpPr>
            <a:spLocks noGrp="1"/>
          </p:cNvSpPr>
          <p:nvPr>
            <p:ph type="title" hasCustomPrompt="1"/>
          </p:nvPr>
        </p:nvSpPr>
        <p:spPr>
          <a:xfrm>
            <a:off x="838200" y="2227174"/>
            <a:ext cx="5257800" cy="432897"/>
          </a:xfrm>
        </p:spPr>
        <p:txBody>
          <a:bodyPr anchor="t">
            <a:normAutofit/>
          </a:bodyPr>
          <a:lstStyle>
            <a:lvl1pPr>
              <a:defRPr sz="2200">
                <a:solidFill>
                  <a:schemeClr val="tx2"/>
                </a:solidFill>
              </a:defRPr>
            </a:lvl1pPr>
          </a:lstStyle>
          <a:p>
            <a:r>
              <a:rPr lang="en-GB"/>
              <a:t>Title of the slide goes in here</a:t>
            </a:r>
            <a:endParaRPr lang="en-US"/>
          </a:p>
        </p:txBody>
      </p:sp>
      <p:sp>
        <p:nvSpPr>
          <p:cNvPr id="9" name="Text Placeholder 8">
            <a:extLst>
              <a:ext uri="{FF2B5EF4-FFF2-40B4-BE49-F238E27FC236}">
                <a16:creationId xmlns:a16="http://schemas.microsoft.com/office/drawing/2014/main" id="{FC1183AE-2C72-A4C4-5808-01801392CE6D}"/>
              </a:ext>
            </a:extLst>
          </p:cNvPr>
          <p:cNvSpPr>
            <a:spLocks noGrp="1"/>
          </p:cNvSpPr>
          <p:nvPr>
            <p:ph type="body" sz="quarter" idx="10" hasCustomPrompt="1"/>
          </p:nvPr>
        </p:nvSpPr>
        <p:spPr>
          <a:xfrm>
            <a:off x="838200" y="2660650"/>
            <a:ext cx="5257800" cy="2360613"/>
          </a:xfrm>
        </p:spPr>
        <p:txBody>
          <a:bodyPr>
            <a:noAutofit/>
          </a:bodyPr>
          <a:lstStyle>
            <a:lvl1pPr marL="0" indent="0">
              <a:buNone/>
              <a:defRPr sz="1400" b="0" i="0">
                <a:solidFill>
                  <a:schemeClr val="tx1"/>
                </a:solidFill>
                <a:latin typeface="Inter" panose="02000503000000020004" pitchFamily="2" charset="0"/>
                <a:ea typeface="Inter" panose="02000503000000020004" pitchFamily="2" charset="0"/>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autem vel </a:t>
            </a:r>
            <a:r>
              <a:rPr lang="en-US" err="1"/>
              <a:t>eum</a:t>
            </a:r>
            <a:r>
              <a:rPr lang="en-US"/>
              <a:t> </a:t>
            </a:r>
            <a:r>
              <a:rPr lang="en-US" err="1"/>
              <a:t>iriure</a:t>
            </a:r>
            <a:r>
              <a:rPr lang="en-US"/>
              <a:t> dolor in </a:t>
            </a:r>
            <a:r>
              <a:rPr lang="en-US" err="1"/>
              <a:t>hendrerit</a:t>
            </a:r>
            <a:r>
              <a:rPr lang="en-US"/>
              <a:t> in </a:t>
            </a:r>
            <a:r>
              <a:rPr lang="en-US" err="1"/>
              <a:t>vulputate</a:t>
            </a:r>
            <a:r>
              <a:rPr lang="en-US"/>
              <a:t> </a:t>
            </a:r>
            <a:r>
              <a:rPr lang="en-US" err="1"/>
              <a:t>velit</a:t>
            </a:r>
            <a:r>
              <a:rPr lang="en-US"/>
              <a:t> </a:t>
            </a:r>
            <a:r>
              <a:rPr lang="en-US" err="1"/>
              <a:t>esse</a:t>
            </a:r>
            <a:r>
              <a:rPr lang="en-US"/>
              <a:t> </a:t>
            </a:r>
            <a:r>
              <a:rPr lang="en-US" err="1"/>
              <a:t>molestie</a:t>
            </a:r>
            <a:r>
              <a:rPr lang="en-US"/>
              <a:t> </a:t>
            </a:r>
            <a:r>
              <a:rPr lang="en-US" err="1"/>
              <a:t>consequat</a:t>
            </a:r>
            <a:r>
              <a:rPr lang="en-US"/>
              <a:t>, vel illum dolore </a:t>
            </a:r>
            <a:r>
              <a:rPr lang="en-US" err="1"/>
              <a:t>eu</a:t>
            </a:r>
            <a:r>
              <a:rPr lang="en-US"/>
              <a:t> </a:t>
            </a:r>
            <a:r>
              <a:rPr lang="en-US" err="1"/>
              <a:t>feugiat</a:t>
            </a:r>
            <a:r>
              <a:rPr lang="en-US"/>
              <a:t> </a:t>
            </a:r>
            <a:r>
              <a:rPr lang="en-US" err="1"/>
              <a:t>nulla</a:t>
            </a:r>
            <a:r>
              <a:rPr lang="en-US"/>
              <a:t> </a:t>
            </a:r>
            <a:r>
              <a:rPr lang="en-US" err="1"/>
              <a:t>facilisis</a:t>
            </a:r>
            <a:r>
              <a:rPr lang="en-US"/>
              <a:t> at </a:t>
            </a:r>
            <a:r>
              <a:rPr lang="en-US" err="1"/>
              <a:t>vero</a:t>
            </a:r>
            <a:r>
              <a:rPr lang="en-US"/>
              <a:t> eros et </a:t>
            </a:r>
            <a:r>
              <a:rPr lang="en-US" err="1"/>
              <a:t>accumsan</a:t>
            </a:r>
            <a:r>
              <a:rPr lang="en-US"/>
              <a:t> et </a:t>
            </a:r>
            <a:r>
              <a:rPr lang="en-US" err="1"/>
              <a:t>iusto</a:t>
            </a:r>
            <a:r>
              <a:rPr lang="en-US"/>
              <a:t> </a:t>
            </a:r>
            <a:r>
              <a:rPr lang="en-US" err="1"/>
              <a:t>odio</a:t>
            </a:r>
            <a:r>
              <a:rPr lang="en-US"/>
              <a:t> </a:t>
            </a:r>
            <a:r>
              <a:rPr lang="en-US" err="1"/>
              <a:t>dignissim</a:t>
            </a:r>
            <a:r>
              <a:rPr lang="en-US"/>
              <a:t> qui </a:t>
            </a:r>
            <a:r>
              <a:rPr lang="en-US" err="1"/>
              <a:t>blandit</a:t>
            </a:r>
            <a:r>
              <a:rPr lang="en-US"/>
              <a:t> </a:t>
            </a:r>
            <a:r>
              <a:rPr lang="en-US" err="1"/>
              <a:t>praesent</a:t>
            </a:r>
            <a:r>
              <a:rPr lang="en-US"/>
              <a:t> </a:t>
            </a:r>
            <a:r>
              <a:rPr lang="en-US" err="1"/>
              <a:t>luptatum</a:t>
            </a:r>
            <a:r>
              <a:rPr lang="en-US"/>
              <a:t> </a:t>
            </a:r>
            <a:r>
              <a:rPr lang="en-US" err="1"/>
              <a:t>zzril</a:t>
            </a:r>
            <a:r>
              <a:rPr lang="en-US"/>
              <a:t> </a:t>
            </a:r>
            <a:r>
              <a:rPr lang="en-US" err="1"/>
              <a:t>delenit</a:t>
            </a:r>
            <a:r>
              <a:rPr lang="en-US"/>
              <a:t> </a:t>
            </a:r>
            <a:r>
              <a:rPr lang="en-US" err="1"/>
              <a:t>augue</a:t>
            </a:r>
            <a:r>
              <a:rPr lang="en-US"/>
              <a:t> </a:t>
            </a:r>
            <a:r>
              <a:rPr lang="en-US" err="1"/>
              <a:t>duis</a:t>
            </a:r>
            <a:r>
              <a:rPr lang="en-US"/>
              <a:t> dolore </a:t>
            </a:r>
            <a:r>
              <a:rPr lang="en-US" err="1"/>
              <a:t>te</a:t>
            </a:r>
            <a:r>
              <a:rPr lang="en-US"/>
              <a:t> </a:t>
            </a:r>
            <a:r>
              <a:rPr lang="en-US" err="1"/>
              <a:t>feugait</a:t>
            </a:r>
            <a:r>
              <a:rPr lang="en-US"/>
              <a:t> </a:t>
            </a:r>
            <a:r>
              <a:rPr lang="en-US" err="1"/>
              <a:t>nulla</a:t>
            </a:r>
            <a:r>
              <a:rPr lang="en-US"/>
              <a:t> </a:t>
            </a:r>
            <a:r>
              <a:rPr lang="en-US" err="1"/>
              <a:t>facilisi</a:t>
            </a:r>
            <a:r>
              <a:rPr lang="en-US"/>
              <a:t>.</a:t>
            </a:r>
          </a:p>
        </p:txBody>
      </p:sp>
      <p:pic>
        <p:nvPicPr>
          <p:cNvPr id="11" name="Picture 10" descr="A picture containing shape&#10;&#10;Description automatically generated">
            <a:extLst>
              <a:ext uri="{FF2B5EF4-FFF2-40B4-BE49-F238E27FC236}">
                <a16:creationId xmlns:a16="http://schemas.microsoft.com/office/drawing/2014/main" id="{286B8AC0-41A2-702C-75D5-7ECD8F4530DC}"/>
              </a:ext>
            </a:extLst>
          </p:cNvPr>
          <p:cNvPicPr>
            <a:picLocks noChangeAspect="1"/>
          </p:cNvPicPr>
          <p:nvPr userDrawn="1"/>
        </p:nvPicPr>
        <p:blipFill>
          <a:blip r:embed="rId2"/>
          <a:stretch>
            <a:fillRect/>
          </a:stretch>
        </p:blipFill>
        <p:spPr>
          <a:xfrm>
            <a:off x="5104014" y="6353233"/>
            <a:ext cx="1169323" cy="1299248"/>
          </a:xfrm>
          <a:prstGeom prst="rect">
            <a:avLst/>
          </a:prstGeom>
        </p:spPr>
      </p:pic>
      <p:pic>
        <p:nvPicPr>
          <p:cNvPr id="13" name="Picture 12" descr="Icon&#10;&#10;Description automatically generated">
            <a:extLst>
              <a:ext uri="{FF2B5EF4-FFF2-40B4-BE49-F238E27FC236}">
                <a16:creationId xmlns:a16="http://schemas.microsoft.com/office/drawing/2014/main" id="{17B4480A-71D3-C0D5-2E0F-D285FF9FFD7A}"/>
              </a:ext>
            </a:extLst>
          </p:cNvPr>
          <p:cNvPicPr>
            <a:picLocks noChangeAspect="1"/>
          </p:cNvPicPr>
          <p:nvPr userDrawn="1"/>
        </p:nvPicPr>
        <p:blipFill>
          <a:blip r:embed="rId3"/>
          <a:stretch>
            <a:fillRect/>
          </a:stretch>
        </p:blipFill>
        <p:spPr>
          <a:xfrm>
            <a:off x="179183" y="170022"/>
            <a:ext cx="742142" cy="850904"/>
          </a:xfrm>
          <a:prstGeom prst="rect">
            <a:avLst/>
          </a:prstGeom>
        </p:spPr>
      </p:pic>
      <p:sp>
        <p:nvSpPr>
          <p:cNvPr id="15" name="Picture Placeholder 14">
            <a:extLst>
              <a:ext uri="{FF2B5EF4-FFF2-40B4-BE49-F238E27FC236}">
                <a16:creationId xmlns:a16="http://schemas.microsoft.com/office/drawing/2014/main" id="{46DBA306-8987-B5A2-D549-0DC1274A8005}"/>
              </a:ext>
            </a:extLst>
          </p:cNvPr>
          <p:cNvSpPr>
            <a:spLocks noGrp="1"/>
          </p:cNvSpPr>
          <p:nvPr>
            <p:ph type="pic" sz="quarter" idx="11" hasCustomPrompt="1"/>
          </p:nvPr>
        </p:nvSpPr>
        <p:spPr>
          <a:xfrm>
            <a:off x="6483350" y="0"/>
            <a:ext cx="5708650" cy="6858000"/>
          </a:xfrm>
        </p:spPr>
        <p:txBody>
          <a:bodyPr/>
          <a:lstStyle>
            <a:lvl1pPr marL="0" indent="0" algn="ctr">
              <a:buNone/>
              <a:defRPr/>
            </a:lvl1pPr>
          </a:lstStyle>
          <a:p>
            <a:r>
              <a:rPr lang="en-US"/>
              <a:t>Insert picture here</a:t>
            </a:r>
          </a:p>
        </p:txBody>
      </p:sp>
    </p:spTree>
    <p:extLst>
      <p:ext uri="{BB962C8B-B14F-4D97-AF65-F5344CB8AC3E}">
        <p14:creationId xmlns:p14="http://schemas.microsoft.com/office/powerpoint/2010/main" val="2330534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4AA07-F39E-C9B6-D226-97920F20344C}"/>
              </a:ext>
            </a:extLst>
          </p:cNvPr>
          <p:cNvSpPr>
            <a:spLocks noGrp="1"/>
          </p:cNvSpPr>
          <p:nvPr>
            <p:ph type="title" hasCustomPrompt="1"/>
          </p:nvPr>
        </p:nvSpPr>
        <p:spPr>
          <a:xfrm>
            <a:off x="838200" y="2227174"/>
            <a:ext cx="5257800" cy="432897"/>
          </a:xfrm>
        </p:spPr>
        <p:txBody>
          <a:bodyPr anchor="t">
            <a:normAutofit/>
          </a:bodyPr>
          <a:lstStyle>
            <a:lvl1pPr>
              <a:defRPr sz="2200">
                <a:solidFill>
                  <a:schemeClr val="tx2"/>
                </a:solidFill>
              </a:defRPr>
            </a:lvl1pPr>
          </a:lstStyle>
          <a:p>
            <a:r>
              <a:rPr lang="en-GB"/>
              <a:t>Title of the slide goes in here</a:t>
            </a:r>
            <a:endParaRPr lang="en-US"/>
          </a:p>
        </p:txBody>
      </p:sp>
      <p:sp>
        <p:nvSpPr>
          <p:cNvPr id="9" name="Text Placeholder 8">
            <a:extLst>
              <a:ext uri="{FF2B5EF4-FFF2-40B4-BE49-F238E27FC236}">
                <a16:creationId xmlns:a16="http://schemas.microsoft.com/office/drawing/2014/main" id="{FC1183AE-2C72-A4C4-5808-01801392CE6D}"/>
              </a:ext>
            </a:extLst>
          </p:cNvPr>
          <p:cNvSpPr>
            <a:spLocks noGrp="1"/>
          </p:cNvSpPr>
          <p:nvPr>
            <p:ph type="body" sz="quarter" idx="10" hasCustomPrompt="1"/>
          </p:nvPr>
        </p:nvSpPr>
        <p:spPr>
          <a:xfrm>
            <a:off x="838200" y="2660650"/>
            <a:ext cx="5257800" cy="2360613"/>
          </a:xfrm>
        </p:spPr>
        <p:txBody>
          <a:bodyPr>
            <a:noAutofit/>
          </a:bodyPr>
          <a:lstStyle>
            <a:lvl1pPr marL="0" indent="0">
              <a:buNone/>
              <a:defRPr sz="1400" b="0" i="0">
                <a:solidFill>
                  <a:schemeClr val="tx1"/>
                </a:solidFill>
                <a:latin typeface="Inter" panose="02000503000000020004" pitchFamily="2" charset="0"/>
                <a:ea typeface="Inter" panose="02000503000000020004" pitchFamily="2" charset="0"/>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autem vel </a:t>
            </a:r>
            <a:r>
              <a:rPr lang="en-US" err="1"/>
              <a:t>eum</a:t>
            </a:r>
            <a:r>
              <a:rPr lang="en-US"/>
              <a:t> </a:t>
            </a:r>
            <a:r>
              <a:rPr lang="en-US" err="1"/>
              <a:t>iriure</a:t>
            </a:r>
            <a:r>
              <a:rPr lang="en-US"/>
              <a:t> dolor in </a:t>
            </a:r>
            <a:r>
              <a:rPr lang="en-US" err="1"/>
              <a:t>hendrerit</a:t>
            </a:r>
            <a:r>
              <a:rPr lang="en-US"/>
              <a:t> in </a:t>
            </a:r>
            <a:r>
              <a:rPr lang="en-US" err="1"/>
              <a:t>vulputate</a:t>
            </a:r>
            <a:r>
              <a:rPr lang="en-US"/>
              <a:t> </a:t>
            </a:r>
            <a:r>
              <a:rPr lang="en-US" err="1"/>
              <a:t>velit</a:t>
            </a:r>
            <a:r>
              <a:rPr lang="en-US"/>
              <a:t> </a:t>
            </a:r>
            <a:r>
              <a:rPr lang="en-US" err="1"/>
              <a:t>esse</a:t>
            </a:r>
            <a:r>
              <a:rPr lang="en-US"/>
              <a:t> </a:t>
            </a:r>
            <a:r>
              <a:rPr lang="en-US" err="1"/>
              <a:t>molestie</a:t>
            </a:r>
            <a:r>
              <a:rPr lang="en-US"/>
              <a:t> </a:t>
            </a:r>
            <a:r>
              <a:rPr lang="en-US" err="1"/>
              <a:t>consequat</a:t>
            </a:r>
            <a:r>
              <a:rPr lang="en-US"/>
              <a:t>, vel illum dolore </a:t>
            </a:r>
            <a:r>
              <a:rPr lang="en-US" err="1"/>
              <a:t>eu</a:t>
            </a:r>
            <a:r>
              <a:rPr lang="en-US"/>
              <a:t> </a:t>
            </a:r>
            <a:r>
              <a:rPr lang="en-US" err="1"/>
              <a:t>feugiat</a:t>
            </a:r>
            <a:r>
              <a:rPr lang="en-US"/>
              <a:t> </a:t>
            </a:r>
            <a:r>
              <a:rPr lang="en-US" err="1"/>
              <a:t>nulla</a:t>
            </a:r>
            <a:r>
              <a:rPr lang="en-US"/>
              <a:t> </a:t>
            </a:r>
            <a:r>
              <a:rPr lang="en-US" err="1"/>
              <a:t>facilisis</a:t>
            </a:r>
            <a:r>
              <a:rPr lang="en-US"/>
              <a:t> at </a:t>
            </a:r>
            <a:r>
              <a:rPr lang="en-US" err="1"/>
              <a:t>vero</a:t>
            </a:r>
            <a:r>
              <a:rPr lang="en-US"/>
              <a:t> eros et </a:t>
            </a:r>
            <a:r>
              <a:rPr lang="en-US" err="1"/>
              <a:t>accumsan</a:t>
            </a:r>
            <a:r>
              <a:rPr lang="en-US"/>
              <a:t> et </a:t>
            </a:r>
            <a:r>
              <a:rPr lang="en-US" err="1"/>
              <a:t>iusto</a:t>
            </a:r>
            <a:r>
              <a:rPr lang="en-US"/>
              <a:t> </a:t>
            </a:r>
            <a:r>
              <a:rPr lang="en-US" err="1"/>
              <a:t>odio</a:t>
            </a:r>
            <a:r>
              <a:rPr lang="en-US"/>
              <a:t> </a:t>
            </a:r>
            <a:r>
              <a:rPr lang="en-US" err="1"/>
              <a:t>dignissim</a:t>
            </a:r>
            <a:r>
              <a:rPr lang="en-US"/>
              <a:t> qui </a:t>
            </a:r>
            <a:r>
              <a:rPr lang="en-US" err="1"/>
              <a:t>blandit</a:t>
            </a:r>
            <a:r>
              <a:rPr lang="en-US"/>
              <a:t> </a:t>
            </a:r>
            <a:r>
              <a:rPr lang="en-US" err="1"/>
              <a:t>praesent</a:t>
            </a:r>
            <a:r>
              <a:rPr lang="en-US"/>
              <a:t> </a:t>
            </a:r>
            <a:r>
              <a:rPr lang="en-US" err="1"/>
              <a:t>luptatum</a:t>
            </a:r>
            <a:r>
              <a:rPr lang="en-US"/>
              <a:t> </a:t>
            </a:r>
            <a:r>
              <a:rPr lang="en-US" err="1"/>
              <a:t>zzril</a:t>
            </a:r>
            <a:r>
              <a:rPr lang="en-US"/>
              <a:t> </a:t>
            </a:r>
            <a:r>
              <a:rPr lang="en-US" err="1"/>
              <a:t>delenit</a:t>
            </a:r>
            <a:r>
              <a:rPr lang="en-US"/>
              <a:t> </a:t>
            </a:r>
            <a:r>
              <a:rPr lang="en-US" err="1"/>
              <a:t>augue</a:t>
            </a:r>
            <a:r>
              <a:rPr lang="en-US"/>
              <a:t> </a:t>
            </a:r>
            <a:r>
              <a:rPr lang="en-US" err="1"/>
              <a:t>duis</a:t>
            </a:r>
            <a:r>
              <a:rPr lang="en-US"/>
              <a:t> dolore </a:t>
            </a:r>
            <a:r>
              <a:rPr lang="en-US" err="1"/>
              <a:t>te</a:t>
            </a:r>
            <a:r>
              <a:rPr lang="en-US"/>
              <a:t> </a:t>
            </a:r>
            <a:r>
              <a:rPr lang="en-US" err="1"/>
              <a:t>feugait</a:t>
            </a:r>
            <a:r>
              <a:rPr lang="en-US"/>
              <a:t> </a:t>
            </a:r>
            <a:r>
              <a:rPr lang="en-US" err="1"/>
              <a:t>nulla</a:t>
            </a:r>
            <a:r>
              <a:rPr lang="en-US"/>
              <a:t> </a:t>
            </a:r>
            <a:r>
              <a:rPr lang="en-US" err="1"/>
              <a:t>facilisi</a:t>
            </a:r>
            <a:r>
              <a:rPr lang="en-US"/>
              <a:t>.</a:t>
            </a:r>
          </a:p>
        </p:txBody>
      </p:sp>
      <p:pic>
        <p:nvPicPr>
          <p:cNvPr id="13" name="Picture 12" descr="Icon&#10;&#10;Description automatically generated">
            <a:extLst>
              <a:ext uri="{FF2B5EF4-FFF2-40B4-BE49-F238E27FC236}">
                <a16:creationId xmlns:a16="http://schemas.microsoft.com/office/drawing/2014/main" id="{17B4480A-71D3-C0D5-2E0F-D285FF9FFD7A}"/>
              </a:ext>
            </a:extLst>
          </p:cNvPr>
          <p:cNvPicPr>
            <a:picLocks noChangeAspect="1"/>
          </p:cNvPicPr>
          <p:nvPr userDrawn="1"/>
        </p:nvPicPr>
        <p:blipFill>
          <a:blip r:embed="rId2"/>
          <a:stretch>
            <a:fillRect/>
          </a:stretch>
        </p:blipFill>
        <p:spPr>
          <a:xfrm>
            <a:off x="179183" y="170022"/>
            <a:ext cx="742142" cy="850904"/>
          </a:xfrm>
          <a:prstGeom prst="rect">
            <a:avLst/>
          </a:prstGeom>
        </p:spPr>
      </p:pic>
      <p:pic>
        <p:nvPicPr>
          <p:cNvPr id="4" name="Picture 3">
            <a:extLst>
              <a:ext uri="{FF2B5EF4-FFF2-40B4-BE49-F238E27FC236}">
                <a16:creationId xmlns:a16="http://schemas.microsoft.com/office/drawing/2014/main" id="{337E77B8-FCAD-0155-0F43-3F802D2C6993}"/>
              </a:ext>
            </a:extLst>
          </p:cNvPr>
          <p:cNvPicPr>
            <a:picLocks noChangeAspect="1"/>
          </p:cNvPicPr>
          <p:nvPr userDrawn="1"/>
        </p:nvPicPr>
        <p:blipFill>
          <a:blip r:embed="rId3"/>
          <a:srcRect/>
          <a:stretch/>
        </p:blipFill>
        <p:spPr>
          <a:xfrm>
            <a:off x="6616982" y="595474"/>
            <a:ext cx="6288913" cy="8512202"/>
          </a:xfrm>
          <a:prstGeom prst="rect">
            <a:avLst/>
          </a:prstGeom>
        </p:spPr>
      </p:pic>
    </p:spTree>
    <p:extLst>
      <p:ext uri="{BB962C8B-B14F-4D97-AF65-F5344CB8AC3E}">
        <p14:creationId xmlns:p14="http://schemas.microsoft.com/office/powerpoint/2010/main" val="32963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3D3021-2CF6-D7C9-258F-701BA070548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74AA07-F39E-C9B6-D226-97920F20344C}"/>
              </a:ext>
            </a:extLst>
          </p:cNvPr>
          <p:cNvSpPr>
            <a:spLocks noGrp="1"/>
          </p:cNvSpPr>
          <p:nvPr>
            <p:ph type="title" hasCustomPrompt="1"/>
          </p:nvPr>
        </p:nvSpPr>
        <p:spPr>
          <a:xfrm>
            <a:off x="3913908" y="2929918"/>
            <a:ext cx="7241771" cy="998164"/>
          </a:xfrm>
        </p:spPr>
        <p:txBody>
          <a:bodyPr anchor="t">
            <a:noAutofit/>
          </a:bodyPr>
          <a:lstStyle>
            <a:lvl1pPr>
              <a:defRPr sz="3600">
                <a:solidFill>
                  <a:schemeClr val="bg2"/>
                </a:solidFill>
              </a:defRPr>
            </a:lvl1pPr>
          </a:lstStyle>
          <a:p>
            <a:r>
              <a:rPr lang="en-GB"/>
              <a:t>This is a title page to introduce a new section or important slide</a:t>
            </a:r>
            <a:endParaRPr lang="en-US"/>
          </a:p>
        </p:txBody>
      </p:sp>
      <p:pic>
        <p:nvPicPr>
          <p:cNvPr id="7" name="Picture 6" descr="A picture containing shape&#10;&#10;Description automatically generated">
            <a:extLst>
              <a:ext uri="{FF2B5EF4-FFF2-40B4-BE49-F238E27FC236}">
                <a16:creationId xmlns:a16="http://schemas.microsoft.com/office/drawing/2014/main" id="{2793355F-FBB7-5DCB-B805-EB0A3CECB20C}"/>
              </a:ext>
            </a:extLst>
          </p:cNvPr>
          <p:cNvPicPr>
            <a:picLocks noChangeAspect="1"/>
          </p:cNvPicPr>
          <p:nvPr userDrawn="1"/>
        </p:nvPicPr>
        <p:blipFill>
          <a:blip r:embed="rId3"/>
          <a:stretch>
            <a:fillRect/>
          </a:stretch>
        </p:blipFill>
        <p:spPr>
          <a:xfrm rot="4500000" flipV="1">
            <a:off x="11070546" y="283494"/>
            <a:ext cx="798658" cy="887398"/>
          </a:xfrm>
          <a:prstGeom prst="rect">
            <a:avLst/>
          </a:prstGeom>
        </p:spPr>
      </p:pic>
    </p:spTree>
    <p:extLst>
      <p:ext uri="{BB962C8B-B14F-4D97-AF65-F5344CB8AC3E}">
        <p14:creationId xmlns:p14="http://schemas.microsoft.com/office/powerpoint/2010/main" val="2116649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649C-9457-1B91-46F0-B00330BAD394}"/>
              </a:ext>
            </a:extLst>
          </p:cNvPr>
          <p:cNvSpPr>
            <a:spLocks noGrp="1"/>
          </p:cNvSpPr>
          <p:nvPr>
            <p:ph type="ctrTitle" hasCustomPrompt="1"/>
          </p:nvPr>
        </p:nvSpPr>
        <p:spPr>
          <a:xfrm>
            <a:off x="6141155" y="2960757"/>
            <a:ext cx="4696177" cy="634498"/>
          </a:xfrm>
        </p:spPr>
        <p:txBody>
          <a:bodyPr anchor="t">
            <a:normAutofit/>
          </a:bodyPr>
          <a:lstStyle>
            <a:lvl1pPr algn="l">
              <a:defRPr sz="3200">
                <a:solidFill>
                  <a:schemeClr val="bg1"/>
                </a:solidFill>
              </a:defRPr>
            </a:lvl1pPr>
          </a:lstStyle>
          <a:p>
            <a:r>
              <a:rPr lang="en-GB"/>
              <a:t>Thank you for listening</a:t>
            </a:r>
            <a:endParaRPr lang="en-US"/>
          </a:p>
        </p:txBody>
      </p:sp>
      <p:pic>
        <p:nvPicPr>
          <p:cNvPr id="10" name="Picture 9" descr="A picture containing shape&#10;&#10;Description automatically generated">
            <a:extLst>
              <a:ext uri="{FF2B5EF4-FFF2-40B4-BE49-F238E27FC236}">
                <a16:creationId xmlns:a16="http://schemas.microsoft.com/office/drawing/2014/main" id="{995F56B2-B7BA-40D7-5AA5-AB8D57C8DE1B}"/>
              </a:ext>
            </a:extLst>
          </p:cNvPr>
          <p:cNvPicPr>
            <a:picLocks noChangeAspect="1"/>
          </p:cNvPicPr>
          <p:nvPr userDrawn="1"/>
        </p:nvPicPr>
        <p:blipFill>
          <a:blip r:embed="rId2"/>
          <a:stretch>
            <a:fillRect/>
          </a:stretch>
        </p:blipFill>
        <p:spPr>
          <a:xfrm>
            <a:off x="-3494113" y="-2057595"/>
            <a:ext cx="9143999" cy="11684764"/>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35695D93-2756-0673-FA0F-BF9C77F462F4}"/>
              </a:ext>
            </a:extLst>
          </p:cNvPr>
          <p:cNvPicPr>
            <a:picLocks noChangeAspect="1"/>
          </p:cNvPicPr>
          <p:nvPr userDrawn="1"/>
        </p:nvPicPr>
        <p:blipFill>
          <a:blip r:embed="rId3"/>
          <a:stretch>
            <a:fillRect/>
          </a:stretch>
        </p:blipFill>
        <p:spPr>
          <a:xfrm>
            <a:off x="10001956" y="382771"/>
            <a:ext cx="1749777" cy="897636"/>
          </a:xfrm>
          <a:prstGeom prst="rect">
            <a:avLst/>
          </a:prstGeom>
        </p:spPr>
      </p:pic>
    </p:spTree>
    <p:extLst>
      <p:ext uri="{BB962C8B-B14F-4D97-AF65-F5344CB8AC3E}">
        <p14:creationId xmlns:p14="http://schemas.microsoft.com/office/powerpoint/2010/main" val="372939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4AA07-F39E-C9B6-D226-97920F20344C}"/>
              </a:ext>
            </a:extLst>
          </p:cNvPr>
          <p:cNvSpPr>
            <a:spLocks noGrp="1"/>
          </p:cNvSpPr>
          <p:nvPr>
            <p:ph type="title" hasCustomPrompt="1"/>
          </p:nvPr>
        </p:nvSpPr>
        <p:spPr>
          <a:xfrm>
            <a:off x="838200" y="2227174"/>
            <a:ext cx="5257800" cy="432897"/>
          </a:xfrm>
        </p:spPr>
        <p:txBody>
          <a:bodyPr anchor="t">
            <a:normAutofit/>
          </a:bodyPr>
          <a:lstStyle>
            <a:lvl1pPr>
              <a:defRPr sz="2200">
                <a:solidFill>
                  <a:schemeClr val="tx2"/>
                </a:solidFill>
              </a:defRPr>
            </a:lvl1pPr>
          </a:lstStyle>
          <a:p>
            <a:r>
              <a:rPr lang="en-GB"/>
              <a:t>Title of the slide goes in here</a:t>
            </a:r>
            <a:endParaRPr lang="en-US"/>
          </a:p>
        </p:txBody>
      </p:sp>
      <p:sp>
        <p:nvSpPr>
          <p:cNvPr id="9" name="Text Placeholder 8">
            <a:extLst>
              <a:ext uri="{FF2B5EF4-FFF2-40B4-BE49-F238E27FC236}">
                <a16:creationId xmlns:a16="http://schemas.microsoft.com/office/drawing/2014/main" id="{FC1183AE-2C72-A4C4-5808-01801392CE6D}"/>
              </a:ext>
            </a:extLst>
          </p:cNvPr>
          <p:cNvSpPr>
            <a:spLocks noGrp="1"/>
          </p:cNvSpPr>
          <p:nvPr>
            <p:ph type="body" sz="quarter" idx="10" hasCustomPrompt="1"/>
          </p:nvPr>
        </p:nvSpPr>
        <p:spPr>
          <a:xfrm>
            <a:off x="838200" y="2660650"/>
            <a:ext cx="5257800" cy="2360613"/>
          </a:xfrm>
        </p:spPr>
        <p:txBody>
          <a:bodyPr>
            <a:noAutofit/>
          </a:bodyPr>
          <a:lstStyle>
            <a:lvl1pPr marL="0" indent="0">
              <a:buNone/>
              <a:defRPr sz="1400" b="0" i="0">
                <a:solidFill>
                  <a:schemeClr val="tx1"/>
                </a:solidFill>
                <a:latin typeface="Inter" panose="02000503000000020004" pitchFamily="2" charset="0"/>
                <a:ea typeface="Inter" panose="02000503000000020004" pitchFamily="2" charset="0"/>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autem vel </a:t>
            </a:r>
            <a:r>
              <a:rPr lang="en-US" err="1"/>
              <a:t>eum</a:t>
            </a:r>
            <a:r>
              <a:rPr lang="en-US"/>
              <a:t> </a:t>
            </a:r>
            <a:r>
              <a:rPr lang="en-US" err="1"/>
              <a:t>iriure</a:t>
            </a:r>
            <a:r>
              <a:rPr lang="en-US"/>
              <a:t> dolor in </a:t>
            </a:r>
            <a:r>
              <a:rPr lang="en-US" err="1"/>
              <a:t>hendrerit</a:t>
            </a:r>
            <a:r>
              <a:rPr lang="en-US"/>
              <a:t> in </a:t>
            </a:r>
            <a:r>
              <a:rPr lang="en-US" err="1"/>
              <a:t>vulputate</a:t>
            </a:r>
            <a:r>
              <a:rPr lang="en-US"/>
              <a:t> </a:t>
            </a:r>
            <a:r>
              <a:rPr lang="en-US" err="1"/>
              <a:t>velit</a:t>
            </a:r>
            <a:r>
              <a:rPr lang="en-US"/>
              <a:t> </a:t>
            </a:r>
            <a:r>
              <a:rPr lang="en-US" err="1"/>
              <a:t>esse</a:t>
            </a:r>
            <a:r>
              <a:rPr lang="en-US"/>
              <a:t> </a:t>
            </a:r>
            <a:r>
              <a:rPr lang="en-US" err="1"/>
              <a:t>molestie</a:t>
            </a:r>
            <a:r>
              <a:rPr lang="en-US"/>
              <a:t> </a:t>
            </a:r>
            <a:r>
              <a:rPr lang="en-US" err="1"/>
              <a:t>consequat</a:t>
            </a:r>
            <a:r>
              <a:rPr lang="en-US"/>
              <a:t>, vel illum dolore </a:t>
            </a:r>
            <a:r>
              <a:rPr lang="en-US" err="1"/>
              <a:t>eu</a:t>
            </a:r>
            <a:r>
              <a:rPr lang="en-US"/>
              <a:t> </a:t>
            </a:r>
            <a:r>
              <a:rPr lang="en-US" err="1"/>
              <a:t>feugiat</a:t>
            </a:r>
            <a:r>
              <a:rPr lang="en-US"/>
              <a:t> </a:t>
            </a:r>
            <a:r>
              <a:rPr lang="en-US" err="1"/>
              <a:t>nulla</a:t>
            </a:r>
            <a:r>
              <a:rPr lang="en-US"/>
              <a:t> </a:t>
            </a:r>
            <a:r>
              <a:rPr lang="en-US" err="1"/>
              <a:t>facilisis</a:t>
            </a:r>
            <a:r>
              <a:rPr lang="en-US"/>
              <a:t> at </a:t>
            </a:r>
            <a:r>
              <a:rPr lang="en-US" err="1"/>
              <a:t>vero</a:t>
            </a:r>
            <a:r>
              <a:rPr lang="en-US"/>
              <a:t> eros et </a:t>
            </a:r>
            <a:r>
              <a:rPr lang="en-US" err="1"/>
              <a:t>accumsan</a:t>
            </a:r>
            <a:r>
              <a:rPr lang="en-US"/>
              <a:t> et </a:t>
            </a:r>
            <a:r>
              <a:rPr lang="en-US" err="1"/>
              <a:t>iusto</a:t>
            </a:r>
            <a:r>
              <a:rPr lang="en-US"/>
              <a:t> </a:t>
            </a:r>
            <a:r>
              <a:rPr lang="en-US" err="1"/>
              <a:t>odio</a:t>
            </a:r>
            <a:r>
              <a:rPr lang="en-US"/>
              <a:t> </a:t>
            </a:r>
            <a:r>
              <a:rPr lang="en-US" err="1"/>
              <a:t>dignissim</a:t>
            </a:r>
            <a:r>
              <a:rPr lang="en-US"/>
              <a:t> qui </a:t>
            </a:r>
            <a:r>
              <a:rPr lang="en-US" err="1"/>
              <a:t>blandit</a:t>
            </a:r>
            <a:r>
              <a:rPr lang="en-US"/>
              <a:t> </a:t>
            </a:r>
            <a:r>
              <a:rPr lang="en-US" err="1"/>
              <a:t>praesent</a:t>
            </a:r>
            <a:r>
              <a:rPr lang="en-US"/>
              <a:t> </a:t>
            </a:r>
            <a:r>
              <a:rPr lang="en-US" err="1"/>
              <a:t>luptatum</a:t>
            </a:r>
            <a:r>
              <a:rPr lang="en-US"/>
              <a:t> </a:t>
            </a:r>
            <a:r>
              <a:rPr lang="en-US" err="1"/>
              <a:t>zzril</a:t>
            </a:r>
            <a:r>
              <a:rPr lang="en-US"/>
              <a:t> </a:t>
            </a:r>
            <a:r>
              <a:rPr lang="en-US" err="1"/>
              <a:t>delenit</a:t>
            </a:r>
            <a:r>
              <a:rPr lang="en-US"/>
              <a:t> </a:t>
            </a:r>
            <a:r>
              <a:rPr lang="en-US" err="1"/>
              <a:t>augue</a:t>
            </a:r>
            <a:r>
              <a:rPr lang="en-US"/>
              <a:t> </a:t>
            </a:r>
            <a:r>
              <a:rPr lang="en-US" err="1"/>
              <a:t>duis</a:t>
            </a:r>
            <a:r>
              <a:rPr lang="en-US"/>
              <a:t> dolore </a:t>
            </a:r>
            <a:r>
              <a:rPr lang="en-US" err="1"/>
              <a:t>te</a:t>
            </a:r>
            <a:r>
              <a:rPr lang="en-US"/>
              <a:t> </a:t>
            </a:r>
            <a:r>
              <a:rPr lang="en-US" err="1"/>
              <a:t>feugait</a:t>
            </a:r>
            <a:r>
              <a:rPr lang="en-US"/>
              <a:t> </a:t>
            </a:r>
            <a:r>
              <a:rPr lang="en-US" err="1"/>
              <a:t>nulla</a:t>
            </a:r>
            <a:r>
              <a:rPr lang="en-US"/>
              <a:t> </a:t>
            </a:r>
            <a:r>
              <a:rPr lang="en-US" err="1"/>
              <a:t>facilisi</a:t>
            </a:r>
            <a:r>
              <a:rPr lang="en-US"/>
              <a:t>.</a:t>
            </a:r>
          </a:p>
        </p:txBody>
      </p:sp>
      <p:pic>
        <p:nvPicPr>
          <p:cNvPr id="13" name="Picture 12" descr="Icon&#10;&#10;Description automatically generated">
            <a:extLst>
              <a:ext uri="{FF2B5EF4-FFF2-40B4-BE49-F238E27FC236}">
                <a16:creationId xmlns:a16="http://schemas.microsoft.com/office/drawing/2014/main" id="{17B4480A-71D3-C0D5-2E0F-D285FF9FFD7A}"/>
              </a:ext>
            </a:extLst>
          </p:cNvPr>
          <p:cNvPicPr>
            <a:picLocks noChangeAspect="1"/>
          </p:cNvPicPr>
          <p:nvPr userDrawn="1"/>
        </p:nvPicPr>
        <p:blipFill>
          <a:blip r:embed="rId2"/>
          <a:stretch>
            <a:fillRect/>
          </a:stretch>
        </p:blipFill>
        <p:spPr>
          <a:xfrm>
            <a:off x="179183" y="170022"/>
            <a:ext cx="742142" cy="850904"/>
          </a:xfrm>
          <a:prstGeom prst="rect">
            <a:avLst/>
          </a:prstGeom>
        </p:spPr>
      </p:pic>
      <p:pic>
        <p:nvPicPr>
          <p:cNvPr id="4" name="Picture 3">
            <a:extLst>
              <a:ext uri="{FF2B5EF4-FFF2-40B4-BE49-F238E27FC236}">
                <a16:creationId xmlns:a16="http://schemas.microsoft.com/office/drawing/2014/main" id="{337E77B8-FCAD-0155-0F43-3F802D2C6993}"/>
              </a:ext>
            </a:extLst>
          </p:cNvPr>
          <p:cNvPicPr>
            <a:picLocks noChangeAspect="1"/>
          </p:cNvPicPr>
          <p:nvPr userDrawn="1"/>
        </p:nvPicPr>
        <p:blipFill>
          <a:blip r:embed="rId3"/>
          <a:srcRect/>
          <a:stretch/>
        </p:blipFill>
        <p:spPr>
          <a:xfrm>
            <a:off x="6616982" y="595474"/>
            <a:ext cx="6288913" cy="8512202"/>
          </a:xfrm>
          <a:prstGeom prst="rect">
            <a:avLst/>
          </a:prstGeom>
        </p:spPr>
      </p:pic>
    </p:spTree>
    <p:extLst>
      <p:ext uri="{BB962C8B-B14F-4D97-AF65-F5344CB8AC3E}">
        <p14:creationId xmlns:p14="http://schemas.microsoft.com/office/powerpoint/2010/main" val="32963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4AA07-F39E-C9B6-D226-97920F20344C}"/>
              </a:ext>
            </a:extLst>
          </p:cNvPr>
          <p:cNvSpPr>
            <a:spLocks noGrp="1"/>
          </p:cNvSpPr>
          <p:nvPr>
            <p:ph type="title" hasCustomPrompt="1"/>
          </p:nvPr>
        </p:nvSpPr>
        <p:spPr>
          <a:xfrm>
            <a:off x="3913908" y="2929918"/>
            <a:ext cx="7241771" cy="998164"/>
          </a:xfrm>
        </p:spPr>
        <p:txBody>
          <a:bodyPr anchor="t">
            <a:noAutofit/>
          </a:bodyPr>
          <a:lstStyle>
            <a:lvl1pPr>
              <a:defRPr sz="3600">
                <a:solidFill>
                  <a:schemeClr val="bg2"/>
                </a:solidFill>
              </a:defRPr>
            </a:lvl1pPr>
          </a:lstStyle>
          <a:p>
            <a:r>
              <a:rPr lang="en-GB"/>
              <a:t>This is a title page to introduce a new section or important slide</a:t>
            </a:r>
            <a:endParaRPr lang="en-US"/>
          </a:p>
        </p:txBody>
      </p:sp>
      <p:pic>
        <p:nvPicPr>
          <p:cNvPr id="7" name="Picture 6" descr="A picture containing shape&#10;&#10;Description automatically generated">
            <a:extLst>
              <a:ext uri="{FF2B5EF4-FFF2-40B4-BE49-F238E27FC236}">
                <a16:creationId xmlns:a16="http://schemas.microsoft.com/office/drawing/2014/main" id="{2793355F-FBB7-5DCB-B805-EB0A3CECB20C}"/>
              </a:ext>
            </a:extLst>
          </p:cNvPr>
          <p:cNvPicPr>
            <a:picLocks noChangeAspect="1"/>
          </p:cNvPicPr>
          <p:nvPr userDrawn="1"/>
        </p:nvPicPr>
        <p:blipFill>
          <a:blip r:embed="rId2"/>
          <a:stretch>
            <a:fillRect/>
          </a:stretch>
        </p:blipFill>
        <p:spPr>
          <a:xfrm rot="4500000" flipV="1">
            <a:off x="11070546" y="283494"/>
            <a:ext cx="798658" cy="887398"/>
          </a:xfrm>
          <a:prstGeom prst="rect">
            <a:avLst/>
          </a:prstGeom>
        </p:spPr>
      </p:pic>
      <p:pic>
        <p:nvPicPr>
          <p:cNvPr id="4" name="Picture 3" descr="A picture containing shape&#10;&#10;Description automatically generated">
            <a:extLst>
              <a:ext uri="{FF2B5EF4-FFF2-40B4-BE49-F238E27FC236}">
                <a16:creationId xmlns:a16="http://schemas.microsoft.com/office/drawing/2014/main" id="{50B915D3-7FBF-BD18-711B-5397F6F2EA52}"/>
              </a:ext>
            </a:extLst>
          </p:cNvPr>
          <p:cNvPicPr>
            <a:picLocks noChangeAspect="1"/>
          </p:cNvPicPr>
          <p:nvPr userDrawn="1"/>
        </p:nvPicPr>
        <p:blipFill>
          <a:blip r:embed="rId3"/>
          <a:stretch>
            <a:fillRect/>
          </a:stretch>
        </p:blipFill>
        <p:spPr>
          <a:xfrm>
            <a:off x="-1324874" y="-1584960"/>
            <a:ext cx="6043188" cy="6858000"/>
          </a:xfrm>
          <a:prstGeom prst="rect">
            <a:avLst/>
          </a:prstGeom>
        </p:spPr>
      </p:pic>
      <p:pic>
        <p:nvPicPr>
          <p:cNvPr id="8" name="Picture 7" descr="Icon&#10;&#10;Description automatically generated">
            <a:extLst>
              <a:ext uri="{FF2B5EF4-FFF2-40B4-BE49-F238E27FC236}">
                <a16:creationId xmlns:a16="http://schemas.microsoft.com/office/drawing/2014/main" id="{FAC67017-0BD1-1E5B-475E-FC28B7EBA5CF}"/>
              </a:ext>
            </a:extLst>
          </p:cNvPr>
          <p:cNvPicPr>
            <a:picLocks noChangeAspect="1"/>
          </p:cNvPicPr>
          <p:nvPr userDrawn="1"/>
        </p:nvPicPr>
        <p:blipFill>
          <a:blip r:embed="rId4"/>
          <a:stretch>
            <a:fillRect/>
          </a:stretch>
        </p:blipFill>
        <p:spPr>
          <a:xfrm rot="16200000">
            <a:off x="331583" y="5879942"/>
            <a:ext cx="742142" cy="850904"/>
          </a:xfrm>
          <a:prstGeom prst="rect">
            <a:avLst/>
          </a:prstGeom>
        </p:spPr>
      </p:pic>
    </p:spTree>
    <p:extLst>
      <p:ext uri="{BB962C8B-B14F-4D97-AF65-F5344CB8AC3E}">
        <p14:creationId xmlns:p14="http://schemas.microsoft.com/office/powerpoint/2010/main" val="2116649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649C-9457-1B91-46F0-B00330BAD394}"/>
              </a:ext>
            </a:extLst>
          </p:cNvPr>
          <p:cNvSpPr>
            <a:spLocks noGrp="1"/>
          </p:cNvSpPr>
          <p:nvPr>
            <p:ph type="ctrTitle" hasCustomPrompt="1"/>
          </p:nvPr>
        </p:nvSpPr>
        <p:spPr>
          <a:xfrm>
            <a:off x="6141155" y="2960757"/>
            <a:ext cx="4696177" cy="634498"/>
          </a:xfrm>
        </p:spPr>
        <p:txBody>
          <a:bodyPr anchor="t">
            <a:normAutofit/>
          </a:bodyPr>
          <a:lstStyle>
            <a:lvl1pPr algn="l">
              <a:defRPr sz="3200">
                <a:solidFill>
                  <a:schemeClr val="bg1"/>
                </a:solidFill>
              </a:defRPr>
            </a:lvl1pPr>
          </a:lstStyle>
          <a:p>
            <a:r>
              <a:rPr lang="en-GB"/>
              <a:t>Thank you for listening</a:t>
            </a:r>
            <a:endParaRPr lang="en-US"/>
          </a:p>
        </p:txBody>
      </p:sp>
      <p:pic>
        <p:nvPicPr>
          <p:cNvPr id="10" name="Picture 9">
            <a:extLst>
              <a:ext uri="{FF2B5EF4-FFF2-40B4-BE49-F238E27FC236}">
                <a16:creationId xmlns:a16="http://schemas.microsoft.com/office/drawing/2014/main" id="{995F56B2-B7BA-40D7-5AA5-AB8D57C8DE1B}"/>
              </a:ext>
            </a:extLst>
          </p:cNvPr>
          <p:cNvPicPr>
            <a:picLocks noChangeAspect="1"/>
          </p:cNvPicPr>
          <p:nvPr userDrawn="1"/>
        </p:nvPicPr>
        <p:blipFill>
          <a:blip r:embed="rId2"/>
          <a:srcRect/>
          <a:stretch/>
        </p:blipFill>
        <p:spPr>
          <a:xfrm>
            <a:off x="-3490670" y="-2044416"/>
            <a:ext cx="9137113" cy="11658406"/>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35695D93-2756-0673-FA0F-BF9C77F462F4}"/>
              </a:ext>
            </a:extLst>
          </p:cNvPr>
          <p:cNvPicPr>
            <a:picLocks noChangeAspect="1"/>
          </p:cNvPicPr>
          <p:nvPr userDrawn="1"/>
        </p:nvPicPr>
        <p:blipFill>
          <a:blip r:embed="rId3"/>
          <a:stretch>
            <a:fillRect/>
          </a:stretch>
        </p:blipFill>
        <p:spPr>
          <a:xfrm>
            <a:off x="10001956" y="382771"/>
            <a:ext cx="1749777" cy="897636"/>
          </a:xfrm>
          <a:prstGeom prst="rect">
            <a:avLst/>
          </a:prstGeom>
        </p:spPr>
      </p:pic>
      <p:sp>
        <p:nvSpPr>
          <p:cNvPr id="23" name="Text Placeholder 22">
            <a:extLst>
              <a:ext uri="{FF2B5EF4-FFF2-40B4-BE49-F238E27FC236}">
                <a16:creationId xmlns:a16="http://schemas.microsoft.com/office/drawing/2014/main" id="{7BC89A1E-C8DF-F3E7-EA5C-B5B9CB73C917}"/>
              </a:ext>
            </a:extLst>
          </p:cNvPr>
          <p:cNvSpPr>
            <a:spLocks noGrp="1"/>
          </p:cNvSpPr>
          <p:nvPr>
            <p:ph type="body" sz="quarter" idx="10" hasCustomPrompt="1"/>
          </p:nvPr>
        </p:nvSpPr>
        <p:spPr>
          <a:xfrm>
            <a:off x="6134100" y="3708969"/>
            <a:ext cx="4695825" cy="649287"/>
          </a:xfrm>
        </p:spPr>
        <p:txBody>
          <a:bodyPr>
            <a:noAutofit/>
          </a:bodyPr>
          <a:lstStyle>
            <a:lvl1pPr marL="0" indent="0">
              <a:buNone/>
              <a:defRPr sz="1600"/>
            </a:lvl1pPr>
          </a:lstStyle>
          <a:p>
            <a:r>
              <a:rPr lang="en-US" b="0" i="0">
                <a:solidFill>
                  <a:schemeClr val="bg1"/>
                </a:solidFill>
                <a:latin typeface="Inter" panose="02000503000000020004" pitchFamily="2" charset="0"/>
                <a:ea typeface="Inter" panose="02000503000000020004" pitchFamily="2" charset="0"/>
              </a:rPr>
              <a:t>Name of people giving the presentation</a:t>
            </a:r>
          </a:p>
        </p:txBody>
      </p:sp>
      <p:sp>
        <p:nvSpPr>
          <p:cNvPr id="25" name="Subtitle 2">
            <a:extLst>
              <a:ext uri="{FF2B5EF4-FFF2-40B4-BE49-F238E27FC236}">
                <a16:creationId xmlns:a16="http://schemas.microsoft.com/office/drawing/2014/main" id="{BB2E7F3C-0292-A38F-F027-9C17FE35ED42}"/>
              </a:ext>
            </a:extLst>
          </p:cNvPr>
          <p:cNvSpPr txBox="1">
            <a:spLocks/>
          </p:cNvSpPr>
          <p:nvPr userDrawn="1"/>
        </p:nvSpPr>
        <p:spPr>
          <a:xfrm>
            <a:off x="6133406" y="5700953"/>
            <a:ext cx="4696177" cy="245282"/>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b="0" i="0" kern="1200" spc="100" baseline="0">
                <a:solidFill>
                  <a:schemeClr val="accent4"/>
                </a:solidFill>
                <a:latin typeface="Spline Sans Medium"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spc="100" baseline="0">
                <a:solidFill>
                  <a:schemeClr val="tx1"/>
                </a:solidFill>
                <a:latin typeface="Spline Sans Medium"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Inter" panose="02000503000000020004" pitchFamily="2" charset="0"/>
                <a:ea typeface="Inter" panose="02000503000000020004"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Inter" panose="02000503000000020004" pitchFamily="2" charset="0"/>
                <a:ea typeface="Inter" panose="02000503000000020004"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t>PARTNERS</a:t>
            </a:r>
            <a:endParaRPr lang="en-US"/>
          </a:p>
        </p:txBody>
      </p:sp>
    </p:spTree>
    <p:extLst>
      <p:ext uri="{BB962C8B-B14F-4D97-AF65-F5344CB8AC3E}">
        <p14:creationId xmlns:p14="http://schemas.microsoft.com/office/powerpoint/2010/main" val="372939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C4A2AD-0259-31F7-4485-A8466E2CD7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38D1710-9F1D-4507-5C70-A66B071930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F63039-8D5C-B6A4-8B12-CECCD5E1D5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F893-F58D-224C-9F29-AD7569DDA674}" type="datetimeFigureOut">
              <a:rPr lang="en-US" smtClean="0"/>
              <a:t>12/6/22</a:t>
            </a:fld>
            <a:endParaRPr lang="en-US"/>
          </a:p>
        </p:txBody>
      </p:sp>
      <p:sp>
        <p:nvSpPr>
          <p:cNvPr id="5" name="Footer Placeholder 4">
            <a:extLst>
              <a:ext uri="{FF2B5EF4-FFF2-40B4-BE49-F238E27FC236}">
                <a16:creationId xmlns:a16="http://schemas.microsoft.com/office/drawing/2014/main" id="{78C69632-25EF-0676-451F-FEE30F0892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50B3D7-7980-CCB2-863C-B5B3BC360A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4489F-DC6C-9442-8B12-104B40D01767}" type="slidenum">
              <a:rPr lang="en-US" smtClean="0"/>
              <a:t>‹#›</a:t>
            </a:fld>
            <a:endParaRPr lang="en-US"/>
          </a:p>
        </p:txBody>
      </p:sp>
    </p:spTree>
    <p:extLst>
      <p:ext uri="{BB962C8B-B14F-4D97-AF65-F5344CB8AC3E}">
        <p14:creationId xmlns:p14="http://schemas.microsoft.com/office/powerpoint/2010/main" val="1757531575"/>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5" r:id="rId4"/>
    <p:sldLayoutId id="2147483656" r:id="rId5"/>
    <p:sldLayoutId id="2147483657" r:id="rId6"/>
    <p:sldLayoutId id="2147483651" r:id="rId7"/>
    <p:sldLayoutId id="2147483652" r:id="rId8"/>
    <p:sldLayoutId id="2147483653" r:id="rId9"/>
    <p:sldLayoutId id="2147483672" r:id="rId10"/>
    <p:sldLayoutId id="2147483675" r:id="rId11"/>
    <p:sldLayoutId id="2147483676" r:id="rId12"/>
  </p:sldLayoutIdLst>
  <p:txStyles>
    <p:titleStyle>
      <a:lvl1pPr algn="l" defTabSz="914400" rtl="0" eaLnBrk="1" latinLnBrk="0" hangingPunct="1">
        <a:lnSpc>
          <a:spcPct val="90000"/>
        </a:lnSpc>
        <a:spcBef>
          <a:spcPct val="0"/>
        </a:spcBef>
        <a:buNone/>
        <a:defRPr sz="4400" b="0" i="0" kern="1200" spc="0" baseline="0">
          <a:solidFill>
            <a:schemeClr val="tx1"/>
          </a:solidFill>
          <a:latin typeface="Spline Sans Medium"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0" baseline="0">
          <a:solidFill>
            <a:schemeClr val="tx1"/>
          </a:solidFill>
          <a:latin typeface="Spline Sans Mediu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0" baseline="0">
          <a:solidFill>
            <a:schemeClr val="tx1"/>
          </a:solidFill>
          <a:latin typeface="Spline Sans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8BF34-57EE-5134-BE2B-3C078ACCDFB1}"/>
              </a:ext>
            </a:extLst>
          </p:cNvPr>
          <p:cNvSpPr>
            <a:spLocks noGrp="1"/>
          </p:cNvSpPr>
          <p:nvPr>
            <p:ph type="ctrTitle"/>
          </p:nvPr>
        </p:nvSpPr>
        <p:spPr>
          <a:xfrm>
            <a:off x="5849814" y="2422425"/>
            <a:ext cx="6248401" cy="1183694"/>
          </a:xfrm>
        </p:spPr>
        <p:txBody>
          <a:bodyPr>
            <a:normAutofit fontScale="90000"/>
          </a:bodyPr>
          <a:lstStyle/>
          <a:p>
            <a:r>
              <a:rPr lang="en-US" b="1" dirty="0">
                <a:latin typeface="Spline Sans Medium"/>
              </a:rPr>
              <a:t>Gender and tax compliance in lower income countries: are women better taxpayers than men?</a:t>
            </a:r>
          </a:p>
        </p:txBody>
      </p:sp>
      <p:sp>
        <p:nvSpPr>
          <p:cNvPr id="3" name="Subtitle 2">
            <a:extLst>
              <a:ext uri="{FF2B5EF4-FFF2-40B4-BE49-F238E27FC236}">
                <a16:creationId xmlns:a16="http://schemas.microsoft.com/office/drawing/2014/main" id="{E2F007C2-557C-11DB-FCF2-3AA0F1326D93}"/>
              </a:ext>
            </a:extLst>
          </p:cNvPr>
          <p:cNvSpPr>
            <a:spLocks noGrp="1"/>
          </p:cNvSpPr>
          <p:nvPr>
            <p:ph type="subTitle" idx="1"/>
          </p:nvPr>
        </p:nvSpPr>
        <p:spPr>
          <a:xfrm>
            <a:off x="5849813" y="3993438"/>
            <a:ext cx="6089637" cy="640750"/>
          </a:xfrm>
        </p:spPr>
        <p:txBody>
          <a:bodyPr vert="horz" lIns="91440" tIns="45720" rIns="91440" bIns="45720" rtlCol="0" anchor="t">
            <a:noAutofit/>
          </a:bodyPr>
          <a:lstStyle/>
          <a:p>
            <a:r>
              <a:rPr lang="en-US" sz="2000" b="1" dirty="0" err="1">
                <a:latin typeface="Spline Sans Medium"/>
              </a:rPr>
              <a:t>Sripriya</a:t>
            </a:r>
            <a:r>
              <a:rPr lang="en-US" sz="2000" b="1" dirty="0">
                <a:latin typeface="Spline Sans Medium"/>
              </a:rPr>
              <a:t> Iyengar Srivatsa (co-authored with Giulia Mascagni) </a:t>
            </a:r>
          </a:p>
          <a:p>
            <a:r>
              <a:rPr lang="en-US" sz="2000" b="1" dirty="0">
                <a:latin typeface="Spline Sans Medium"/>
              </a:rPr>
              <a:t>University of Cambridge </a:t>
            </a:r>
            <a:endParaRPr lang="en-US" sz="2000" b="1" dirty="0"/>
          </a:p>
        </p:txBody>
      </p:sp>
      <p:pic>
        <p:nvPicPr>
          <p:cNvPr id="8" name="Picture 7" descr="Text&#10;&#10;Description automatically generated">
            <a:extLst>
              <a:ext uri="{FF2B5EF4-FFF2-40B4-BE49-F238E27FC236}">
                <a16:creationId xmlns:a16="http://schemas.microsoft.com/office/drawing/2014/main" id="{075CEA8A-C6E5-DF1C-8C3D-70D649CA4841}"/>
              </a:ext>
            </a:extLst>
          </p:cNvPr>
          <p:cNvPicPr>
            <a:picLocks noChangeAspect="1"/>
          </p:cNvPicPr>
          <p:nvPr/>
        </p:nvPicPr>
        <p:blipFill>
          <a:blip r:embed="rId2"/>
          <a:stretch>
            <a:fillRect/>
          </a:stretch>
        </p:blipFill>
        <p:spPr>
          <a:xfrm>
            <a:off x="6211405" y="6123478"/>
            <a:ext cx="1512779" cy="314129"/>
          </a:xfrm>
          <a:prstGeom prst="rect">
            <a:avLst/>
          </a:prstGeom>
        </p:spPr>
      </p:pic>
      <p:pic>
        <p:nvPicPr>
          <p:cNvPr id="10" name="Picture 9" descr="Text&#10;&#10;Description automatically generated">
            <a:extLst>
              <a:ext uri="{FF2B5EF4-FFF2-40B4-BE49-F238E27FC236}">
                <a16:creationId xmlns:a16="http://schemas.microsoft.com/office/drawing/2014/main" id="{B82A2BB2-CC4C-C009-5453-4E7B295ABFC9}"/>
              </a:ext>
            </a:extLst>
          </p:cNvPr>
          <p:cNvPicPr>
            <a:picLocks noChangeAspect="1"/>
          </p:cNvPicPr>
          <p:nvPr/>
        </p:nvPicPr>
        <p:blipFill>
          <a:blip r:embed="rId3"/>
          <a:stretch>
            <a:fillRect/>
          </a:stretch>
        </p:blipFill>
        <p:spPr>
          <a:xfrm>
            <a:off x="9057017" y="6037349"/>
            <a:ext cx="1206915" cy="413327"/>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845E11C2-C847-8F22-AC03-A04EA51F6286}"/>
              </a:ext>
            </a:extLst>
          </p:cNvPr>
          <p:cNvPicPr>
            <a:picLocks noChangeAspect="1"/>
          </p:cNvPicPr>
          <p:nvPr/>
        </p:nvPicPr>
        <p:blipFill>
          <a:blip r:embed="rId4"/>
          <a:stretch>
            <a:fillRect/>
          </a:stretch>
        </p:blipFill>
        <p:spPr>
          <a:xfrm>
            <a:off x="10632656" y="6027396"/>
            <a:ext cx="1011477" cy="428866"/>
          </a:xfrm>
          <a:prstGeom prst="rect">
            <a:avLst/>
          </a:prstGeom>
        </p:spPr>
      </p:pic>
      <p:pic>
        <p:nvPicPr>
          <p:cNvPr id="14" name="Picture 13" descr="Logo&#10;&#10;Description automatically generated">
            <a:extLst>
              <a:ext uri="{FF2B5EF4-FFF2-40B4-BE49-F238E27FC236}">
                <a16:creationId xmlns:a16="http://schemas.microsoft.com/office/drawing/2014/main" id="{AD3FC2CF-5BEB-9D79-1B3D-D7054FB56A29}"/>
              </a:ext>
            </a:extLst>
          </p:cNvPr>
          <p:cNvPicPr>
            <a:picLocks noChangeAspect="1"/>
          </p:cNvPicPr>
          <p:nvPr/>
        </p:nvPicPr>
        <p:blipFill>
          <a:blip r:embed="rId5"/>
          <a:stretch>
            <a:fillRect/>
          </a:stretch>
        </p:blipFill>
        <p:spPr>
          <a:xfrm>
            <a:off x="8109533" y="5997539"/>
            <a:ext cx="504260" cy="553859"/>
          </a:xfrm>
          <a:prstGeom prst="rect">
            <a:avLst/>
          </a:prstGeom>
        </p:spPr>
      </p:pic>
      <p:sp>
        <p:nvSpPr>
          <p:cNvPr id="4" name="TextBox 3">
            <a:extLst>
              <a:ext uri="{FF2B5EF4-FFF2-40B4-BE49-F238E27FC236}">
                <a16:creationId xmlns:a16="http://schemas.microsoft.com/office/drawing/2014/main" id="{B9006439-75C8-F8C9-321D-C320B53BDFF6}"/>
              </a:ext>
            </a:extLst>
          </p:cNvPr>
          <p:cNvSpPr txBox="1"/>
          <p:nvPr/>
        </p:nvSpPr>
        <p:spPr>
          <a:xfrm>
            <a:off x="5849813" y="5095409"/>
            <a:ext cx="1678665" cy="369332"/>
          </a:xfrm>
          <a:prstGeom prst="rect">
            <a:avLst/>
          </a:prstGeom>
          <a:noFill/>
        </p:spPr>
        <p:txBody>
          <a:bodyPr wrap="none" rtlCol="0">
            <a:spAutoFit/>
          </a:bodyPr>
          <a:lstStyle/>
          <a:p>
            <a:r>
              <a:rPr lang="en-GB" dirty="0">
                <a:solidFill>
                  <a:schemeClr val="bg1"/>
                </a:solidFill>
              </a:rPr>
              <a:t>December 2022</a:t>
            </a:r>
          </a:p>
        </p:txBody>
      </p:sp>
    </p:spTree>
    <p:extLst>
      <p:ext uri="{BB962C8B-B14F-4D97-AF65-F5344CB8AC3E}">
        <p14:creationId xmlns:p14="http://schemas.microsoft.com/office/powerpoint/2010/main" val="1729592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9416D-4907-45AD-8BD5-A336F699F494}"/>
              </a:ext>
            </a:extLst>
          </p:cNvPr>
          <p:cNvSpPr>
            <a:spLocks noGrp="1"/>
          </p:cNvSpPr>
          <p:nvPr>
            <p:ph type="title"/>
          </p:nvPr>
        </p:nvSpPr>
        <p:spPr/>
        <p:txBody>
          <a:bodyPr>
            <a:normAutofit fontScale="90000"/>
          </a:bodyPr>
          <a:lstStyle/>
          <a:p>
            <a:r>
              <a:rPr lang="en-IN" dirty="0"/>
              <a:t>Compliance</a:t>
            </a:r>
          </a:p>
        </p:txBody>
      </p:sp>
      <p:sp>
        <p:nvSpPr>
          <p:cNvPr id="3" name="Content Placeholder 2">
            <a:extLst>
              <a:ext uri="{FF2B5EF4-FFF2-40B4-BE49-F238E27FC236}">
                <a16:creationId xmlns:a16="http://schemas.microsoft.com/office/drawing/2014/main" id="{FE1035E8-0173-43EE-BA28-6FCD7ED7485E}"/>
              </a:ext>
            </a:extLst>
          </p:cNvPr>
          <p:cNvSpPr>
            <a:spLocks noGrp="1"/>
          </p:cNvSpPr>
          <p:nvPr>
            <p:ph sz="half" idx="1"/>
          </p:nvPr>
        </p:nvSpPr>
        <p:spPr>
          <a:xfrm>
            <a:off x="692574" y="1160264"/>
            <a:ext cx="9165166" cy="4081461"/>
          </a:xfrm>
        </p:spPr>
        <p:txBody>
          <a:bodyPr anchor="ctr">
            <a:normAutofit/>
          </a:bodyPr>
          <a:lstStyle/>
          <a:p>
            <a:pPr marL="0" indent="0">
              <a:lnSpc>
                <a:spcPct val="150000"/>
              </a:lnSpc>
              <a:buNone/>
            </a:pPr>
            <a:r>
              <a:rPr lang="en-IN" dirty="0"/>
              <a:t>Final goal to make this the key set of outcomes </a:t>
            </a:r>
          </a:p>
          <a:p>
            <a:pPr lvl="1">
              <a:lnSpc>
                <a:spcPct val="150000"/>
              </a:lnSpc>
            </a:pPr>
            <a:r>
              <a:rPr lang="en-IN" dirty="0"/>
              <a:t>Kangave et al., 2021: a range of taxpayer actions </a:t>
            </a:r>
          </a:p>
          <a:p>
            <a:pPr lvl="1">
              <a:lnSpc>
                <a:spcPct val="150000"/>
              </a:lnSpc>
            </a:pPr>
            <a:r>
              <a:rPr lang="en-IN" dirty="0"/>
              <a:t>Administrative data: active filer, non-filer, nil-filer </a:t>
            </a:r>
          </a:p>
          <a:p>
            <a:pPr lvl="2">
              <a:lnSpc>
                <a:spcPct val="150000"/>
              </a:lnSpc>
            </a:pPr>
            <a:r>
              <a:rPr lang="en-IN" dirty="0"/>
              <a:t>Further work possibly in Rwanda: tax amount, tax registry (decoding gender from text)</a:t>
            </a:r>
          </a:p>
        </p:txBody>
      </p:sp>
    </p:spTree>
    <p:extLst>
      <p:ext uri="{BB962C8B-B14F-4D97-AF65-F5344CB8AC3E}">
        <p14:creationId xmlns:p14="http://schemas.microsoft.com/office/powerpoint/2010/main" val="2442919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9416D-4907-45AD-8BD5-A336F699F494}"/>
              </a:ext>
            </a:extLst>
          </p:cNvPr>
          <p:cNvSpPr>
            <a:spLocks noGrp="1"/>
          </p:cNvSpPr>
          <p:nvPr>
            <p:ph type="body" sz="quarter" idx="13"/>
          </p:nvPr>
        </p:nvSpPr>
        <p:spPr>
          <a:xfrm>
            <a:off x="5664201" y="406400"/>
            <a:ext cx="5347788" cy="806348"/>
          </a:xfrm>
        </p:spPr>
        <p:txBody>
          <a:bodyPr anchor="b">
            <a:normAutofit fontScale="85000" lnSpcReduction="10000"/>
          </a:bodyPr>
          <a:lstStyle/>
          <a:p>
            <a:r>
              <a:rPr lang="en-IN" sz="3800" dirty="0">
                <a:solidFill>
                  <a:schemeClr val="tx2"/>
                </a:solidFill>
                <a:latin typeface="Spline Sans Medium"/>
                <a:ea typeface="+mj-ea"/>
                <a:cs typeface="+mj-cs"/>
              </a:rPr>
              <a:t>Compliance and</a:t>
            </a:r>
            <a:r>
              <a:rPr lang="en-IN" sz="3600" dirty="0"/>
              <a:t> </a:t>
            </a:r>
            <a:r>
              <a:rPr lang="en-IN" sz="3800" dirty="0">
                <a:solidFill>
                  <a:schemeClr val="tx2"/>
                </a:solidFill>
                <a:latin typeface="Spline Sans Medium"/>
                <a:ea typeface="+mj-ea"/>
                <a:cs typeface="+mj-cs"/>
              </a:rPr>
              <a:t>Enforcement</a:t>
            </a:r>
          </a:p>
        </p:txBody>
      </p:sp>
      <p:sp>
        <p:nvSpPr>
          <p:cNvPr id="9" name="Text Placeholder 2">
            <a:extLst>
              <a:ext uri="{FF2B5EF4-FFF2-40B4-BE49-F238E27FC236}">
                <a16:creationId xmlns:a16="http://schemas.microsoft.com/office/drawing/2014/main" id="{14253B3E-C8B6-3B14-3129-C247B0D05137}"/>
              </a:ext>
            </a:extLst>
          </p:cNvPr>
          <p:cNvSpPr>
            <a:spLocks noGrp="1"/>
          </p:cNvSpPr>
          <p:nvPr>
            <p:ph type="body" idx="1"/>
          </p:nvPr>
        </p:nvSpPr>
        <p:spPr>
          <a:xfrm>
            <a:off x="5664201" y="1819734"/>
            <a:ext cx="5905499" cy="3971466"/>
          </a:xfrm>
        </p:spPr>
        <p:txBody>
          <a:bodyPr anchor="t">
            <a:normAutofit/>
          </a:bodyPr>
          <a:lstStyle/>
          <a:p>
            <a:r>
              <a:rPr lang="en-US" sz="2400" dirty="0">
                <a:solidFill>
                  <a:schemeClr val="tx1"/>
                </a:solidFill>
                <a:latin typeface="Inter" panose="02000503000000020004" pitchFamily="2" charset="0"/>
              </a:rPr>
              <a:t>Key outcome variables of interest: </a:t>
            </a:r>
          </a:p>
          <a:p>
            <a:pPr>
              <a:lnSpc>
                <a:spcPct val="200000"/>
              </a:lnSpc>
            </a:pPr>
            <a:r>
              <a:rPr lang="en-US" sz="2400" dirty="0">
                <a:solidFill>
                  <a:schemeClr val="tx1"/>
                </a:solidFill>
                <a:latin typeface="Inter" panose="02000503000000020004" pitchFamily="2" charset="0"/>
              </a:rPr>
              <a:t>number of audits and fines, bribes asked when audited, perception of audits as opportunity to extort, enforcement strategy heavy/easy</a:t>
            </a:r>
          </a:p>
        </p:txBody>
      </p:sp>
      <p:graphicFrame>
        <p:nvGraphicFramePr>
          <p:cNvPr id="5" name="Content Placeholder 2">
            <a:extLst>
              <a:ext uri="{FF2B5EF4-FFF2-40B4-BE49-F238E27FC236}">
                <a16:creationId xmlns:a16="http://schemas.microsoft.com/office/drawing/2014/main" id="{F4348FB5-35D9-7DBA-EAC8-20CB013FB89B}"/>
              </a:ext>
            </a:extLst>
          </p:cNvPr>
          <p:cNvGraphicFramePr>
            <a:graphicFrameLocks noGrp="1"/>
          </p:cNvGraphicFramePr>
          <p:nvPr>
            <p:ph type="chart" sz="quarter" idx="14"/>
            <p:extLst>
              <p:ext uri="{D42A27DB-BD31-4B8C-83A1-F6EECF244321}">
                <p14:modId xmlns:p14="http://schemas.microsoft.com/office/powerpoint/2010/main" val="971383402"/>
              </p:ext>
            </p:extLst>
          </p:nvPr>
        </p:nvGraphicFramePr>
        <p:xfrm>
          <a:off x="558801" y="406400"/>
          <a:ext cx="4775200" cy="538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6463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Enforcement</a:t>
            </a:r>
          </a:p>
        </p:txBody>
      </p:sp>
      <p:pic>
        <p:nvPicPr>
          <p:cNvPr id="7" name="Content Placeholder 6" descr="Chart, box and whisker chart&#10;&#10;Description automatically generated">
            <a:extLst>
              <a:ext uri="{FF2B5EF4-FFF2-40B4-BE49-F238E27FC236}">
                <a16:creationId xmlns:a16="http://schemas.microsoft.com/office/drawing/2014/main" id="{92D075A7-66B1-997F-9984-E68ADC02D55F}"/>
              </a:ext>
            </a:extLst>
          </p:cNvPr>
          <p:cNvPicPr>
            <a:picLocks noGrp="1" noChangeAspect="1"/>
          </p:cNvPicPr>
          <p:nvPr>
            <p:ph sz="half" idx="1"/>
          </p:nvPr>
        </p:nvPicPr>
        <p:blipFill>
          <a:blip r:embed="rId3"/>
          <a:stretch>
            <a:fillRect/>
          </a:stretch>
        </p:blipFill>
        <p:spPr>
          <a:xfrm>
            <a:off x="4777316" y="1164777"/>
            <a:ext cx="6780700" cy="4526116"/>
          </a:xfrm>
          <a:prstGeom prst="rect">
            <a:avLst/>
          </a:prstGeom>
        </p:spPr>
      </p:pic>
    </p:spTree>
    <p:extLst>
      <p:ext uri="{BB962C8B-B14F-4D97-AF65-F5344CB8AC3E}">
        <p14:creationId xmlns:p14="http://schemas.microsoft.com/office/powerpoint/2010/main" val="1808737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9416D-4907-45AD-8BD5-A336F699F494}"/>
              </a:ext>
            </a:extLst>
          </p:cNvPr>
          <p:cNvSpPr>
            <a:spLocks noGrp="1"/>
          </p:cNvSpPr>
          <p:nvPr>
            <p:ph type="body" sz="quarter" idx="13"/>
          </p:nvPr>
        </p:nvSpPr>
        <p:spPr>
          <a:xfrm>
            <a:off x="5664201" y="406400"/>
            <a:ext cx="4559299" cy="806348"/>
          </a:xfrm>
        </p:spPr>
        <p:txBody>
          <a:bodyPr anchor="b">
            <a:normAutofit/>
          </a:bodyPr>
          <a:lstStyle/>
          <a:p>
            <a:r>
              <a:rPr lang="en-IN" sz="3200" dirty="0">
                <a:solidFill>
                  <a:schemeClr val="tx2"/>
                </a:solidFill>
                <a:latin typeface="Spline Sans Medium"/>
                <a:ea typeface="+mj-ea"/>
                <a:cs typeface="+mj-cs"/>
              </a:rPr>
              <a:t>Tax Morale</a:t>
            </a:r>
          </a:p>
        </p:txBody>
      </p:sp>
      <p:sp>
        <p:nvSpPr>
          <p:cNvPr id="9" name="Text Placeholder 2">
            <a:extLst>
              <a:ext uri="{FF2B5EF4-FFF2-40B4-BE49-F238E27FC236}">
                <a16:creationId xmlns:a16="http://schemas.microsoft.com/office/drawing/2014/main" id="{14253B3E-C8B6-3B14-3129-C247B0D05137}"/>
              </a:ext>
            </a:extLst>
          </p:cNvPr>
          <p:cNvSpPr>
            <a:spLocks noGrp="1"/>
          </p:cNvSpPr>
          <p:nvPr>
            <p:ph type="body" idx="1"/>
          </p:nvPr>
        </p:nvSpPr>
        <p:spPr>
          <a:xfrm>
            <a:off x="5664201" y="1819734"/>
            <a:ext cx="5905499" cy="3971466"/>
          </a:xfrm>
        </p:spPr>
        <p:txBody>
          <a:bodyPr anchor="t">
            <a:normAutofit/>
          </a:bodyPr>
          <a:lstStyle/>
          <a:p>
            <a:pPr defTabSz="889000">
              <a:lnSpc>
                <a:spcPct val="200000"/>
              </a:lnSpc>
              <a:spcBef>
                <a:spcPct val="0"/>
              </a:spcBef>
              <a:spcAft>
                <a:spcPct val="35000"/>
              </a:spcAft>
            </a:pPr>
            <a:r>
              <a:rPr lang="en-US" sz="2400" dirty="0">
                <a:solidFill>
                  <a:srgbClr val="3E3E3C"/>
                </a:solidFill>
                <a:latin typeface="Inter" panose="02000503000000020004" pitchFamily="2" charset="0"/>
              </a:rPr>
              <a:t>Key outcome variables of interest: </a:t>
            </a:r>
          </a:p>
          <a:p>
            <a:pPr defTabSz="889000">
              <a:lnSpc>
                <a:spcPct val="200000"/>
              </a:lnSpc>
              <a:spcBef>
                <a:spcPct val="0"/>
              </a:spcBef>
              <a:spcAft>
                <a:spcPct val="35000"/>
              </a:spcAft>
            </a:pPr>
            <a:r>
              <a:rPr lang="en-US" sz="2400" dirty="0">
                <a:solidFill>
                  <a:srgbClr val="3E3E3C"/>
                </a:solidFill>
                <a:latin typeface="Inter" panose="02000503000000020004" pitchFamily="2" charset="0"/>
              </a:rPr>
              <a:t>Fiscal exchange, tax rates fairness, trust in government, trust in revenue authority, transparency, progressivity, social norms </a:t>
            </a:r>
          </a:p>
        </p:txBody>
      </p:sp>
      <p:graphicFrame>
        <p:nvGraphicFramePr>
          <p:cNvPr id="5" name="Content Placeholder 2">
            <a:extLst>
              <a:ext uri="{FF2B5EF4-FFF2-40B4-BE49-F238E27FC236}">
                <a16:creationId xmlns:a16="http://schemas.microsoft.com/office/drawing/2014/main" id="{F4348FB5-35D9-7DBA-EAC8-20CB013FB89B}"/>
              </a:ext>
            </a:extLst>
          </p:cNvPr>
          <p:cNvGraphicFramePr>
            <a:graphicFrameLocks noGrp="1"/>
          </p:cNvGraphicFramePr>
          <p:nvPr>
            <p:ph type="chart" sz="quarter" idx="14"/>
            <p:extLst>
              <p:ext uri="{D42A27DB-BD31-4B8C-83A1-F6EECF244321}">
                <p14:modId xmlns:p14="http://schemas.microsoft.com/office/powerpoint/2010/main" val="3080935321"/>
              </p:ext>
            </p:extLst>
          </p:nvPr>
        </p:nvGraphicFramePr>
        <p:xfrm>
          <a:off x="558801" y="406400"/>
          <a:ext cx="4775200" cy="538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9833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Tax Morale</a:t>
            </a:r>
          </a:p>
        </p:txBody>
      </p:sp>
      <p:pic>
        <p:nvPicPr>
          <p:cNvPr id="6" name="Content Placeholder 5" descr="Chart, box and whisker chart&#10;&#10;Description automatically generated">
            <a:extLst>
              <a:ext uri="{FF2B5EF4-FFF2-40B4-BE49-F238E27FC236}">
                <a16:creationId xmlns:a16="http://schemas.microsoft.com/office/drawing/2014/main" id="{96BFAA8F-6596-3308-6EA6-B32B87CA25B6}"/>
              </a:ext>
            </a:extLst>
          </p:cNvPr>
          <p:cNvPicPr>
            <a:picLocks noGrp="1" noChangeAspect="1"/>
          </p:cNvPicPr>
          <p:nvPr>
            <p:ph sz="half" idx="1"/>
          </p:nvPr>
        </p:nvPicPr>
        <p:blipFill>
          <a:blip r:embed="rId3"/>
          <a:stretch>
            <a:fillRect/>
          </a:stretch>
        </p:blipFill>
        <p:spPr>
          <a:xfrm>
            <a:off x="4777316" y="1164777"/>
            <a:ext cx="6780700" cy="4526116"/>
          </a:xfrm>
          <a:prstGeom prst="rect">
            <a:avLst/>
          </a:prstGeom>
        </p:spPr>
      </p:pic>
    </p:spTree>
    <p:extLst>
      <p:ext uri="{BB962C8B-B14F-4D97-AF65-F5344CB8AC3E}">
        <p14:creationId xmlns:p14="http://schemas.microsoft.com/office/powerpoint/2010/main" val="2065912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9416D-4907-45AD-8BD5-A336F699F494}"/>
              </a:ext>
            </a:extLst>
          </p:cNvPr>
          <p:cNvSpPr>
            <a:spLocks noGrp="1"/>
          </p:cNvSpPr>
          <p:nvPr>
            <p:ph type="body" sz="quarter" idx="13"/>
          </p:nvPr>
        </p:nvSpPr>
        <p:spPr>
          <a:xfrm>
            <a:off x="5664201" y="406400"/>
            <a:ext cx="4559299" cy="806348"/>
          </a:xfrm>
        </p:spPr>
        <p:txBody>
          <a:bodyPr anchor="b">
            <a:normAutofit fontScale="92500"/>
          </a:bodyPr>
          <a:lstStyle/>
          <a:p>
            <a:r>
              <a:rPr lang="en-IN" sz="3200" dirty="0">
                <a:solidFill>
                  <a:schemeClr val="tx2"/>
                </a:solidFill>
                <a:latin typeface="Spline Sans Medium"/>
                <a:ea typeface="+mj-ea"/>
                <a:cs typeface="+mj-cs"/>
              </a:rPr>
              <a:t>Facilitation and Knowledge</a:t>
            </a:r>
          </a:p>
        </p:txBody>
      </p:sp>
      <p:sp>
        <p:nvSpPr>
          <p:cNvPr id="9" name="Text Placeholder 2">
            <a:extLst>
              <a:ext uri="{FF2B5EF4-FFF2-40B4-BE49-F238E27FC236}">
                <a16:creationId xmlns:a16="http://schemas.microsoft.com/office/drawing/2014/main" id="{14253B3E-C8B6-3B14-3129-C247B0D05137}"/>
              </a:ext>
            </a:extLst>
          </p:cNvPr>
          <p:cNvSpPr>
            <a:spLocks noGrp="1"/>
          </p:cNvSpPr>
          <p:nvPr>
            <p:ph type="body" idx="1"/>
          </p:nvPr>
        </p:nvSpPr>
        <p:spPr>
          <a:xfrm>
            <a:off x="5664201" y="1819734"/>
            <a:ext cx="5905499" cy="3971466"/>
          </a:xfrm>
        </p:spPr>
        <p:txBody>
          <a:bodyPr anchor="t">
            <a:normAutofit/>
          </a:bodyPr>
          <a:lstStyle/>
          <a:p>
            <a:r>
              <a:rPr lang="en-US" sz="2400" dirty="0">
                <a:solidFill>
                  <a:srgbClr val="3E3E3C"/>
                </a:solidFill>
                <a:latin typeface="Inter" panose="02000503000000020004" pitchFamily="2" charset="0"/>
              </a:rPr>
              <a:t>Key outcome variables of interest: </a:t>
            </a:r>
          </a:p>
          <a:p>
            <a:pPr>
              <a:lnSpc>
                <a:spcPct val="200000"/>
              </a:lnSpc>
            </a:pPr>
            <a:r>
              <a:rPr lang="en-US" sz="2400" dirty="0">
                <a:solidFill>
                  <a:srgbClr val="3E3E3C"/>
                </a:solidFill>
                <a:latin typeface="Inter" panose="02000503000000020004" pitchFamily="2" charset="0"/>
              </a:rPr>
              <a:t>Interactions with RAs, taxpayer outreach, easy of paying taxes, </a:t>
            </a:r>
            <a:r>
              <a:rPr lang="en-US" sz="2400" dirty="0" err="1">
                <a:solidFill>
                  <a:srgbClr val="3E3E3C"/>
                </a:solidFill>
                <a:latin typeface="Inter" panose="02000503000000020004" pitchFamily="2" charset="0"/>
              </a:rPr>
              <a:t>digitisation</a:t>
            </a:r>
            <a:r>
              <a:rPr lang="en-US" sz="2400" dirty="0">
                <a:solidFill>
                  <a:srgbClr val="3E3E3C"/>
                </a:solidFill>
                <a:latin typeface="Inter" panose="02000503000000020004" pitchFamily="2" charset="0"/>
              </a:rPr>
              <a:t>, non-filer registry</a:t>
            </a:r>
          </a:p>
        </p:txBody>
      </p:sp>
      <p:graphicFrame>
        <p:nvGraphicFramePr>
          <p:cNvPr id="5" name="Content Placeholder 2">
            <a:extLst>
              <a:ext uri="{FF2B5EF4-FFF2-40B4-BE49-F238E27FC236}">
                <a16:creationId xmlns:a16="http://schemas.microsoft.com/office/drawing/2014/main" id="{F4348FB5-35D9-7DBA-EAC8-20CB013FB89B}"/>
              </a:ext>
            </a:extLst>
          </p:cNvPr>
          <p:cNvGraphicFramePr>
            <a:graphicFrameLocks noGrp="1"/>
          </p:cNvGraphicFramePr>
          <p:nvPr>
            <p:ph type="chart" sz="quarter" idx="14"/>
            <p:extLst>
              <p:ext uri="{D42A27DB-BD31-4B8C-83A1-F6EECF244321}">
                <p14:modId xmlns:p14="http://schemas.microsoft.com/office/powerpoint/2010/main" val="1002129418"/>
              </p:ext>
            </p:extLst>
          </p:nvPr>
        </p:nvGraphicFramePr>
        <p:xfrm>
          <a:off x="558801" y="406400"/>
          <a:ext cx="4775200" cy="538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193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Facilitation</a:t>
            </a:r>
          </a:p>
        </p:txBody>
      </p:sp>
      <p:pic>
        <p:nvPicPr>
          <p:cNvPr id="6" name="Content Placeholder 5" descr="Chart, box and whisker chart&#10;&#10;Description automatically generated">
            <a:extLst>
              <a:ext uri="{FF2B5EF4-FFF2-40B4-BE49-F238E27FC236}">
                <a16:creationId xmlns:a16="http://schemas.microsoft.com/office/drawing/2014/main" id="{5EE310C1-00E3-704A-D637-35EF7AAD5EF1}"/>
              </a:ext>
            </a:extLst>
          </p:cNvPr>
          <p:cNvPicPr>
            <a:picLocks noGrp="1" noChangeAspect="1"/>
          </p:cNvPicPr>
          <p:nvPr>
            <p:ph sz="half" idx="1"/>
          </p:nvPr>
        </p:nvPicPr>
        <p:blipFill>
          <a:blip r:embed="rId3"/>
          <a:stretch>
            <a:fillRect/>
          </a:stretch>
        </p:blipFill>
        <p:spPr>
          <a:xfrm>
            <a:off x="4777316" y="1164777"/>
            <a:ext cx="6780700" cy="4526116"/>
          </a:xfrm>
          <a:prstGeom prst="rect">
            <a:avLst/>
          </a:prstGeom>
        </p:spPr>
      </p:pic>
    </p:spTree>
    <p:extLst>
      <p:ext uri="{BB962C8B-B14F-4D97-AF65-F5344CB8AC3E}">
        <p14:creationId xmlns:p14="http://schemas.microsoft.com/office/powerpoint/2010/main" val="3938532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A9416D-4907-45AD-8BD5-A336F699F494}"/>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3000" b="1" dirty="0">
                <a:solidFill>
                  <a:schemeClr val="bg1"/>
                </a:solidFill>
                <a:latin typeface="Spline Sans Medium"/>
              </a:rPr>
              <a:t>Summary of cross- country regression results </a:t>
            </a:r>
          </a:p>
        </p:txBody>
      </p:sp>
      <p:sp>
        <p:nvSpPr>
          <p:cNvPr id="3" name="Content Placeholder 2">
            <a:extLst>
              <a:ext uri="{FF2B5EF4-FFF2-40B4-BE49-F238E27FC236}">
                <a16:creationId xmlns:a16="http://schemas.microsoft.com/office/drawing/2014/main" id="{FE1035E8-0173-43EE-BA28-6FCD7ED7485E}"/>
              </a:ext>
            </a:extLst>
          </p:cNvPr>
          <p:cNvSpPr>
            <a:spLocks noGrp="1"/>
          </p:cNvSpPr>
          <p:nvPr>
            <p:ph sz="half" idx="1"/>
          </p:nvPr>
        </p:nvSpPr>
        <p:spPr>
          <a:xfrm>
            <a:off x="4810259" y="649480"/>
            <a:ext cx="6555347" cy="5546047"/>
          </a:xfrm>
        </p:spPr>
        <p:txBody>
          <a:bodyPr vert="horz" lIns="91440" tIns="45720" rIns="91440" bIns="45720" rtlCol="0" anchor="ctr">
            <a:normAutofit/>
          </a:bodyPr>
          <a:lstStyle/>
          <a:p>
            <a:r>
              <a:rPr lang="en-US" sz="2400" dirty="0">
                <a:solidFill>
                  <a:srgbClr val="3E3E3C"/>
                </a:solidFill>
                <a:latin typeface="Inter" panose="02000503000000020004" pitchFamily="2" charset="0"/>
              </a:rPr>
              <a:t>Compliance and enforcement: 3 results</a:t>
            </a:r>
          </a:p>
          <a:p>
            <a:pPr marL="1028700" lvl="1"/>
            <a:r>
              <a:rPr lang="en-US" dirty="0">
                <a:solidFill>
                  <a:srgbClr val="3E3E3C"/>
                </a:solidFill>
                <a:latin typeface="Inter" panose="02000503000000020004" pitchFamily="2" charset="0"/>
              </a:rPr>
              <a:t>Mixed on compliance attitude and </a:t>
            </a:r>
            <a:r>
              <a:rPr lang="en-US" dirty="0" err="1">
                <a:solidFill>
                  <a:srgbClr val="3E3E3C"/>
                </a:solidFill>
                <a:latin typeface="Inter" panose="02000503000000020004" pitchFamily="2" charset="0"/>
              </a:rPr>
              <a:t>behaviour</a:t>
            </a:r>
            <a:r>
              <a:rPr lang="en-US" dirty="0">
                <a:solidFill>
                  <a:srgbClr val="3E3E3C"/>
                </a:solidFill>
                <a:latin typeface="Inter" panose="02000503000000020004" pitchFamily="2" charset="0"/>
              </a:rPr>
              <a:t> </a:t>
            </a:r>
          </a:p>
          <a:p>
            <a:pPr marL="1028700" lvl="1"/>
            <a:r>
              <a:rPr lang="en-US" dirty="0">
                <a:solidFill>
                  <a:srgbClr val="3E3E3C"/>
                </a:solidFill>
                <a:latin typeface="Inter" panose="02000503000000020004" pitchFamily="2" charset="0"/>
              </a:rPr>
              <a:t>Less likely to receive fines and;</a:t>
            </a:r>
          </a:p>
          <a:p>
            <a:pPr marL="1028700" lvl="1"/>
            <a:r>
              <a:rPr lang="en-US" dirty="0">
                <a:solidFill>
                  <a:srgbClr val="3E3E3C"/>
                </a:solidFill>
                <a:latin typeface="Inter" panose="02000503000000020004" pitchFamily="2" charset="0"/>
              </a:rPr>
              <a:t> think enforcement is heavy </a:t>
            </a:r>
          </a:p>
          <a:p>
            <a:pPr marL="285750"/>
            <a:r>
              <a:rPr lang="en-US" sz="2400" dirty="0">
                <a:solidFill>
                  <a:srgbClr val="3E3E3C"/>
                </a:solidFill>
                <a:latin typeface="Inter" panose="02000503000000020004" pitchFamily="2" charset="0"/>
              </a:rPr>
              <a:t>Tax morale </a:t>
            </a:r>
          </a:p>
          <a:p>
            <a:pPr marL="1028700" lvl="1"/>
            <a:r>
              <a:rPr lang="en-US" dirty="0">
                <a:solidFill>
                  <a:srgbClr val="3E3E3C"/>
                </a:solidFill>
                <a:latin typeface="Inter" panose="02000503000000020004" pitchFamily="2" charset="0"/>
              </a:rPr>
              <a:t>Mixed on public services and fairness </a:t>
            </a:r>
          </a:p>
          <a:p>
            <a:pPr marL="1028700" lvl="1"/>
            <a:r>
              <a:rPr lang="en-US" dirty="0">
                <a:solidFill>
                  <a:srgbClr val="3E3E3C"/>
                </a:solidFill>
                <a:latin typeface="Inter" panose="02000503000000020004" pitchFamily="2" charset="0"/>
              </a:rPr>
              <a:t>Result on trust (but not confirmed everywhere) </a:t>
            </a:r>
          </a:p>
          <a:p>
            <a:pPr marL="285750"/>
            <a:r>
              <a:rPr lang="en-US" sz="2400" dirty="0">
                <a:solidFill>
                  <a:srgbClr val="3E3E3C"/>
                </a:solidFill>
                <a:latin typeface="Inter" panose="02000503000000020004" pitchFamily="2" charset="0"/>
              </a:rPr>
              <a:t>Facilitation </a:t>
            </a:r>
          </a:p>
          <a:p>
            <a:pPr marL="1028700" lvl="1"/>
            <a:r>
              <a:rPr lang="en-US" dirty="0">
                <a:solidFill>
                  <a:srgbClr val="3E3E3C"/>
                </a:solidFill>
                <a:latin typeface="Inter" panose="02000503000000020004" pitchFamily="2" charset="0"/>
              </a:rPr>
              <a:t>Lower knowledge, fewer opportunities to access tax admin, more likely to say it is hard to comply with taxation or that it is complex </a:t>
            </a:r>
          </a:p>
          <a:p>
            <a:pPr marL="1028700" lvl="1"/>
            <a:endParaRPr lang="en-US" sz="2000" dirty="0">
              <a:latin typeface="+mn-lt"/>
            </a:endParaRPr>
          </a:p>
        </p:txBody>
      </p:sp>
    </p:spTree>
    <p:extLst>
      <p:ext uri="{BB962C8B-B14F-4D97-AF65-F5344CB8AC3E}">
        <p14:creationId xmlns:p14="http://schemas.microsoft.com/office/powerpoint/2010/main" val="3791227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FEB9-3A65-F186-D8EE-7433778FBFE9}"/>
              </a:ext>
            </a:extLst>
          </p:cNvPr>
          <p:cNvSpPr>
            <a:spLocks noGrp="1"/>
          </p:cNvSpPr>
          <p:nvPr>
            <p:ph type="title"/>
          </p:nvPr>
        </p:nvSpPr>
        <p:spPr>
          <a:xfrm>
            <a:off x="838200" y="1973174"/>
            <a:ext cx="5257800" cy="432897"/>
          </a:xfrm>
        </p:spPr>
        <p:txBody>
          <a:bodyPr>
            <a:noAutofit/>
          </a:bodyPr>
          <a:lstStyle/>
          <a:p>
            <a:br>
              <a:rPr lang="en-US" sz="2800" b="1" dirty="0">
                <a:latin typeface="Spline Sans Medium"/>
              </a:rPr>
            </a:br>
            <a:endParaRPr lang="en-US" sz="2800" b="1" dirty="0"/>
          </a:p>
        </p:txBody>
      </p:sp>
      <p:sp>
        <p:nvSpPr>
          <p:cNvPr id="3" name="Text Placeholder 2">
            <a:extLst>
              <a:ext uri="{FF2B5EF4-FFF2-40B4-BE49-F238E27FC236}">
                <a16:creationId xmlns:a16="http://schemas.microsoft.com/office/drawing/2014/main" id="{0905FF0C-98F0-C80F-43A5-2F8C15805475}"/>
              </a:ext>
            </a:extLst>
          </p:cNvPr>
          <p:cNvSpPr>
            <a:spLocks noGrp="1"/>
          </p:cNvSpPr>
          <p:nvPr>
            <p:ph type="body" sz="quarter" idx="10"/>
          </p:nvPr>
        </p:nvSpPr>
        <p:spPr>
          <a:xfrm>
            <a:off x="404385" y="2189622"/>
            <a:ext cx="6125430" cy="3076473"/>
          </a:xfrm>
        </p:spPr>
        <p:txBody>
          <a:bodyPr vert="horz" lIns="91440" tIns="45720" rIns="91440" bIns="45720" rtlCol="0" anchor="t">
            <a:noAutofit/>
          </a:bodyPr>
          <a:lstStyle/>
          <a:p>
            <a:r>
              <a:rPr lang="en-US" sz="2800" b="1" dirty="0">
                <a:latin typeface="Inter"/>
              </a:rPr>
              <a:t>Does the survey data offer a full picture, or are there deeper differences in compliance between men and women that we are not capturing? </a:t>
            </a:r>
          </a:p>
          <a:p>
            <a:endParaRPr lang="en-US" sz="2800" b="1" dirty="0">
              <a:latin typeface="Inter"/>
            </a:endParaRPr>
          </a:p>
          <a:p>
            <a:r>
              <a:rPr lang="en-US" sz="2800" b="1" dirty="0">
                <a:latin typeface="Inter"/>
              </a:rPr>
              <a:t>Qualitative analysis can help </a:t>
            </a:r>
          </a:p>
          <a:p>
            <a:pPr marL="285750" indent="-285750">
              <a:buChar char="•"/>
            </a:pPr>
            <a:endParaRPr lang="en-US" sz="2400" dirty="0">
              <a:latin typeface="Inter"/>
            </a:endParaRPr>
          </a:p>
        </p:txBody>
      </p:sp>
    </p:spTree>
    <p:extLst>
      <p:ext uri="{BB962C8B-B14F-4D97-AF65-F5344CB8AC3E}">
        <p14:creationId xmlns:p14="http://schemas.microsoft.com/office/powerpoint/2010/main" val="29095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9ED4E-0767-3AC3-19B3-D682704CCA43}"/>
              </a:ext>
            </a:extLst>
          </p:cNvPr>
          <p:cNvSpPr>
            <a:spLocks noGrp="1"/>
          </p:cNvSpPr>
          <p:nvPr>
            <p:ph type="title"/>
          </p:nvPr>
        </p:nvSpPr>
        <p:spPr>
          <a:xfrm>
            <a:off x="677334" y="487164"/>
            <a:ext cx="9165166" cy="673100"/>
          </a:xfrm>
        </p:spPr>
        <p:txBody>
          <a:bodyPr anchor="t">
            <a:normAutofit fontScale="90000"/>
          </a:bodyPr>
          <a:lstStyle/>
          <a:p>
            <a:r>
              <a:rPr lang="en-US" sz="3600" b="1" dirty="0">
                <a:solidFill>
                  <a:schemeClr val="tx2"/>
                </a:solidFill>
                <a:latin typeface="Spline Sans Medium"/>
              </a:rPr>
              <a:t>Focus</a:t>
            </a:r>
            <a:r>
              <a:rPr lang="en-US" dirty="0"/>
              <a:t> </a:t>
            </a:r>
            <a:r>
              <a:rPr lang="en-US" sz="3600" b="1" dirty="0">
                <a:solidFill>
                  <a:schemeClr val="tx2"/>
                </a:solidFill>
                <a:latin typeface="Spline Sans Medium"/>
              </a:rPr>
              <a:t>Group Discussions</a:t>
            </a:r>
          </a:p>
        </p:txBody>
      </p:sp>
      <p:sp>
        <p:nvSpPr>
          <p:cNvPr id="3" name="Content Placeholder 2">
            <a:extLst>
              <a:ext uri="{FF2B5EF4-FFF2-40B4-BE49-F238E27FC236}">
                <a16:creationId xmlns:a16="http://schemas.microsoft.com/office/drawing/2014/main" id="{387C2B1D-FF5C-C065-3543-83B26F079FED}"/>
              </a:ext>
            </a:extLst>
          </p:cNvPr>
          <p:cNvSpPr>
            <a:spLocks noGrp="1"/>
          </p:cNvSpPr>
          <p:nvPr>
            <p:ph sz="half" idx="2"/>
          </p:nvPr>
        </p:nvSpPr>
        <p:spPr>
          <a:xfrm>
            <a:off x="677334" y="1594884"/>
            <a:ext cx="10387910" cy="4418012"/>
          </a:xfrm>
        </p:spPr>
        <p:txBody>
          <a:bodyPr vert="horz" lIns="91440" tIns="45720" rIns="91440" bIns="45720" rtlCol="0" anchor="t">
            <a:noAutofit/>
          </a:bodyPr>
          <a:lstStyle/>
          <a:p>
            <a:pPr>
              <a:lnSpc>
                <a:spcPct val="100000"/>
              </a:lnSpc>
            </a:pPr>
            <a:r>
              <a:rPr lang="en-US" sz="2400" dirty="0">
                <a:latin typeface="Inter" panose="02000503000000020004" pitchFamily="2" charset="0"/>
              </a:rPr>
              <a:t>6 focus groups with 8-12 participants in each </a:t>
            </a:r>
          </a:p>
          <a:p>
            <a:pPr lvl="1"/>
            <a:r>
              <a:rPr lang="en-US" dirty="0"/>
              <a:t>Informal market participants (tailors, coffee stall owners) </a:t>
            </a:r>
          </a:p>
          <a:p>
            <a:pPr lvl="1"/>
            <a:r>
              <a:rPr lang="en-US" dirty="0"/>
              <a:t>Formal business participants (bookshop owners, opticians)</a:t>
            </a:r>
          </a:p>
          <a:p>
            <a:r>
              <a:rPr lang="en-US" sz="2400" dirty="0"/>
              <a:t>Sampled from Covid study, single gender focus groups</a:t>
            </a:r>
          </a:p>
          <a:p>
            <a:pPr>
              <a:lnSpc>
                <a:spcPct val="100000"/>
              </a:lnSpc>
            </a:pPr>
            <a:r>
              <a:rPr lang="en-US" sz="2400" dirty="0"/>
              <a:t>Discussion guide with 3 modules for guided focus groups </a:t>
            </a:r>
          </a:p>
          <a:p>
            <a:pPr lvl="1"/>
            <a:r>
              <a:rPr lang="en-US" dirty="0"/>
              <a:t>The warm-up section – get them in business owner mindset </a:t>
            </a:r>
          </a:p>
          <a:p>
            <a:pPr lvl="1"/>
            <a:r>
              <a:rPr lang="en-US" dirty="0"/>
              <a:t>Knowledge about tax system, perceptions of gender differences in compliance </a:t>
            </a:r>
          </a:p>
          <a:p>
            <a:pPr lvl="1"/>
            <a:r>
              <a:rPr lang="en-US" dirty="0"/>
              <a:t>Tax morale questions  </a:t>
            </a:r>
          </a:p>
          <a:p>
            <a:r>
              <a:rPr lang="en-US" sz="2400" dirty="0"/>
              <a:t>Some may be recorded discussions, all transcribed and coded </a:t>
            </a:r>
          </a:p>
          <a:p>
            <a:pPr>
              <a:lnSpc>
                <a:spcPct val="100000"/>
              </a:lnSpc>
            </a:pPr>
            <a:endParaRPr lang="en-US" sz="2400" dirty="0">
              <a:latin typeface="Inter" panose="02000503000000020004" pitchFamily="2" charset="0"/>
            </a:endParaRPr>
          </a:p>
        </p:txBody>
      </p:sp>
    </p:spTree>
    <p:extLst>
      <p:ext uri="{BB962C8B-B14F-4D97-AF65-F5344CB8AC3E}">
        <p14:creationId xmlns:p14="http://schemas.microsoft.com/office/powerpoint/2010/main" val="1313059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DB295-2336-8760-D263-7C51C714ECCD}"/>
              </a:ext>
            </a:extLst>
          </p:cNvPr>
          <p:cNvSpPr>
            <a:spLocks noGrp="1"/>
          </p:cNvSpPr>
          <p:nvPr>
            <p:ph type="title"/>
          </p:nvPr>
        </p:nvSpPr>
        <p:spPr>
          <a:xfrm>
            <a:off x="1565582" y="797402"/>
            <a:ext cx="9482374" cy="432897"/>
          </a:xfrm>
        </p:spPr>
        <p:txBody>
          <a:bodyPr>
            <a:noAutofit/>
          </a:bodyPr>
          <a:lstStyle/>
          <a:p>
            <a:r>
              <a:rPr lang="en-US" sz="3200" b="1" dirty="0">
                <a:latin typeface="Spline Sans Medium"/>
              </a:rPr>
              <a:t>Outline of talk </a:t>
            </a:r>
            <a:endParaRPr lang="en-US" sz="3200" dirty="0"/>
          </a:p>
        </p:txBody>
      </p:sp>
      <p:sp>
        <p:nvSpPr>
          <p:cNvPr id="3" name="Text Placeholder 2">
            <a:extLst>
              <a:ext uri="{FF2B5EF4-FFF2-40B4-BE49-F238E27FC236}">
                <a16:creationId xmlns:a16="http://schemas.microsoft.com/office/drawing/2014/main" id="{B61CE8BF-C39F-67C7-E407-22DBC951CE34}"/>
              </a:ext>
            </a:extLst>
          </p:cNvPr>
          <p:cNvSpPr>
            <a:spLocks noGrp="1"/>
          </p:cNvSpPr>
          <p:nvPr>
            <p:ph type="body" sz="quarter" idx="10"/>
          </p:nvPr>
        </p:nvSpPr>
        <p:spPr>
          <a:xfrm>
            <a:off x="751390" y="1603332"/>
            <a:ext cx="10634769" cy="4353551"/>
          </a:xfrm>
        </p:spPr>
        <p:txBody>
          <a:bodyPr vert="horz" lIns="91440" tIns="45720" rIns="91440" bIns="45720" rtlCol="0" anchor="t">
            <a:noAutofit/>
          </a:bodyPr>
          <a:lstStyle/>
          <a:p>
            <a:endParaRPr lang="en-US" sz="2400" dirty="0"/>
          </a:p>
          <a:p>
            <a:pPr marL="457200" indent="-457200">
              <a:buFont typeface="+mj-lt"/>
              <a:buAutoNum type="arabicPeriod"/>
            </a:pPr>
            <a:r>
              <a:rPr lang="en-US" sz="2400" dirty="0"/>
              <a:t>Motivation and background </a:t>
            </a:r>
          </a:p>
          <a:p>
            <a:pPr marL="457200" indent="-457200">
              <a:buFont typeface="+mj-lt"/>
              <a:buAutoNum type="arabicPeriod"/>
            </a:pPr>
            <a:r>
              <a:rPr lang="en-US" sz="2400" dirty="0"/>
              <a:t>Data analysis: results from Sierra Leone</a:t>
            </a:r>
          </a:p>
          <a:p>
            <a:pPr marL="457200" indent="-457200">
              <a:buFont typeface="+mj-lt"/>
              <a:buAutoNum type="arabicPeriod"/>
            </a:pPr>
            <a:r>
              <a:rPr lang="en-US" sz="2400" dirty="0"/>
              <a:t>Focus Group Discussions: Plan for Sierra Leone</a:t>
            </a:r>
          </a:p>
          <a:p>
            <a:pPr marL="457200" indent="-457200">
              <a:buFont typeface="+mj-lt"/>
              <a:buAutoNum type="arabicPeriod"/>
            </a:pPr>
            <a:r>
              <a:rPr lang="en-US" sz="2400" dirty="0"/>
              <a:t>Next steps and open questions </a:t>
            </a:r>
          </a:p>
          <a:p>
            <a:endParaRPr lang="en-US" sz="2400" dirty="0"/>
          </a:p>
          <a:p>
            <a:endParaRPr lang="en-US" sz="2400" dirty="0"/>
          </a:p>
          <a:p>
            <a:endParaRPr lang="en-US" sz="2400" dirty="0"/>
          </a:p>
          <a:p>
            <a:r>
              <a:rPr lang="en-US" sz="2400" u="sng" dirty="0"/>
              <a:t>Note</a:t>
            </a:r>
            <a:r>
              <a:rPr lang="en-US" sz="2400" dirty="0"/>
              <a:t>: all results are preliminary! </a:t>
            </a:r>
            <a:endParaRPr lang="en-US" sz="2000" dirty="0"/>
          </a:p>
          <a:p>
            <a:pPr marL="285750" indent="-285750">
              <a:buChar char="•"/>
            </a:pPr>
            <a:endParaRPr lang="en-US" dirty="0"/>
          </a:p>
          <a:p>
            <a:pPr marL="285750" indent="-285750">
              <a:buChar char="•"/>
            </a:pPr>
            <a:endParaRPr lang="en-US" dirty="0"/>
          </a:p>
        </p:txBody>
      </p:sp>
    </p:spTree>
    <p:extLst>
      <p:ext uri="{BB962C8B-B14F-4D97-AF65-F5344CB8AC3E}">
        <p14:creationId xmlns:p14="http://schemas.microsoft.com/office/powerpoint/2010/main" val="1370696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9ED4E-0767-3AC3-19B3-D682704CCA43}"/>
              </a:ext>
            </a:extLst>
          </p:cNvPr>
          <p:cNvSpPr>
            <a:spLocks noGrp="1"/>
          </p:cNvSpPr>
          <p:nvPr>
            <p:ph type="title"/>
          </p:nvPr>
        </p:nvSpPr>
        <p:spPr>
          <a:xfrm>
            <a:off x="677334" y="487164"/>
            <a:ext cx="9165166" cy="673100"/>
          </a:xfrm>
        </p:spPr>
        <p:txBody>
          <a:bodyPr anchor="t">
            <a:normAutofit/>
          </a:bodyPr>
          <a:lstStyle/>
          <a:p>
            <a:r>
              <a:rPr lang="en-US" sz="3600" b="1" dirty="0">
                <a:solidFill>
                  <a:schemeClr val="tx2"/>
                </a:solidFill>
                <a:latin typeface="Spline Sans Medium"/>
              </a:rPr>
              <a:t>Key Informant Interviews</a:t>
            </a:r>
          </a:p>
        </p:txBody>
      </p:sp>
      <p:sp>
        <p:nvSpPr>
          <p:cNvPr id="3" name="Content Placeholder 2">
            <a:extLst>
              <a:ext uri="{FF2B5EF4-FFF2-40B4-BE49-F238E27FC236}">
                <a16:creationId xmlns:a16="http://schemas.microsoft.com/office/drawing/2014/main" id="{387C2B1D-FF5C-C065-3543-83B26F079FED}"/>
              </a:ext>
            </a:extLst>
          </p:cNvPr>
          <p:cNvSpPr>
            <a:spLocks noGrp="1"/>
          </p:cNvSpPr>
          <p:nvPr>
            <p:ph sz="half" idx="2"/>
          </p:nvPr>
        </p:nvSpPr>
        <p:spPr>
          <a:xfrm>
            <a:off x="677334" y="1594884"/>
            <a:ext cx="10387910" cy="4418012"/>
          </a:xfrm>
        </p:spPr>
        <p:txBody>
          <a:bodyPr vert="horz" lIns="91440" tIns="45720" rIns="91440" bIns="45720" rtlCol="0" anchor="t">
            <a:noAutofit/>
          </a:bodyPr>
          <a:lstStyle/>
          <a:p>
            <a:pPr>
              <a:lnSpc>
                <a:spcPct val="100000"/>
              </a:lnSpc>
            </a:pPr>
            <a:r>
              <a:rPr lang="en-US" sz="2400" dirty="0">
                <a:latin typeface="Inter" panose="02000503000000020004" pitchFamily="2" charset="0"/>
              </a:rPr>
              <a:t>10 in total – researchers, civil society, entrepreneurs, female administrators </a:t>
            </a:r>
          </a:p>
          <a:p>
            <a:pPr>
              <a:lnSpc>
                <a:spcPct val="100000"/>
              </a:lnSpc>
            </a:pPr>
            <a:r>
              <a:rPr lang="en-US" sz="2400" dirty="0">
                <a:latin typeface="Inter" panose="02000503000000020004" pitchFamily="2" charset="0"/>
              </a:rPr>
              <a:t>Protocol to guide the discussion different for each category of informant </a:t>
            </a:r>
          </a:p>
          <a:p>
            <a:pPr>
              <a:lnSpc>
                <a:spcPct val="100000"/>
              </a:lnSpc>
            </a:pPr>
            <a:r>
              <a:rPr lang="en-US" sz="2400" dirty="0">
                <a:latin typeface="Inter" panose="02000503000000020004" pitchFamily="2" charset="0"/>
              </a:rPr>
              <a:t>Not strictly adhered to - allowed the conversation to take its course</a:t>
            </a:r>
          </a:p>
          <a:p>
            <a:pPr>
              <a:lnSpc>
                <a:spcPct val="100000"/>
              </a:lnSpc>
            </a:pPr>
            <a:r>
              <a:rPr lang="en-US" sz="2400" dirty="0">
                <a:latin typeface="Inter" panose="02000503000000020004" pitchFamily="2" charset="0"/>
              </a:rPr>
              <a:t>None are recorded interviews </a:t>
            </a:r>
            <a:endParaRPr lang="en-US" dirty="0"/>
          </a:p>
        </p:txBody>
      </p:sp>
    </p:spTree>
    <p:extLst>
      <p:ext uri="{BB962C8B-B14F-4D97-AF65-F5344CB8AC3E}">
        <p14:creationId xmlns:p14="http://schemas.microsoft.com/office/powerpoint/2010/main" val="3706227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DB295-2336-8760-D263-7C51C714ECCD}"/>
              </a:ext>
            </a:extLst>
          </p:cNvPr>
          <p:cNvSpPr>
            <a:spLocks noGrp="1"/>
          </p:cNvSpPr>
          <p:nvPr>
            <p:ph type="title"/>
          </p:nvPr>
        </p:nvSpPr>
        <p:spPr>
          <a:xfrm>
            <a:off x="1565582" y="797402"/>
            <a:ext cx="9482374" cy="432897"/>
          </a:xfrm>
        </p:spPr>
        <p:txBody>
          <a:bodyPr>
            <a:noAutofit/>
          </a:bodyPr>
          <a:lstStyle/>
          <a:p>
            <a:r>
              <a:rPr lang="en-US" sz="3200" b="1" dirty="0">
                <a:latin typeface="Spline Sans Medium"/>
              </a:rPr>
              <a:t>Next steps</a:t>
            </a:r>
            <a:endParaRPr lang="en-US" sz="3200" dirty="0"/>
          </a:p>
        </p:txBody>
      </p:sp>
      <p:sp>
        <p:nvSpPr>
          <p:cNvPr id="3" name="Text Placeholder 2">
            <a:extLst>
              <a:ext uri="{FF2B5EF4-FFF2-40B4-BE49-F238E27FC236}">
                <a16:creationId xmlns:a16="http://schemas.microsoft.com/office/drawing/2014/main" id="{B61CE8BF-C39F-67C7-E407-22DBC951CE34}"/>
              </a:ext>
            </a:extLst>
          </p:cNvPr>
          <p:cNvSpPr>
            <a:spLocks noGrp="1"/>
          </p:cNvSpPr>
          <p:nvPr>
            <p:ph type="body" sz="quarter" idx="10"/>
          </p:nvPr>
        </p:nvSpPr>
        <p:spPr>
          <a:xfrm>
            <a:off x="751390" y="1603332"/>
            <a:ext cx="10634769" cy="4734838"/>
          </a:xfrm>
        </p:spPr>
        <p:txBody>
          <a:bodyPr vert="horz" lIns="91440" tIns="45720" rIns="91440" bIns="45720" rtlCol="0" anchor="t">
            <a:noAutofit/>
          </a:bodyPr>
          <a:lstStyle/>
          <a:p>
            <a:pPr marL="285750" indent="-285750">
              <a:buChar char="•"/>
            </a:pPr>
            <a:r>
              <a:rPr lang="en-US" sz="2400" dirty="0"/>
              <a:t>Refine and possibly expand quantitative analysis to other countries </a:t>
            </a:r>
          </a:p>
          <a:p>
            <a:pPr marL="971550" lvl="1" indent="-285750"/>
            <a:r>
              <a:rPr lang="en-US" sz="2000" dirty="0"/>
              <a:t>Ongoing discussion with colleagues from World Bank </a:t>
            </a:r>
          </a:p>
          <a:p>
            <a:pPr marL="285750" indent="-285750">
              <a:buChar char="•"/>
            </a:pPr>
            <a:r>
              <a:rPr lang="en-US" sz="2400" dirty="0"/>
              <a:t> Consider opportunities for collaboration and engagement with researchers and policymakers internationally and at country level </a:t>
            </a:r>
          </a:p>
          <a:p>
            <a:pPr marL="285750" indent="-285750">
              <a:buChar char="•"/>
            </a:pPr>
            <a:r>
              <a:rPr lang="en-US" sz="2400" dirty="0"/>
              <a:t>Outputs: </a:t>
            </a:r>
          </a:p>
          <a:p>
            <a:pPr marL="1028700" lvl="1" indent="-342900"/>
            <a:r>
              <a:rPr lang="en-US" sz="2000" dirty="0"/>
              <a:t>Policy briefs and summary briefs for wider audiences </a:t>
            </a:r>
          </a:p>
          <a:p>
            <a:pPr marL="1028700" lvl="1" indent="-342900"/>
            <a:r>
              <a:rPr lang="en-US" sz="2000" dirty="0"/>
              <a:t>Methodological contributions on data requirements for gendered tax analysis</a:t>
            </a:r>
          </a:p>
          <a:p>
            <a:endParaRPr lang="en-US" sz="2000" dirty="0"/>
          </a:p>
          <a:p>
            <a:pPr marL="285750" indent="-285750">
              <a:buChar char="•"/>
            </a:pPr>
            <a:endParaRPr lang="en-US" sz="2000" dirty="0"/>
          </a:p>
          <a:p>
            <a:pPr marL="285750" indent="-285750">
              <a:buChar char="•"/>
            </a:pPr>
            <a:endParaRPr lang="en-US" dirty="0"/>
          </a:p>
          <a:p>
            <a:pPr marL="285750" indent="-285750">
              <a:buChar char="•"/>
            </a:pPr>
            <a:endParaRPr lang="en-US" dirty="0"/>
          </a:p>
        </p:txBody>
      </p:sp>
    </p:spTree>
    <p:extLst>
      <p:ext uri="{BB962C8B-B14F-4D97-AF65-F5344CB8AC3E}">
        <p14:creationId xmlns:p14="http://schemas.microsoft.com/office/powerpoint/2010/main" val="3397907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0298D-EE75-71E1-6A97-45ACB4968D50}"/>
              </a:ext>
            </a:extLst>
          </p:cNvPr>
          <p:cNvSpPr>
            <a:spLocks noGrp="1"/>
          </p:cNvSpPr>
          <p:nvPr>
            <p:ph type="ctrTitle"/>
          </p:nvPr>
        </p:nvSpPr>
        <p:spPr>
          <a:xfrm>
            <a:off x="6141155" y="2960757"/>
            <a:ext cx="5206783" cy="634498"/>
          </a:xfrm>
        </p:spPr>
        <p:txBody>
          <a:bodyPr>
            <a:normAutofit fontScale="90000"/>
          </a:bodyPr>
          <a:lstStyle/>
          <a:p>
            <a:r>
              <a:rPr lang="en-US" sz="5300" b="1" dirty="0">
                <a:solidFill>
                  <a:schemeClr val="bg2"/>
                </a:solidFill>
                <a:latin typeface="Spline Sans Medium"/>
              </a:rPr>
              <a:t>Thank you, feedback welcome!</a:t>
            </a:r>
            <a:br>
              <a:rPr lang="en-US" dirty="0"/>
            </a:br>
            <a:endParaRPr lang="en-US" dirty="0"/>
          </a:p>
        </p:txBody>
      </p:sp>
    </p:spTree>
    <p:extLst>
      <p:ext uri="{BB962C8B-B14F-4D97-AF65-F5344CB8AC3E}">
        <p14:creationId xmlns:p14="http://schemas.microsoft.com/office/powerpoint/2010/main" val="767619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DB295-2336-8760-D263-7C51C714ECCD}"/>
              </a:ext>
            </a:extLst>
          </p:cNvPr>
          <p:cNvSpPr>
            <a:spLocks noGrp="1"/>
          </p:cNvSpPr>
          <p:nvPr>
            <p:ph type="title"/>
          </p:nvPr>
        </p:nvSpPr>
        <p:spPr>
          <a:xfrm>
            <a:off x="1565582" y="797402"/>
            <a:ext cx="9482374" cy="432897"/>
          </a:xfrm>
        </p:spPr>
        <p:txBody>
          <a:bodyPr>
            <a:noAutofit/>
          </a:bodyPr>
          <a:lstStyle/>
          <a:p>
            <a:r>
              <a:rPr lang="en-US" sz="3200" b="1" dirty="0">
                <a:latin typeface="Spline Sans Medium"/>
              </a:rPr>
              <a:t>Aims and motivation</a:t>
            </a:r>
            <a:endParaRPr lang="en-US" sz="3200" dirty="0"/>
          </a:p>
        </p:txBody>
      </p:sp>
      <p:sp>
        <p:nvSpPr>
          <p:cNvPr id="3" name="Text Placeholder 2">
            <a:extLst>
              <a:ext uri="{FF2B5EF4-FFF2-40B4-BE49-F238E27FC236}">
                <a16:creationId xmlns:a16="http://schemas.microsoft.com/office/drawing/2014/main" id="{B61CE8BF-C39F-67C7-E407-22DBC951CE34}"/>
              </a:ext>
            </a:extLst>
          </p:cNvPr>
          <p:cNvSpPr>
            <a:spLocks noGrp="1"/>
          </p:cNvSpPr>
          <p:nvPr>
            <p:ph type="body" sz="quarter" idx="10"/>
          </p:nvPr>
        </p:nvSpPr>
        <p:spPr>
          <a:xfrm>
            <a:off x="751390" y="1603332"/>
            <a:ext cx="10634769" cy="4734838"/>
          </a:xfrm>
        </p:spPr>
        <p:txBody>
          <a:bodyPr vert="horz" lIns="91440" tIns="45720" rIns="91440" bIns="45720" rtlCol="0" anchor="t">
            <a:noAutofit/>
          </a:bodyPr>
          <a:lstStyle/>
          <a:p>
            <a:pPr marL="285750" indent="-285750">
              <a:buChar char="•"/>
            </a:pPr>
            <a:r>
              <a:rPr lang="en-US" sz="2400" dirty="0"/>
              <a:t>Gender equity and tax revenue mobilization are key to inclusive and sustainable development: how do they interact? </a:t>
            </a:r>
          </a:p>
          <a:p>
            <a:pPr marL="1028700" lvl="1" indent="-342900"/>
            <a:r>
              <a:rPr lang="en-US" sz="2000" dirty="0"/>
              <a:t>Are women better taxpayers than men? i.e. can gender equity be beneficial for tax?</a:t>
            </a:r>
          </a:p>
          <a:p>
            <a:pPr marL="1028700" lvl="1" indent="-342900"/>
            <a:r>
              <a:rPr lang="en-US" sz="2000" dirty="0"/>
              <a:t>Do tax systems hamper or help gender equity? What reform options should be considered?</a:t>
            </a:r>
            <a:endParaRPr lang="en-US" sz="2400" dirty="0"/>
          </a:p>
          <a:p>
            <a:pPr marL="285750" indent="-285750">
              <a:buChar char="•"/>
            </a:pPr>
            <a:r>
              <a:rPr lang="en-US" sz="2400" dirty="0"/>
              <a:t>There is a large </a:t>
            </a:r>
            <a:r>
              <a:rPr lang="en-US" sz="2400" b="1" dirty="0"/>
              <a:t>literature</a:t>
            </a:r>
            <a:r>
              <a:rPr lang="en-US" sz="2400" dirty="0"/>
              <a:t> on various dimensions of gender inequality </a:t>
            </a:r>
          </a:p>
          <a:p>
            <a:pPr marL="285750" indent="-285750">
              <a:buChar char="•"/>
            </a:pPr>
            <a:r>
              <a:rPr lang="en-US" sz="2400" dirty="0"/>
              <a:t>and a large literature on taxation in lower-income countries</a:t>
            </a:r>
          </a:p>
          <a:p>
            <a:pPr marL="285750" indent="-285750">
              <a:buChar char="•"/>
            </a:pPr>
            <a:r>
              <a:rPr lang="en-US" sz="2400" dirty="0"/>
              <a:t>but studies at their intersection are limited. What we know: </a:t>
            </a:r>
          </a:p>
          <a:p>
            <a:pPr marL="971550" lvl="1" indent="-285750"/>
            <a:r>
              <a:rPr lang="en-US" sz="2000" dirty="0"/>
              <a:t>Women might have better </a:t>
            </a:r>
            <a:r>
              <a:rPr lang="en-US" sz="2000" b="1" dirty="0"/>
              <a:t>perceptions and attitudes</a:t>
            </a:r>
            <a:r>
              <a:rPr lang="en-US" sz="2000" dirty="0"/>
              <a:t>, but mixed results </a:t>
            </a:r>
          </a:p>
          <a:p>
            <a:pPr marL="971550" lvl="1" indent="-285750"/>
            <a:r>
              <a:rPr lang="en-US" sz="2000" b="1" dirty="0"/>
              <a:t>Behavior</a:t>
            </a:r>
            <a:r>
              <a:rPr lang="en-US" sz="2000" dirty="0"/>
              <a:t>: some limited evidence that women are more compliant than men</a:t>
            </a:r>
          </a:p>
          <a:p>
            <a:pPr marL="971550" lvl="1" indent="-285750"/>
            <a:r>
              <a:rPr lang="en-US" sz="2000" dirty="0"/>
              <a:t>Generally, </a:t>
            </a:r>
            <a:r>
              <a:rPr lang="en-US" sz="2000" b="1" dirty="0"/>
              <a:t>results are mixed </a:t>
            </a:r>
            <a:r>
              <a:rPr lang="en-US" sz="2000" dirty="0"/>
              <a:t>and there is no settled conclusion </a:t>
            </a:r>
          </a:p>
          <a:p>
            <a:pPr marL="971550" lvl="1" indent="-285750"/>
            <a:r>
              <a:rPr lang="en-US" sz="2000" b="1" dirty="0"/>
              <a:t>Evidence from LICs is scarce</a:t>
            </a:r>
            <a:r>
              <a:rPr lang="en-US" sz="2000" dirty="0"/>
              <a:t>: suggests women have positive perceptions of tax systems and contribute consistently more to it than men</a:t>
            </a:r>
          </a:p>
          <a:p>
            <a:pPr marL="1428750" lvl="2" indent="-285750"/>
            <a:r>
              <a:rPr lang="en-US" sz="1600" dirty="0" err="1"/>
              <a:t>Kangave</a:t>
            </a:r>
            <a:r>
              <a:rPr lang="en-US" sz="1600" dirty="0"/>
              <a:t> et al (2021), </a:t>
            </a:r>
            <a:r>
              <a:rPr lang="en-US" sz="1600" dirty="0" err="1"/>
              <a:t>Yimam</a:t>
            </a:r>
            <a:r>
              <a:rPr lang="en-US" sz="1600" dirty="0"/>
              <a:t> and </a:t>
            </a:r>
            <a:r>
              <a:rPr lang="en-US" sz="1600" dirty="0" err="1"/>
              <a:t>Asmare</a:t>
            </a:r>
            <a:r>
              <a:rPr lang="en-US" sz="1600" dirty="0"/>
              <a:t> (2020) and Grown and </a:t>
            </a:r>
            <a:r>
              <a:rPr lang="en-US" sz="1600" dirty="0" err="1"/>
              <a:t>Valodia</a:t>
            </a:r>
            <a:r>
              <a:rPr lang="en-US" sz="1600" dirty="0"/>
              <a:t> (2010)</a:t>
            </a:r>
            <a:endParaRPr lang="en-US" sz="2000" dirty="0"/>
          </a:p>
          <a:p>
            <a:pPr marL="285750" indent="-285750">
              <a:buChar char="•"/>
            </a:pPr>
            <a:endParaRPr lang="en-US" sz="2000" dirty="0"/>
          </a:p>
          <a:p>
            <a:pPr marL="285750" indent="-285750">
              <a:buChar char="•"/>
            </a:pPr>
            <a:endParaRPr lang="en-US" dirty="0"/>
          </a:p>
          <a:p>
            <a:pPr marL="285750" indent="-285750">
              <a:buChar char="•"/>
            </a:pPr>
            <a:endParaRPr lang="en-US" dirty="0"/>
          </a:p>
        </p:txBody>
      </p:sp>
    </p:spTree>
    <p:extLst>
      <p:ext uri="{BB962C8B-B14F-4D97-AF65-F5344CB8AC3E}">
        <p14:creationId xmlns:p14="http://schemas.microsoft.com/office/powerpoint/2010/main" val="4189524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DB295-2336-8760-D263-7C51C714ECCD}"/>
              </a:ext>
            </a:extLst>
          </p:cNvPr>
          <p:cNvSpPr>
            <a:spLocks noGrp="1"/>
          </p:cNvSpPr>
          <p:nvPr>
            <p:ph type="title"/>
          </p:nvPr>
        </p:nvSpPr>
        <p:spPr>
          <a:xfrm>
            <a:off x="1565582" y="797402"/>
            <a:ext cx="9482374" cy="432897"/>
          </a:xfrm>
        </p:spPr>
        <p:txBody>
          <a:bodyPr>
            <a:noAutofit/>
          </a:bodyPr>
          <a:lstStyle/>
          <a:p>
            <a:r>
              <a:rPr lang="en-US" sz="3200" b="1" dirty="0">
                <a:latin typeface="Spline Sans Medium"/>
              </a:rPr>
              <a:t>What this paper does</a:t>
            </a:r>
            <a:endParaRPr lang="en-US" sz="3200" dirty="0"/>
          </a:p>
        </p:txBody>
      </p:sp>
      <p:sp>
        <p:nvSpPr>
          <p:cNvPr id="3" name="Text Placeholder 2">
            <a:extLst>
              <a:ext uri="{FF2B5EF4-FFF2-40B4-BE49-F238E27FC236}">
                <a16:creationId xmlns:a16="http://schemas.microsoft.com/office/drawing/2014/main" id="{B61CE8BF-C39F-67C7-E407-22DBC951CE34}"/>
              </a:ext>
            </a:extLst>
          </p:cNvPr>
          <p:cNvSpPr>
            <a:spLocks noGrp="1"/>
          </p:cNvSpPr>
          <p:nvPr>
            <p:ph type="body" sz="quarter" idx="10"/>
          </p:nvPr>
        </p:nvSpPr>
        <p:spPr>
          <a:xfrm>
            <a:off x="751390" y="1603332"/>
            <a:ext cx="10634769" cy="4734838"/>
          </a:xfrm>
        </p:spPr>
        <p:txBody>
          <a:bodyPr vert="horz" lIns="91440" tIns="45720" rIns="91440" bIns="45720" rtlCol="0" anchor="t">
            <a:noAutofit/>
          </a:bodyPr>
          <a:lstStyle/>
          <a:p>
            <a:pPr marL="285750" indent="-285750">
              <a:buChar char="•"/>
            </a:pPr>
            <a:r>
              <a:rPr lang="en-US" sz="2400" dirty="0"/>
              <a:t>Focus on </a:t>
            </a:r>
            <a:r>
              <a:rPr lang="en-US" sz="2400" u="sng" dirty="0"/>
              <a:t>firms’</a:t>
            </a:r>
            <a:r>
              <a:rPr lang="en-US" sz="2400" dirty="0"/>
              <a:t> tax compliance, looking for gendered differences on: </a:t>
            </a:r>
          </a:p>
          <a:p>
            <a:pPr marL="1028700" lvl="1" indent="-342900"/>
            <a:r>
              <a:rPr lang="en-US" sz="2000" dirty="0"/>
              <a:t>Compliance attitudes and behavior</a:t>
            </a:r>
          </a:p>
          <a:p>
            <a:pPr marL="1028700" lvl="1" indent="-342900"/>
            <a:r>
              <a:rPr lang="en-US" sz="2000" dirty="0"/>
              <a:t>Correlates or determinants of compliance: </a:t>
            </a:r>
          </a:p>
          <a:p>
            <a:pPr marL="1485900" lvl="2" indent="-342900"/>
            <a:r>
              <a:rPr lang="en-US" dirty="0"/>
              <a:t>Enforcement (e.g. sanctions, audits)</a:t>
            </a:r>
          </a:p>
          <a:p>
            <a:pPr marL="1485900" lvl="2" indent="-342900"/>
            <a:r>
              <a:rPr lang="en-US" dirty="0"/>
              <a:t>Facilitation (e.g. knowledge, access to information)</a:t>
            </a:r>
          </a:p>
          <a:p>
            <a:pPr marL="1485900" lvl="2" indent="-342900"/>
            <a:r>
              <a:rPr lang="en-US" dirty="0"/>
              <a:t>Tax morale (e.g. trust, fairness) </a:t>
            </a:r>
          </a:p>
          <a:p>
            <a:endParaRPr lang="en-US" sz="2400" dirty="0"/>
          </a:p>
          <a:p>
            <a:pPr marL="285750" indent="-285750">
              <a:buChar char="•"/>
            </a:pPr>
            <a:r>
              <a:rPr lang="en-US" sz="2400" dirty="0"/>
              <a:t>Reviews the literature on gender and tax, including and beyond LICs</a:t>
            </a:r>
          </a:p>
          <a:p>
            <a:pPr marL="285750" indent="-285750">
              <a:buChar char="•"/>
            </a:pPr>
            <a:r>
              <a:rPr lang="en-US" sz="2400" dirty="0"/>
              <a:t>Exploits existing survey datasets to ask gender-specific questions </a:t>
            </a:r>
          </a:p>
          <a:p>
            <a:pPr marL="285750" indent="-285750">
              <a:buChar char="•"/>
            </a:pPr>
            <a:r>
              <a:rPr lang="en-US" sz="2400" dirty="0"/>
              <a:t>Complements quantitative results with qualitative evidence for deeper insights </a:t>
            </a:r>
          </a:p>
          <a:p>
            <a:pPr marL="285750" indent="-285750">
              <a:buChar char="•"/>
            </a:pPr>
            <a:r>
              <a:rPr lang="en-US" sz="2400" dirty="0"/>
              <a:t>Aims to lay out the issues and evidence with special focus on LICs</a:t>
            </a:r>
          </a:p>
          <a:p>
            <a:endParaRPr lang="en-US" sz="2000" dirty="0"/>
          </a:p>
          <a:p>
            <a:pPr marL="285750" indent="-285750">
              <a:buChar char="•"/>
            </a:pPr>
            <a:endParaRPr lang="en-US" sz="2000" dirty="0"/>
          </a:p>
          <a:p>
            <a:pPr marL="285750" indent="-285750">
              <a:buChar char="•"/>
            </a:pPr>
            <a:endParaRPr lang="en-US" dirty="0"/>
          </a:p>
          <a:p>
            <a:pPr marL="285750" indent="-285750">
              <a:buChar char="•"/>
            </a:pPr>
            <a:endParaRPr lang="en-US" dirty="0"/>
          </a:p>
        </p:txBody>
      </p:sp>
    </p:spTree>
    <p:extLst>
      <p:ext uri="{BB962C8B-B14F-4D97-AF65-F5344CB8AC3E}">
        <p14:creationId xmlns:p14="http://schemas.microsoft.com/office/powerpoint/2010/main" val="1693176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DB295-2336-8760-D263-7C51C714ECCD}"/>
              </a:ext>
            </a:extLst>
          </p:cNvPr>
          <p:cNvSpPr>
            <a:spLocks noGrp="1"/>
          </p:cNvSpPr>
          <p:nvPr>
            <p:ph type="title"/>
          </p:nvPr>
        </p:nvSpPr>
        <p:spPr>
          <a:xfrm>
            <a:off x="1565582" y="797402"/>
            <a:ext cx="9482374" cy="432897"/>
          </a:xfrm>
        </p:spPr>
        <p:txBody>
          <a:bodyPr>
            <a:noAutofit/>
          </a:bodyPr>
          <a:lstStyle/>
          <a:p>
            <a:r>
              <a:rPr lang="en-US" sz="3200" b="1" dirty="0">
                <a:latin typeface="Spline Sans Medium"/>
              </a:rPr>
              <a:t>Our starting point: survey data </a:t>
            </a:r>
            <a:endParaRPr lang="en-US" sz="3200" dirty="0"/>
          </a:p>
        </p:txBody>
      </p:sp>
      <p:sp>
        <p:nvSpPr>
          <p:cNvPr id="3" name="Text Placeholder 2">
            <a:extLst>
              <a:ext uri="{FF2B5EF4-FFF2-40B4-BE49-F238E27FC236}">
                <a16:creationId xmlns:a16="http://schemas.microsoft.com/office/drawing/2014/main" id="{B61CE8BF-C39F-67C7-E407-22DBC951CE34}"/>
              </a:ext>
            </a:extLst>
          </p:cNvPr>
          <p:cNvSpPr>
            <a:spLocks noGrp="1"/>
          </p:cNvSpPr>
          <p:nvPr>
            <p:ph type="body" sz="quarter" idx="10"/>
          </p:nvPr>
        </p:nvSpPr>
        <p:spPr>
          <a:xfrm>
            <a:off x="751390" y="1603332"/>
            <a:ext cx="10634769" cy="4734838"/>
          </a:xfrm>
        </p:spPr>
        <p:txBody>
          <a:bodyPr vert="horz" lIns="91440" tIns="45720" rIns="91440" bIns="45720" rtlCol="0" anchor="t">
            <a:noAutofit/>
          </a:bodyPr>
          <a:lstStyle/>
          <a:p>
            <a:pPr marL="285750" indent="-285750">
              <a:buChar char="•"/>
            </a:pPr>
            <a:r>
              <a:rPr lang="en-US" sz="2400" dirty="0"/>
              <a:t>Surveys already collected by the ICTD on separate projects, in 5 countries</a:t>
            </a:r>
          </a:p>
          <a:p>
            <a:pPr marL="285750" indent="-285750">
              <a:buChar char="•"/>
            </a:pPr>
            <a:r>
              <a:rPr lang="en-US" sz="2400" dirty="0"/>
              <a:t>All using fairly </a:t>
            </a:r>
            <a:r>
              <a:rPr lang="en-US" sz="2400" b="1" dirty="0"/>
              <a:t>standard questions </a:t>
            </a:r>
            <a:r>
              <a:rPr lang="en-US" sz="2400" dirty="0"/>
              <a:t>on tax compliance </a:t>
            </a:r>
          </a:p>
          <a:p>
            <a:pPr marL="971550" lvl="1" indent="-285750"/>
            <a:r>
              <a:rPr lang="en-US" sz="2200" dirty="0"/>
              <a:t>Questions are not fully comparable, but they are very similar </a:t>
            </a:r>
          </a:p>
          <a:p>
            <a:pPr marL="285750" indent="-285750">
              <a:buChar char="•"/>
            </a:pPr>
            <a:r>
              <a:rPr lang="en-US" sz="2400" dirty="0"/>
              <a:t>For Rwanda and Eswatini we can match survey and </a:t>
            </a:r>
            <a:r>
              <a:rPr lang="en-US" sz="2400" b="1" dirty="0"/>
              <a:t>administrative data </a:t>
            </a:r>
          </a:p>
          <a:p>
            <a:pPr marL="971550" lvl="1" indent="-285750"/>
            <a:r>
              <a:rPr lang="en-US" sz="2200" dirty="0"/>
              <a:t>Allows for observation of attitudes and </a:t>
            </a:r>
            <a:r>
              <a:rPr lang="en-US" sz="2200" dirty="0" err="1"/>
              <a:t>behaviour</a:t>
            </a:r>
            <a:endParaRPr lang="en-US" sz="2200" dirty="0"/>
          </a:p>
          <a:p>
            <a:pPr marL="285750" indent="-285750">
              <a:buChar char="•"/>
            </a:pPr>
            <a:r>
              <a:rPr lang="en-US" sz="2400" dirty="0"/>
              <a:t>Data analysis is based on </a:t>
            </a:r>
            <a:r>
              <a:rPr lang="en-US" sz="2400" b="1" dirty="0"/>
              <a:t>descriptive OLS regressions</a:t>
            </a:r>
          </a:p>
          <a:p>
            <a:pPr marL="971550" lvl="1" indent="-285750"/>
            <a:r>
              <a:rPr lang="en-US" sz="2200" b="1" dirty="0"/>
              <a:t>Dependent variables</a:t>
            </a:r>
            <a:r>
              <a:rPr lang="en-US" sz="2200" dirty="0"/>
              <a:t>: relevant compliance outcomes </a:t>
            </a:r>
          </a:p>
          <a:p>
            <a:pPr marL="1428750" lvl="2" indent="-285750"/>
            <a:r>
              <a:rPr lang="en-US" dirty="0"/>
              <a:t>Compliance attitudes and </a:t>
            </a:r>
            <a:r>
              <a:rPr lang="en-US" dirty="0" err="1"/>
              <a:t>behaviour</a:t>
            </a:r>
            <a:r>
              <a:rPr lang="en-US" dirty="0"/>
              <a:t> </a:t>
            </a:r>
          </a:p>
          <a:p>
            <a:pPr marL="1428750" lvl="2" indent="-285750"/>
            <a:r>
              <a:rPr lang="en-US" dirty="0"/>
              <a:t>Enforcement </a:t>
            </a:r>
          </a:p>
          <a:p>
            <a:pPr marL="1428750" lvl="2" indent="-285750"/>
            <a:r>
              <a:rPr lang="en-US" dirty="0"/>
              <a:t>Facilitation </a:t>
            </a:r>
          </a:p>
          <a:p>
            <a:pPr marL="1428750" lvl="2" indent="-285750"/>
            <a:r>
              <a:rPr lang="en-US" dirty="0"/>
              <a:t>Tax morale </a:t>
            </a:r>
          </a:p>
          <a:p>
            <a:pPr marL="971550" lvl="1" indent="-285750"/>
            <a:r>
              <a:rPr lang="en-US" sz="2200" dirty="0"/>
              <a:t>Explanatory variables: </a:t>
            </a:r>
            <a:r>
              <a:rPr lang="en-US" sz="2200" b="1" dirty="0"/>
              <a:t>gender</a:t>
            </a:r>
            <a:r>
              <a:rPr lang="en-US" sz="2200" dirty="0"/>
              <a:t> + demographic and business characteristics</a:t>
            </a:r>
          </a:p>
          <a:p>
            <a:endParaRPr lang="en-US" sz="2000" dirty="0"/>
          </a:p>
          <a:p>
            <a:pPr marL="285750" indent="-285750">
              <a:buChar char="•"/>
            </a:pPr>
            <a:endParaRPr lang="en-US" sz="2000" dirty="0"/>
          </a:p>
          <a:p>
            <a:pPr marL="285750" indent="-285750">
              <a:buChar char="•"/>
            </a:pPr>
            <a:endParaRPr lang="en-US" dirty="0"/>
          </a:p>
          <a:p>
            <a:pPr marL="285750" indent="-285750">
              <a:buChar char="•"/>
            </a:pPr>
            <a:endParaRPr lang="en-US" dirty="0"/>
          </a:p>
        </p:txBody>
      </p:sp>
    </p:spTree>
    <p:extLst>
      <p:ext uri="{BB962C8B-B14F-4D97-AF65-F5344CB8AC3E}">
        <p14:creationId xmlns:p14="http://schemas.microsoft.com/office/powerpoint/2010/main" val="2747834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a:solidFill>
                  <a:schemeClr val="tx2"/>
                </a:solidFill>
                <a:latin typeface="Spline Sans Medium"/>
              </a:rPr>
              <a:t>Datasets</a:t>
            </a:r>
            <a:r>
              <a:rPr lang="en-GB" dirty="0"/>
              <a:t> </a:t>
            </a:r>
            <a:r>
              <a:rPr lang="en-GB" sz="3600" b="1" dirty="0">
                <a:solidFill>
                  <a:schemeClr val="tx2"/>
                </a:solidFill>
                <a:latin typeface="Spline Sans Medium"/>
              </a:rPr>
              <a:t>Overview</a:t>
            </a:r>
            <a:r>
              <a:rPr lang="en-GB" dirty="0"/>
              <a:t> </a:t>
            </a:r>
          </a:p>
        </p:txBody>
      </p:sp>
      <p:graphicFrame>
        <p:nvGraphicFramePr>
          <p:cNvPr id="3" name="Table 3">
            <a:extLst>
              <a:ext uri="{FF2B5EF4-FFF2-40B4-BE49-F238E27FC236}">
                <a16:creationId xmlns:a16="http://schemas.microsoft.com/office/drawing/2014/main" id="{FBF42737-A662-44C8-AAF2-0A57EA6421C0}"/>
              </a:ext>
            </a:extLst>
          </p:cNvPr>
          <p:cNvGraphicFramePr>
            <a:graphicFrameLocks noGrp="1"/>
          </p:cNvGraphicFramePr>
          <p:nvPr>
            <p:ph sz="half" idx="1"/>
            <p:extLst>
              <p:ext uri="{D42A27DB-BD31-4B8C-83A1-F6EECF244321}">
                <p14:modId xmlns:p14="http://schemas.microsoft.com/office/powerpoint/2010/main" val="39129183"/>
              </p:ext>
            </p:extLst>
          </p:nvPr>
        </p:nvGraphicFramePr>
        <p:xfrm>
          <a:off x="1758151" y="1330007"/>
          <a:ext cx="8084349" cy="4563587"/>
        </p:xfrm>
        <a:graphic>
          <a:graphicData uri="http://schemas.openxmlformats.org/drawingml/2006/table">
            <a:tbl>
              <a:tblPr firstRow="1" bandRow="1">
                <a:tableStyleId>{5C22544A-7EE6-4342-B048-85BDC9FD1C3A}</a:tableStyleId>
              </a:tblPr>
              <a:tblGrid>
                <a:gridCol w="989983">
                  <a:extLst>
                    <a:ext uri="{9D8B030D-6E8A-4147-A177-3AD203B41FA5}">
                      <a16:colId xmlns:a16="http://schemas.microsoft.com/office/drawing/2014/main" val="313569482"/>
                    </a:ext>
                  </a:extLst>
                </a:gridCol>
                <a:gridCol w="1793861">
                  <a:extLst>
                    <a:ext uri="{9D8B030D-6E8A-4147-A177-3AD203B41FA5}">
                      <a16:colId xmlns:a16="http://schemas.microsoft.com/office/drawing/2014/main" val="246833265"/>
                    </a:ext>
                  </a:extLst>
                </a:gridCol>
                <a:gridCol w="1766835">
                  <a:extLst>
                    <a:ext uri="{9D8B030D-6E8A-4147-A177-3AD203B41FA5}">
                      <a16:colId xmlns:a16="http://schemas.microsoft.com/office/drawing/2014/main" val="1002666109"/>
                    </a:ext>
                  </a:extLst>
                </a:gridCol>
                <a:gridCol w="1766835">
                  <a:extLst>
                    <a:ext uri="{9D8B030D-6E8A-4147-A177-3AD203B41FA5}">
                      <a16:colId xmlns:a16="http://schemas.microsoft.com/office/drawing/2014/main" val="309785735"/>
                    </a:ext>
                  </a:extLst>
                </a:gridCol>
                <a:gridCol w="1766835">
                  <a:extLst>
                    <a:ext uri="{9D8B030D-6E8A-4147-A177-3AD203B41FA5}">
                      <a16:colId xmlns:a16="http://schemas.microsoft.com/office/drawing/2014/main" val="2504689625"/>
                    </a:ext>
                  </a:extLst>
                </a:gridCol>
              </a:tblGrid>
              <a:tr h="558409">
                <a:tc>
                  <a:txBody>
                    <a:bodyPr/>
                    <a:lstStyle/>
                    <a:p>
                      <a:endParaRPr lang="en-IN" sz="1600" dirty="0"/>
                    </a:p>
                  </a:txBody>
                  <a:tcPr/>
                </a:tc>
                <a:tc>
                  <a:txBody>
                    <a:bodyPr/>
                    <a:lstStyle/>
                    <a:p>
                      <a:pPr algn="ctr">
                        <a:lnSpc>
                          <a:spcPct val="100000"/>
                        </a:lnSpc>
                      </a:pPr>
                      <a:r>
                        <a:rPr lang="en-IN" sz="1600" dirty="0"/>
                        <a:t>Rwanda</a:t>
                      </a:r>
                    </a:p>
                  </a:txBody>
                  <a:tcPr anchor="ctr"/>
                </a:tc>
                <a:tc>
                  <a:txBody>
                    <a:bodyPr/>
                    <a:lstStyle/>
                    <a:p>
                      <a:pPr algn="ctr">
                        <a:lnSpc>
                          <a:spcPct val="100000"/>
                        </a:lnSpc>
                      </a:pPr>
                      <a:r>
                        <a:rPr lang="en-IN" sz="1600" dirty="0"/>
                        <a:t>Eswatini</a:t>
                      </a:r>
                    </a:p>
                  </a:txBody>
                  <a:tcPr anchor="ctr"/>
                </a:tc>
                <a:tc>
                  <a:txBody>
                    <a:bodyPr/>
                    <a:lstStyle/>
                    <a:p>
                      <a:pPr algn="ctr">
                        <a:lnSpc>
                          <a:spcPct val="100000"/>
                        </a:lnSpc>
                      </a:pPr>
                      <a:r>
                        <a:rPr lang="en-IN" sz="1600" dirty="0"/>
                        <a:t>Ethiopia</a:t>
                      </a:r>
                    </a:p>
                  </a:txBody>
                  <a:tcPr anchor="ctr"/>
                </a:tc>
                <a:tc>
                  <a:txBody>
                    <a:bodyPr/>
                    <a:lstStyle/>
                    <a:p>
                      <a:pPr algn="ctr">
                        <a:lnSpc>
                          <a:spcPct val="100000"/>
                        </a:lnSpc>
                      </a:pPr>
                      <a:r>
                        <a:rPr lang="en-IN" sz="1600" dirty="0"/>
                        <a:t>Nigeria</a:t>
                      </a:r>
                    </a:p>
                  </a:txBody>
                  <a:tcPr anchor="ctr"/>
                </a:tc>
                <a:extLst>
                  <a:ext uri="{0D108BD9-81ED-4DB2-BD59-A6C34878D82A}">
                    <a16:rowId xmlns:a16="http://schemas.microsoft.com/office/drawing/2014/main" val="19702883"/>
                  </a:ext>
                </a:extLst>
              </a:tr>
              <a:tr h="743874">
                <a:tc>
                  <a:txBody>
                    <a:bodyPr/>
                    <a:lstStyle/>
                    <a:p>
                      <a:r>
                        <a:rPr lang="en-IN" sz="1600" b="1" dirty="0"/>
                        <a:t>Sample Size</a:t>
                      </a:r>
                    </a:p>
                  </a:txBody>
                  <a:tcPr/>
                </a:tc>
                <a:tc>
                  <a:txBody>
                    <a:bodyPr/>
                    <a:lstStyle/>
                    <a:p>
                      <a:r>
                        <a:rPr lang="en-IN" sz="1600" dirty="0"/>
                        <a:t>2,023</a:t>
                      </a:r>
                    </a:p>
                  </a:txBody>
                  <a:tcPr/>
                </a:tc>
                <a:tc>
                  <a:txBody>
                    <a:bodyPr/>
                    <a:lstStyle/>
                    <a:p>
                      <a:r>
                        <a:rPr lang="en-IN" sz="1600" dirty="0"/>
                        <a:t>1,009</a:t>
                      </a:r>
                    </a:p>
                  </a:txBody>
                  <a:tcPr/>
                </a:tc>
                <a:tc>
                  <a:txBody>
                    <a:bodyPr/>
                    <a:lstStyle/>
                    <a:p>
                      <a:r>
                        <a:rPr lang="en-IN" sz="1600" dirty="0"/>
                        <a:t>406 </a:t>
                      </a:r>
                    </a:p>
                  </a:txBody>
                  <a:tcPr/>
                </a:tc>
                <a:tc>
                  <a:txBody>
                    <a:bodyPr/>
                    <a:lstStyle/>
                    <a:p>
                      <a:r>
                        <a:rPr lang="en-IN" sz="1600" dirty="0"/>
                        <a:t>5000 small firms (nationally representative)</a:t>
                      </a:r>
                    </a:p>
                  </a:txBody>
                  <a:tcPr/>
                </a:tc>
                <a:extLst>
                  <a:ext uri="{0D108BD9-81ED-4DB2-BD59-A6C34878D82A}">
                    <a16:rowId xmlns:a16="http://schemas.microsoft.com/office/drawing/2014/main" val="3211398578"/>
                  </a:ext>
                </a:extLst>
              </a:tr>
              <a:tr h="861851">
                <a:tc>
                  <a:txBody>
                    <a:bodyPr/>
                    <a:lstStyle/>
                    <a:p>
                      <a:r>
                        <a:rPr lang="en-IN" sz="1600" b="1" dirty="0"/>
                        <a:t>Source</a:t>
                      </a:r>
                    </a:p>
                  </a:txBody>
                  <a:tcPr/>
                </a:tc>
                <a:tc>
                  <a:txBody>
                    <a:bodyPr/>
                    <a:lstStyle/>
                    <a:p>
                      <a:r>
                        <a:rPr lang="en-IN" sz="1600" dirty="0"/>
                        <a:t>Administrative and survey data</a:t>
                      </a:r>
                    </a:p>
                  </a:txBody>
                  <a:tcPr/>
                </a:tc>
                <a:tc>
                  <a:txBody>
                    <a:bodyPr/>
                    <a:lstStyle/>
                    <a:p>
                      <a:r>
                        <a:rPr lang="en-IN" sz="1600" dirty="0"/>
                        <a:t>Administrative and survey data</a:t>
                      </a:r>
                    </a:p>
                  </a:txBody>
                  <a:tcPr/>
                </a:tc>
                <a:tc>
                  <a:txBody>
                    <a:bodyPr/>
                    <a:lstStyle/>
                    <a:p>
                      <a:r>
                        <a:rPr lang="en-IN" sz="1600" dirty="0" err="1"/>
                        <a:t>Yimam</a:t>
                      </a:r>
                      <a:r>
                        <a:rPr lang="en-IN" sz="1600" dirty="0"/>
                        <a:t> and </a:t>
                      </a:r>
                      <a:r>
                        <a:rPr lang="en-IN" sz="1600" dirty="0" err="1"/>
                        <a:t>Asmare</a:t>
                      </a:r>
                      <a:r>
                        <a:rPr lang="en-IN" sz="1600" dirty="0"/>
                        <a:t> (2020)</a:t>
                      </a:r>
                    </a:p>
                  </a:txBody>
                  <a:tcPr/>
                </a:tc>
                <a:tc>
                  <a:txBody>
                    <a:bodyPr/>
                    <a:lstStyle/>
                    <a:p>
                      <a:r>
                        <a:rPr lang="en-IN" sz="1600" dirty="0"/>
                        <a:t>ICTD open data from survey</a:t>
                      </a:r>
                    </a:p>
                  </a:txBody>
                  <a:tcPr/>
                </a:tc>
                <a:extLst>
                  <a:ext uri="{0D108BD9-81ED-4DB2-BD59-A6C34878D82A}">
                    <a16:rowId xmlns:a16="http://schemas.microsoft.com/office/drawing/2014/main" val="60572389"/>
                  </a:ext>
                </a:extLst>
              </a:tr>
              <a:tr h="1458516">
                <a:tc>
                  <a:txBody>
                    <a:bodyPr/>
                    <a:lstStyle/>
                    <a:p>
                      <a:r>
                        <a:rPr lang="en-IN" sz="1600" b="1" dirty="0"/>
                        <a:t>Year collected</a:t>
                      </a:r>
                    </a:p>
                  </a:txBody>
                  <a:tcPr/>
                </a:tc>
                <a:tc>
                  <a:txBody>
                    <a:bodyPr/>
                    <a:lstStyle/>
                    <a:p>
                      <a:r>
                        <a:rPr lang="en-IN" sz="1600" dirty="0"/>
                        <a:t>Declarations filed for FY 2018</a:t>
                      </a:r>
                    </a:p>
                    <a:p>
                      <a:r>
                        <a:rPr lang="en-IN" sz="1600" dirty="0"/>
                        <a:t>Survey conducted early 2020</a:t>
                      </a:r>
                    </a:p>
                    <a:p>
                      <a:endParaRPr lang="en-IN" sz="1600" dirty="0"/>
                    </a:p>
                  </a:txBody>
                  <a:tcPr/>
                </a:tc>
                <a:tc>
                  <a:txBody>
                    <a:bodyPr/>
                    <a:lstStyle/>
                    <a:p>
                      <a:r>
                        <a:rPr lang="en-IN" sz="1600" dirty="0"/>
                        <a:t>Declarations for FY 2018</a:t>
                      </a:r>
                    </a:p>
                    <a:p>
                      <a:r>
                        <a:rPr lang="en-IN" sz="1600" dirty="0"/>
                        <a:t>Survey data 2019</a:t>
                      </a:r>
                    </a:p>
                  </a:txBody>
                  <a:tcPr/>
                </a:tc>
                <a:tc>
                  <a:txBody>
                    <a:bodyPr/>
                    <a:lstStyle/>
                    <a:p>
                      <a:r>
                        <a:rPr lang="en-IN" sz="1600" dirty="0"/>
                        <a:t>2014-15</a:t>
                      </a:r>
                    </a:p>
                  </a:txBody>
                  <a:tcPr/>
                </a:tc>
                <a:tc>
                  <a:txBody>
                    <a:bodyPr/>
                    <a:lstStyle/>
                    <a:p>
                      <a:r>
                        <a:rPr lang="en-IN" sz="1600" dirty="0"/>
                        <a:t>2018</a:t>
                      </a:r>
                    </a:p>
                  </a:txBody>
                  <a:tcPr/>
                </a:tc>
                <a:extLst>
                  <a:ext uri="{0D108BD9-81ED-4DB2-BD59-A6C34878D82A}">
                    <a16:rowId xmlns:a16="http://schemas.microsoft.com/office/drawing/2014/main" val="1763600714"/>
                  </a:ext>
                </a:extLst>
              </a:tr>
              <a:tr h="861851">
                <a:tc>
                  <a:txBody>
                    <a:bodyPr/>
                    <a:lstStyle/>
                    <a:p>
                      <a:r>
                        <a:rPr lang="en-IN" sz="1600" b="1" dirty="0"/>
                        <a:t>Respondents</a:t>
                      </a:r>
                    </a:p>
                  </a:txBody>
                  <a:tcPr/>
                </a:tc>
                <a:tc>
                  <a:txBody>
                    <a:bodyPr/>
                    <a:lstStyle/>
                    <a:p>
                      <a:r>
                        <a:rPr lang="en-IN" sz="1600" dirty="0"/>
                        <a:t>PIT and CIT</a:t>
                      </a:r>
                    </a:p>
                  </a:txBody>
                  <a:tcPr/>
                </a:tc>
                <a:tc>
                  <a:txBody>
                    <a:bodyPr/>
                    <a:lstStyle/>
                    <a:p>
                      <a:r>
                        <a:rPr lang="en-IN" sz="1600" dirty="0"/>
                        <a:t>PIT taxpayers (sole traders)</a:t>
                      </a:r>
                    </a:p>
                  </a:txBody>
                  <a:tcPr/>
                </a:tc>
                <a:tc>
                  <a:txBody>
                    <a:bodyPr/>
                    <a:lstStyle/>
                    <a:p>
                      <a:r>
                        <a:rPr lang="en-IN" sz="1600" dirty="0"/>
                        <a:t>PIT and CIT </a:t>
                      </a:r>
                    </a:p>
                  </a:txBody>
                  <a:tcPr/>
                </a:tc>
                <a:tc>
                  <a:txBody>
                    <a:bodyPr/>
                    <a:lstStyle/>
                    <a:p>
                      <a:r>
                        <a:rPr lang="en-IN" sz="1600" dirty="0"/>
                        <a:t>PIT</a:t>
                      </a:r>
                    </a:p>
                  </a:txBody>
                  <a:tcPr/>
                </a:tc>
                <a:extLst>
                  <a:ext uri="{0D108BD9-81ED-4DB2-BD59-A6C34878D82A}">
                    <a16:rowId xmlns:a16="http://schemas.microsoft.com/office/drawing/2014/main" val="1005875440"/>
                  </a:ext>
                </a:extLst>
              </a:tr>
            </a:tbl>
          </a:graphicData>
        </a:graphic>
      </p:graphicFrame>
    </p:spTree>
    <p:extLst>
      <p:ext uri="{BB962C8B-B14F-4D97-AF65-F5344CB8AC3E}">
        <p14:creationId xmlns:p14="http://schemas.microsoft.com/office/powerpoint/2010/main" val="4102468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a:solidFill>
                  <a:schemeClr val="tx2"/>
                </a:solidFill>
                <a:latin typeface="Spline Sans Medium"/>
              </a:rPr>
              <a:t>Datasets</a:t>
            </a:r>
            <a:r>
              <a:rPr lang="en-GB" dirty="0"/>
              <a:t> </a:t>
            </a:r>
            <a:r>
              <a:rPr lang="en-GB" sz="3600" b="1" dirty="0">
                <a:solidFill>
                  <a:schemeClr val="tx2"/>
                </a:solidFill>
                <a:latin typeface="Spline Sans Medium"/>
              </a:rPr>
              <a:t>Overview – Sierra Leone </a:t>
            </a:r>
            <a:r>
              <a:rPr lang="en-GB" dirty="0"/>
              <a:t> </a:t>
            </a:r>
          </a:p>
        </p:txBody>
      </p:sp>
      <p:graphicFrame>
        <p:nvGraphicFramePr>
          <p:cNvPr id="3" name="Table 3">
            <a:extLst>
              <a:ext uri="{FF2B5EF4-FFF2-40B4-BE49-F238E27FC236}">
                <a16:creationId xmlns:a16="http://schemas.microsoft.com/office/drawing/2014/main" id="{FBF42737-A662-44C8-AAF2-0A57EA6421C0}"/>
              </a:ext>
            </a:extLst>
          </p:cNvPr>
          <p:cNvGraphicFramePr>
            <a:graphicFrameLocks noGrp="1"/>
          </p:cNvGraphicFramePr>
          <p:nvPr>
            <p:ph sz="half" idx="1"/>
            <p:extLst>
              <p:ext uri="{D42A27DB-BD31-4B8C-83A1-F6EECF244321}">
                <p14:modId xmlns:p14="http://schemas.microsoft.com/office/powerpoint/2010/main" val="3141242682"/>
              </p:ext>
            </p:extLst>
          </p:nvPr>
        </p:nvGraphicFramePr>
        <p:xfrm>
          <a:off x="2952206" y="1369196"/>
          <a:ext cx="6244045" cy="4505212"/>
        </p:xfrm>
        <a:graphic>
          <a:graphicData uri="http://schemas.openxmlformats.org/drawingml/2006/table">
            <a:tbl>
              <a:tblPr firstRow="1" bandRow="1">
                <a:tableStyleId>{5C22544A-7EE6-4342-B048-85BDC9FD1C3A}</a:tableStyleId>
              </a:tblPr>
              <a:tblGrid>
                <a:gridCol w="1358368">
                  <a:extLst>
                    <a:ext uri="{9D8B030D-6E8A-4147-A177-3AD203B41FA5}">
                      <a16:colId xmlns:a16="http://schemas.microsoft.com/office/drawing/2014/main" val="313569482"/>
                    </a:ext>
                  </a:extLst>
                </a:gridCol>
                <a:gridCol w="2461380">
                  <a:extLst>
                    <a:ext uri="{9D8B030D-6E8A-4147-A177-3AD203B41FA5}">
                      <a16:colId xmlns:a16="http://schemas.microsoft.com/office/drawing/2014/main" val="246833265"/>
                    </a:ext>
                  </a:extLst>
                </a:gridCol>
                <a:gridCol w="2424297">
                  <a:extLst>
                    <a:ext uri="{9D8B030D-6E8A-4147-A177-3AD203B41FA5}">
                      <a16:colId xmlns:a16="http://schemas.microsoft.com/office/drawing/2014/main" val="1002666109"/>
                    </a:ext>
                  </a:extLst>
                </a:gridCol>
              </a:tblGrid>
              <a:tr h="558409">
                <a:tc>
                  <a:txBody>
                    <a:bodyPr/>
                    <a:lstStyle/>
                    <a:p>
                      <a:endParaRPr lang="en-IN" sz="1600" dirty="0"/>
                    </a:p>
                  </a:txBody>
                  <a:tcPr marL="110642" marR="110642"/>
                </a:tc>
                <a:tc>
                  <a:txBody>
                    <a:bodyPr/>
                    <a:lstStyle/>
                    <a:p>
                      <a:pPr algn="ctr">
                        <a:lnSpc>
                          <a:spcPct val="100000"/>
                        </a:lnSpc>
                      </a:pPr>
                      <a:r>
                        <a:rPr lang="en-IN" sz="1600" dirty="0"/>
                        <a:t>Cross-Country Taxpayer Perception</a:t>
                      </a:r>
                    </a:p>
                  </a:txBody>
                  <a:tcPr marL="110642" marR="110642" anchor="ctr"/>
                </a:tc>
                <a:tc>
                  <a:txBody>
                    <a:bodyPr/>
                    <a:lstStyle/>
                    <a:p>
                      <a:pPr algn="ctr">
                        <a:lnSpc>
                          <a:spcPct val="100000"/>
                        </a:lnSpc>
                      </a:pPr>
                      <a:r>
                        <a:rPr lang="en-IN" sz="1600" dirty="0"/>
                        <a:t>Covid-19 Study</a:t>
                      </a:r>
                    </a:p>
                  </a:txBody>
                  <a:tcPr marL="110642" marR="110642" anchor="ctr"/>
                </a:tc>
                <a:extLst>
                  <a:ext uri="{0D108BD9-81ED-4DB2-BD59-A6C34878D82A}">
                    <a16:rowId xmlns:a16="http://schemas.microsoft.com/office/drawing/2014/main" val="19702883"/>
                  </a:ext>
                </a:extLst>
              </a:tr>
              <a:tr h="743874">
                <a:tc>
                  <a:txBody>
                    <a:bodyPr/>
                    <a:lstStyle/>
                    <a:p>
                      <a:r>
                        <a:rPr lang="en-IN" sz="1600" b="1" dirty="0"/>
                        <a:t>Sample Size</a:t>
                      </a:r>
                    </a:p>
                  </a:txBody>
                  <a:tcPr marL="110642" marR="110642"/>
                </a:tc>
                <a:tc>
                  <a:txBody>
                    <a:bodyPr/>
                    <a:lstStyle/>
                    <a:p>
                      <a:r>
                        <a:rPr lang="en-IN" sz="1600" dirty="0"/>
                        <a:t>514</a:t>
                      </a:r>
                    </a:p>
                  </a:txBody>
                  <a:tcPr marL="110642" marR="110642"/>
                </a:tc>
                <a:tc>
                  <a:txBody>
                    <a:bodyPr/>
                    <a:lstStyle/>
                    <a:p>
                      <a:r>
                        <a:rPr lang="en-IN" sz="1600" dirty="0"/>
                        <a:t>231</a:t>
                      </a:r>
                    </a:p>
                  </a:txBody>
                  <a:tcPr marL="110642" marR="110642"/>
                </a:tc>
                <a:extLst>
                  <a:ext uri="{0D108BD9-81ED-4DB2-BD59-A6C34878D82A}">
                    <a16:rowId xmlns:a16="http://schemas.microsoft.com/office/drawing/2014/main" val="3211398578"/>
                  </a:ext>
                </a:extLst>
              </a:tr>
              <a:tr h="861851">
                <a:tc>
                  <a:txBody>
                    <a:bodyPr/>
                    <a:lstStyle/>
                    <a:p>
                      <a:r>
                        <a:rPr lang="en-IN" sz="1600" b="1" dirty="0"/>
                        <a:t>Source</a:t>
                      </a:r>
                    </a:p>
                  </a:txBody>
                  <a:tcPr marL="110642" marR="110642"/>
                </a:tc>
                <a:tc>
                  <a:txBody>
                    <a:bodyPr/>
                    <a:lstStyle/>
                    <a:p>
                      <a:r>
                        <a:rPr lang="en-IN" sz="1600" dirty="0"/>
                        <a:t>Survey data</a:t>
                      </a:r>
                    </a:p>
                  </a:txBody>
                  <a:tcPr marL="110642" marR="110642"/>
                </a:tc>
                <a:tc>
                  <a:txBody>
                    <a:bodyPr/>
                    <a:lstStyle/>
                    <a:p>
                      <a:r>
                        <a:rPr lang="en-IN" sz="1600" dirty="0"/>
                        <a:t>Survey data</a:t>
                      </a:r>
                    </a:p>
                  </a:txBody>
                  <a:tcPr marL="110642" marR="110642"/>
                </a:tc>
                <a:extLst>
                  <a:ext uri="{0D108BD9-81ED-4DB2-BD59-A6C34878D82A}">
                    <a16:rowId xmlns:a16="http://schemas.microsoft.com/office/drawing/2014/main" val="60572389"/>
                  </a:ext>
                </a:extLst>
              </a:tr>
              <a:tr h="1458516">
                <a:tc>
                  <a:txBody>
                    <a:bodyPr/>
                    <a:lstStyle/>
                    <a:p>
                      <a:r>
                        <a:rPr lang="en-IN" sz="1600" b="1" dirty="0"/>
                        <a:t>Year collected</a:t>
                      </a:r>
                    </a:p>
                  </a:txBody>
                  <a:tcPr marL="110642" marR="110642"/>
                </a:tc>
                <a:tc>
                  <a:txBody>
                    <a:bodyPr/>
                    <a:lstStyle/>
                    <a:p>
                      <a:r>
                        <a:rPr lang="en-IN" sz="1600" dirty="0"/>
                        <a:t>2017</a:t>
                      </a:r>
                    </a:p>
                    <a:p>
                      <a:endParaRPr lang="en-IN" sz="1600" dirty="0"/>
                    </a:p>
                  </a:txBody>
                  <a:tcPr marL="110642" marR="110642"/>
                </a:tc>
                <a:tc>
                  <a:txBody>
                    <a:bodyPr/>
                    <a:lstStyle/>
                    <a:p>
                      <a:r>
                        <a:rPr lang="en-IN" sz="1600" dirty="0"/>
                        <a:t>2020</a:t>
                      </a:r>
                    </a:p>
                  </a:txBody>
                  <a:tcPr marL="110642" marR="110642"/>
                </a:tc>
                <a:extLst>
                  <a:ext uri="{0D108BD9-81ED-4DB2-BD59-A6C34878D82A}">
                    <a16:rowId xmlns:a16="http://schemas.microsoft.com/office/drawing/2014/main" val="1763600714"/>
                  </a:ext>
                </a:extLst>
              </a:tr>
              <a:tr h="861851">
                <a:tc>
                  <a:txBody>
                    <a:bodyPr/>
                    <a:lstStyle/>
                    <a:p>
                      <a:r>
                        <a:rPr lang="en-IN" sz="1600" b="1" dirty="0"/>
                        <a:t>Respondents</a:t>
                      </a:r>
                    </a:p>
                  </a:txBody>
                  <a:tcPr marL="110642" marR="110642"/>
                </a:tc>
                <a:tc>
                  <a:txBody>
                    <a:bodyPr/>
                    <a:lstStyle/>
                    <a:p>
                      <a:r>
                        <a:rPr lang="en-IN" sz="1600" dirty="0"/>
                        <a:t>Reduced sample: Market sellers and commercial property owners </a:t>
                      </a:r>
                    </a:p>
                  </a:txBody>
                  <a:tcPr marL="110642" marR="110642"/>
                </a:tc>
                <a:tc>
                  <a:txBody>
                    <a:bodyPr/>
                    <a:lstStyle/>
                    <a:p>
                      <a:r>
                        <a:rPr lang="en-IN" sz="1600" dirty="0"/>
                        <a:t>Reduced sample: Business owners in Freetown </a:t>
                      </a:r>
                    </a:p>
                  </a:txBody>
                  <a:tcPr marL="110642" marR="110642"/>
                </a:tc>
                <a:extLst>
                  <a:ext uri="{0D108BD9-81ED-4DB2-BD59-A6C34878D82A}">
                    <a16:rowId xmlns:a16="http://schemas.microsoft.com/office/drawing/2014/main" val="1005875440"/>
                  </a:ext>
                </a:extLst>
              </a:tr>
            </a:tbl>
          </a:graphicData>
        </a:graphic>
      </p:graphicFrame>
    </p:spTree>
    <p:extLst>
      <p:ext uri="{BB962C8B-B14F-4D97-AF65-F5344CB8AC3E}">
        <p14:creationId xmlns:p14="http://schemas.microsoft.com/office/powerpoint/2010/main" val="234456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FEB9-3A65-F186-D8EE-7433778FBFE9}"/>
              </a:ext>
            </a:extLst>
          </p:cNvPr>
          <p:cNvSpPr>
            <a:spLocks noGrp="1"/>
          </p:cNvSpPr>
          <p:nvPr>
            <p:ph type="title"/>
          </p:nvPr>
        </p:nvSpPr>
        <p:spPr>
          <a:xfrm>
            <a:off x="838200" y="1973174"/>
            <a:ext cx="5257800" cy="432897"/>
          </a:xfrm>
        </p:spPr>
        <p:txBody>
          <a:bodyPr>
            <a:noAutofit/>
          </a:bodyPr>
          <a:lstStyle/>
          <a:p>
            <a:br>
              <a:rPr lang="en-US" sz="2800" b="1" dirty="0">
                <a:latin typeface="Spline Sans Medium"/>
              </a:rPr>
            </a:br>
            <a:endParaRPr lang="en-US" sz="2800" b="1" dirty="0"/>
          </a:p>
        </p:txBody>
      </p:sp>
      <p:sp>
        <p:nvSpPr>
          <p:cNvPr id="3" name="Text Placeholder 2">
            <a:extLst>
              <a:ext uri="{FF2B5EF4-FFF2-40B4-BE49-F238E27FC236}">
                <a16:creationId xmlns:a16="http://schemas.microsoft.com/office/drawing/2014/main" id="{0905FF0C-98F0-C80F-43A5-2F8C15805475}"/>
              </a:ext>
            </a:extLst>
          </p:cNvPr>
          <p:cNvSpPr>
            <a:spLocks noGrp="1"/>
          </p:cNvSpPr>
          <p:nvPr>
            <p:ph type="body" sz="quarter" idx="10"/>
          </p:nvPr>
        </p:nvSpPr>
        <p:spPr>
          <a:xfrm>
            <a:off x="526093" y="2660650"/>
            <a:ext cx="5874707" cy="2360613"/>
          </a:xfrm>
        </p:spPr>
        <p:txBody>
          <a:bodyPr vert="horz" lIns="91440" tIns="45720" rIns="91440" bIns="45720" rtlCol="0" anchor="t">
            <a:noAutofit/>
          </a:bodyPr>
          <a:lstStyle/>
          <a:p>
            <a:pPr marL="285750" indent="-285750">
              <a:buChar char="•"/>
            </a:pPr>
            <a:r>
              <a:rPr lang="en-US" sz="2400" dirty="0">
                <a:latin typeface="Inter"/>
              </a:rPr>
              <a:t>Fewer differences than we expected </a:t>
            </a:r>
          </a:p>
          <a:p>
            <a:pPr marL="285750" indent="-285750">
              <a:buChar char="•"/>
            </a:pPr>
            <a:r>
              <a:rPr lang="en-US" sz="2400" dirty="0">
                <a:latin typeface="Inter"/>
              </a:rPr>
              <a:t>Systematic differences in trust in tax admin</a:t>
            </a:r>
          </a:p>
          <a:p>
            <a:pPr marL="285750" indent="-285750">
              <a:buChar char="•"/>
            </a:pPr>
            <a:r>
              <a:rPr lang="en-US" sz="2400" dirty="0">
                <a:latin typeface="Inter"/>
              </a:rPr>
              <a:t>Role of knowledge and facilitation </a:t>
            </a:r>
          </a:p>
          <a:p>
            <a:pPr marL="285750" indent="-285750">
              <a:buChar char="•"/>
            </a:pPr>
            <a:r>
              <a:rPr lang="en-US" sz="2400" dirty="0">
                <a:latin typeface="Inter"/>
              </a:rPr>
              <a:t>Need to dig deeper with qual </a:t>
            </a:r>
          </a:p>
          <a:p>
            <a:pPr marL="285750" indent="-285750">
              <a:buChar char="•"/>
            </a:pPr>
            <a:endParaRPr lang="en-US" sz="2400" dirty="0">
              <a:latin typeface="Inter"/>
            </a:endParaRPr>
          </a:p>
        </p:txBody>
      </p:sp>
    </p:spTree>
    <p:extLst>
      <p:ext uri="{BB962C8B-B14F-4D97-AF65-F5344CB8AC3E}">
        <p14:creationId xmlns:p14="http://schemas.microsoft.com/office/powerpoint/2010/main" val="207072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AA63F-D923-4FBC-9F65-F5551E8423B1}"/>
              </a:ext>
            </a:extLst>
          </p:cNvPr>
          <p:cNvSpPr>
            <a:spLocks noGrp="1"/>
          </p:cNvSpPr>
          <p:nvPr>
            <p:ph type="title"/>
          </p:nvPr>
        </p:nvSpPr>
        <p:spPr>
          <a:xfrm>
            <a:off x="4414949" y="2929918"/>
            <a:ext cx="7241771" cy="998164"/>
          </a:xfrm>
        </p:spPr>
        <p:txBody>
          <a:bodyPr/>
          <a:lstStyle/>
          <a:p>
            <a:r>
              <a:rPr lang="en-US" sz="4800" b="1" dirty="0">
                <a:latin typeface="Spline Sans Medium"/>
              </a:rPr>
              <a:t>Results from survey data </a:t>
            </a:r>
            <a:endParaRPr lang="en-US" sz="4000" b="1" dirty="0"/>
          </a:p>
        </p:txBody>
      </p:sp>
    </p:spTree>
    <p:extLst>
      <p:ext uri="{BB962C8B-B14F-4D97-AF65-F5344CB8AC3E}">
        <p14:creationId xmlns:p14="http://schemas.microsoft.com/office/powerpoint/2010/main" val="3513556217"/>
      </p:ext>
    </p:extLst>
  </p:cSld>
  <p:clrMapOvr>
    <a:masterClrMapping/>
  </p:clrMapOvr>
</p:sld>
</file>

<file path=ppt/theme/theme1.xml><?xml version="1.0" encoding="utf-8"?>
<a:theme xmlns:a="http://schemas.openxmlformats.org/drawingml/2006/main" name="Office Theme">
  <a:themeElements>
    <a:clrScheme name="Custom 2">
      <a:dk1>
        <a:srgbClr val="3E3E3C"/>
      </a:dk1>
      <a:lt1>
        <a:srgbClr val="FFFFFF"/>
      </a:lt1>
      <a:dk2>
        <a:srgbClr val="005056"/>
      </a:dk2>
      <a:lt2>
        <a:srgbClr val="E7E6E6"/>
      </a:lt2>
      <a:accent1>
        <a:srgbClr val="005056"/>
      </a:accent1>
      <a:accent2>
        <a:srgbClr val="174C30"/>
      </a:accent2>
      <a:accent3>
        <a:srgbClr val="8CD3C9"/>
      </a:accent3>
      <a:accent4>
        <a:srgbClr val="EAC33E"/>
      </a:accent4>
      <a:accent5>
        <a:srgbClr val="FF7551"/>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94BDADACDF649813B3EA8A48E6D2D" ma:contentTypeVersion="16" ma:contentTypeDescription="Create a new document." ma:contentTypeScope="" ma:versionID="daff8c001db38059e472747a4b6e8d70">
  <xsd:schema xmlns:xsd="http://www.w3.org/2001/XMLSchema" xmlns:xs="http://www.w3.org/2001/XMLSchema" xmlns:p="http://schemas.microsoft.com/office/2006/metadata/properties" xmlns:ns2="1baca9ac-b019-4864-ab7c-8a3fe4e7ca4a" xmlns:ns3="cd801cac-ecc3-4071-9962-0c6f689227a6" targetNamespace="http://schemas.microsoft.com/office/2006/metadata/properties" ma:root="true" ma:fieldsID="371b2dcf282b025a2f835d134ec9d394" ns2:_="" ns3:_="">
    <xsd:import namespace="1baca9ac-b019-4864-ab7c-8a3fe4e7ca4a"/>
    <xsd:import namespace="cd801cac-ecc3-4071-9962-0c6f689227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aca9ac-b019-4864-ab7c-8a3fe4e7c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4ba098-d835-43ce-a8fa-9033e0502c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d801cac-ecc3-4071-9962-0c6f689227a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2557d5-ac84-4d73-b930-909a43d275e2}" ma:internalName="TaxCatchAll" ma:showField="CatchAllData" ma:web="cd801cac-ecc3-4071-9962-0c6f689227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baca9ac-b019-4864-ab7c-8a3fe4e7ca4a">
      <Terms xmlns="http://schemas.microsoft.com/office/infopath/2007/PartnerControls"/>
    </lcf76f155ced4ddcb4097134ff3c332f>
    <TaxCatchAll xmlns="cd801cac-ecc3-4071-9962-0c6f689227a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AE394B-E738-4F4B-949F-04FE21FF9ABB}"/>
</file>

<file path=customXml/itemProps2.xml><?xml version="1.0" encoding="utf-8"?>
<ds:datastoreItem xmlns:ds="http://schemas.openxmlformats.org/officeDocument/2006/customXml" ds:itemID="{DFC3C24B-9453-4228-8C4A-D988BA04790C}">
  <ds:schemaRefs>
    <ds:schemaRef ds:uri="7eae2ece-0968-4594-aa15-c7cd0adc24be"/>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74A9381-F6E6-446D-839A-CBBD324127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12633</TotalTime>
  <Words>2092</Words>
  <Application>Microsoft Macintosh PowerPoint</Application>
  <PresentationFormat>Widescreen</PresentationFormat>
  <Paragraphs>216</Paragraphs>
  <Slides>22</Slides>
  <Notes>15</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Inter</vt:lpstr>
      <vt:lpstr>Spline Sans Medium</vt:lpstr>
      <vt:lpstr>Office Theme</vt:lpstr>
      <vt:lpstr>Gender and tax compliance in lower income countries: are women better taxpayers than men?</vt:lpstr>
      <vt:lpstr>Outline of talk </vt:lpstr>
      <vt:lpstr>Aims and motivation</vt:lpstr>
      <vt:lpstr>What this paper does</vt:lpstr>
      <vt:lpstr>Our starting point: survey data </vt:lpstr>
      <vt:lpstr>Datasets Overview </vt:lpstr>
      <vt:lpstr>Datasets Overview – Sierra Leone  </vt:lpstr>
      <vt:lpstr> </vt:lpstr>
      <vt:lpstr>Results from survey data </vt:lpstr>
      <vt:lpstr>Compliance</vt:lpstr>
      <vt:lpstr>PowerPoint Presentation</vt:lpstr>
      <vt:lpstr>Enforcement</vt:lpstr>
      <vt:lpstr>PowerPoint Presentation</vt:lpstr>
      <vt:lpstr>Tax Morale</vt:lpstr>
      <vt:lpstr>PowerPoint Presentation</vt:lpstr>
      <vt:lpstr>Facilitation</vt:lpstr>
      <vt:lpstr>Summary of cross- country regression results </vt:lpstr>
      <vt:lpstr> </vt:lpstr>
      <vt:lpstr>Focus Group Discussions</vt:lpstr>
      <vt:lpstr>Key Informant Interviews</vt:lpstr>
      <vt:lpstr>Next steps</vt:lpstr>
      <vt:lpstr>Thank you, feedback welcome!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Watson</dc:creator>
  <cp:lastModifiedBy>Sripriya Iyengar Srivatsa</cp:lastModifiedBy>
  <cp:revision>215</cp:revision>
  <dcterms:created xsi:type="dcterms:W3CDTF">2022-06-27T13:57:36Z</dcterms:created>
  <dcterms:modified xsi:type="dcterms:W3CDTF">2022-12-06T10:46:26Z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0x010100142D8837C519AA4A83D339500879BBD4</vt:lpwstr>
  </property>
</Properties>
</file>