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sldIdLst>
    <p:sldId id="263" r:id="rId5"/>
    <p:sldId id="260" r:id="rId6"/>
    <p:sldId id="264" r:id="rId7"/>
    <p:sldId id="259" r:id="rId8"/>
    <p:sldId id="261" r:id="rId9"/>
    <p:sldId id="266" r:id="rId10"/>
    <p:sldId id="262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800000"/>
    <a:srgbClr val="640000"/>
    <a:srgbClr val="990000"/>
    <a:srgbClr val="8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2245E1-2A0E-46B9-B3AE-A24563E2809B}" v="6" dt="2022-12-06T22:42:59.4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essa van den Boogaard" userId="S::v.vandenboogaard_utoronto.ca#ext#@instdevelopmentstudies.onmicrosoft.com::8e280c06-9bea-4362-b283-8bcb8981ea69" providerId="AD" clId="Web-{412245E1-2A0E-46B9-B3AE-A24563E2809B}"/>
    <pc:docChg chg="modSld">
      <pc:chgData name="Vanessa van den Boogaard" userId="S::v.vandenboogaard_utoronto.ca#ext#@instdevelopmentstudies.onmicrosoft.com::8e280c06-9bea-4362-b283-8bcb8981ea69" providerId="AD" clId="Web-{412245E1-2A0E-46B9-B3AE-A24563E2809B}" dt="2022-12-06T22:42:54.075" v="4" actId="20577"/>
      <pc:docMkLst>
        <pc:docMk/>
      </pc:docMkLst>
      <pc:sldChg chg="modSp">
        <pc:chgData name="Vanessa van den Boogaard" userId="S::v.vandenboogaard_utoronto.ca#ext#@instdevelopmentstudies.onmicrosoft.com::8e280c06-9bea-4362-b283-8bcb8981ea69" providerId="AD" clId="Web-{412245E1-2A0E-46B9-B3AE-A24563E2809B}" dt="2022-12-06T22:42:54.075" v="4" actId="20577"/>
        <pc:sldMkLst>
          <pc:docMk/>
          <pc:sldMk cId="2554964469" sldId="260"/>
        </pc:sldMkLst>
        <pc:spChg chg="mod">
          <ac:chgData name="Vanessa van den Boogaard" userId="S::v.vandenboogaard_utoronto.ca#ext#@instdevelopmentstudies.onmicrosoft.com::8e280c06-9bea-4362-b283-8bcb8981ea69" providerId="AD" clId="Web-{412245E1-2A0E-46B9-B3AE-A24563E2809B}" dt="2022-12-06T22:42:54.075" v="4" actId="20577"/>
          <ac:spMkLst>
            <pc:docMk/>
            <pc:sldMk cId="2554964469" sldId="260"/>
            <ac:spMk id="3" creationId="{384FBABC-B6FC-3013-8183-0696CBE4D315}"/>
          </ac:spMkLst>
        </pc:spChg>
      </pc:sldChg>
      <pc:sldChg chg="modSp">
        <pc:chgData name="Vanessa van den Boogaard" userId="S::v.vandenboogaard_utoronto.ca#ext#@instdevelopmentstudies.onmicrosoft.com::8e280c06-9bea-4362-b283-8bcb8981ea69" providerId="AD" clId="Web-{412245E1-2A0E-46B9-B3AE-A24563E2809B}" dt="2022-12-06T22:42:43.278" v="1" actId="14100"/>
        <pc:sldMkLst>
          <pc:docMk/>
          <pc:sldMk cId="1811164873" sldId="263"/>
        </pc:sldMkLst>
        <pc:picChg chg="mod">
          <ac:chgData name="Vanessa van den Boogaard" userId="S::v.vandenboogaard_utoronto.ca#ext#@instdevelopmentstudies.onmicrosoft.com::8e280c06-9bea-4362-b283-8bcb8981ea69" providerId="AD" clId="Web-{412245E1-2A0E-46B9-B3AE-A24563E2809B}" dt="2022-12-06T22:42:43.278" v="1" actId="14100"/>
          <ac:picMkLst>
            <pc:docMk/>
            <pc:sldMk cId="1811164873" sldId="263"/>
            <ac:picMk id="2" creationId="{15EEB40B-5C9C-17D9-D171-2F66E0F1FEF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37EF-6CC1-4E1A-A826-6E7683B4F74B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BEA8-2755-454B-8126-5AFD11E8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5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37EF-6CC1-4E1A-A826-6E7683B4F74B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BEA8-2755-454B-8126-5AFD11E8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97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37EF-6CC1-4E1A-A826-6E7683B4F74B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BEA8-2755-454B-8126-5AFD11E8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401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37EF-6CC1-4E1A-A826-6E7683B4F74B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BEA8-2755-454B-8126-5AFD11E8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693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37EF-6CC1-4E1A-A826-6E7683B4F74B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BEA8-2755-454B-8126-5AFD11E8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13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37EF-6CC1-4E1A-A826-6E7683B4F74B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BEA8-2755-454B-8126-5AFD11E8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64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37EF-6CC1-4E1A-A826-6E7683B4F74B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BEA8-2755-454B-8126-5AFD11E8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468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37EF-6CC1-4E1A-A826-6E7683B4F74B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BEA8-2755-454B-8126-5AFD11E8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78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37EF-6CC1-4E1A-A826-6E7683B4F74B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BEA8-2755-454B-8126-5AFD11E8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553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37EF-6CC1-4E1A-A826-6E7683B4F74B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BEA8-2755-454B-8126-5AFD11E8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292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437EF-6CC1-4E1A-A826-6E7683B4F74B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4BEA8-2755-454B-8126-5AFD11E8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458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437EF-6CC1-4E1A-A826-6E7683B4F74B}" type="datetimeFigureOut">
              <a:rPr lang="en-GB" smtClean="0"/>
              <a:t>06/12/2022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4BEA8-2755-454B-8126-5AFD11E888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622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112">
            <a:extLst>
              <a:ext uri="{FF2B5EF4-FFF2-40B4-BE49-F238E27FC236}">
                <a16:creationId xmlns:a16="http://schemas.microsoft.com/office/drawing/2014/main" id="{B6E77E4D-8BB4-E672-8F6B-F7193DF7F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4253" y="5619353"/>
            <a:ext cx="1740740" cy="227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algn="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altLang="en-US" sz="1600" dirty="0">
              <a:solidFill>
                <a:schemeClr val="tx2">
                  <a:lumMod val="50000"/>
                </a:schemeClr>
              </a:solidFill>
            </a:endParaRPr>
          </a:p>
          <a:p>
            <a:pPr algn="r" defTabSz="68578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tx2">
                    <a:lumMod val="50000"/>
                  </a:schemeClr>
                </a:solidFill>
                <a:latin typeface="Bookman Old Style" panose="0205060405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December 2022</a:t>
            </a:r>
            <a:endParaRPr lang="en-US" altLang="en-US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CD3F615-365B-E391-491E-6F58208F3D76}"/>
              </a:ext>
            </a:extLst>
          </p:cNvPr>
          <p:cNvGrpSpPr/>
          <p:nvPr/>
        </p:nvGrpSpPr>
        <p:grpSpPr bwMode="auto">
          <a:xfrm>
            <a:off x="1459784" y="631392"/>
            <a:ext cx="6587290" cy="517620"/>
            <a:chOff x="0" y="0"/>
            <a:chExt cx="9592" cy="1230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0F539B0F-6744-5F08-B792-CEB3B11FE49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285" cy="1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2">
              <a:extLst>
                <a:ext uri="{FF2B5EF4-FFF2-40B4-BE49-F238E27FC236}">
                  <a16:creationId xmlns:a16="http://schemas.microsoft.com/office/drawing/2014/main" id="{F93A2267-81D1-EA69-8FE0-F6A321691E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8" y="182"/>
              <a:ext cx="6364" cy="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Aft>
                  <a:spcPts val="600"/>
                </a:spcAft>
              </a:pPr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NATIONAL REVENUE AUTHORITY</a:t>
              </a:r>
              <a:endPara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sp>
        <p:nvSpPr>
          <p:cNvPr id="14" name="Rectangle 11">
            <a:extLst>
              <a:ext uri="{FF2B5EF4-FFF2-40B4-BE49-F238E27FC236}">
                <a16:creationId xmlns:a16="http://schemas.microsoft.com/office/drawing/2014/main" id="{737D4721-623E-0944-AF04-C758C5F714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42999" y="89020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350"/>
          </a:p>
        </p:txBody>
      </p:sp>
      <p:sp>
        <p:nvSpPr>
          <p:cNvPr id="15" name="Rectangle 13">
            <a:extLst>
              <a:ext uri="{FF2B5EF4-FFF2-40B4-BE49-F238E27FC236}">
                <a16:creationId xmlns:a16="http://schemas.microsoft.com/office/drawing/2014/main" id="{88B63117-EC4E-AD90-9794-852D0867D7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42999" y="1061652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350"/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5881E75D-D3AD-BFFE-D098-1BBE124F4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42999" y="1094604"/>
            <a:ext cx="13856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900" b="1"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685783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GB" altLang="en-US" sz="900" b="1"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altLang="en-US" sz="1350">
              <a:latin typeface="Arial" panose="020B0604020202020204" pitchFamily="34" charset="0"/>
            </a:endParaRPr>
          </a:p>
        </p:txBody>
      </p:sp>
      <p:sp>
        <p:nvSpPr>
          <p:cNvPr id="17" name="Text Box 112">
            <a:extLst>
              <a:ext uri="{FF2B5EF4-FFF2-40B4-BE49-F238E27FC236}">
                <a16:creationId xmlns:a16="http://schemas.microsoft.com/office/drawing/2014/main" id="{A79A69F5-CA55-02F1-8DA3-11FA59080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1" y="2609249"/>
            <a:ext cx="7475792" cy="736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WHAT DRIVES PEOPLE  AND BUSINESSES TO PAY TAX? AN ANALYSIS OF TAXPAYERS PERCEPTION SURVEYS IN SIERRA LEONE </a:t>
            </a:r>
            <a:endParaRPr lang="en-US" altLang="en-US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73B8FEA6-1D76-A2D5-AC0A-5F39AC126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0115" y="3685182"/>
            <a:ext cx="6226628" cy="17651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Aft>
                <a:spcPts val="600"/>
              </a:spcAft>
            </a:pPr>
            <a:r>
              <a:rPr lang="en-GB" b="1" dirty="0">
                <a:solidFill>
                  <a:schemeClr val="accent2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Presented by</a:t>
            </a:r>
          </a:p>
          <a:p>
            <a:pPr algn="ctr" eaLnBrk="0" fontAlgn="base" hangingPunct="0">
              <a:spcAft>
                <a:spcPts val="600"/>
              </a:spcAft>
            </a:pPr>
            <a:r>
              <a:rPr lang="en-GB" b="1" dirty="0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Rashid O. </a:t>
            </a:r>
            <a:r>
              <a:rPr lang="en-GB" b="1" dirty="0" err="1">
                <a:solidFill>
                  <a:schemeClr val="tx2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Kargbo</a:t>
            </a:r>
            <a:endParaRPr lang="en-GB" b="1" dirty="0">
              <a:solidFill>
                <a:schemeClr val="tx2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Aft>
                <a:spcPts val="600"/>
              </a:spcAft>
            </a:pPr>
            <a:r>
              <a:rPr lang="en-GB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Policy &amp; Research Economist</a:t>
            </a:r>
          </a:p>
          <a:p>
            <a:pPr algn="ctr" eaLnBrk="0" fontAlgn="base" hangingPunct="0">
              <a:spcAft>
                <a:spcPts val="600"/>
              </a:spcAft>
            </a:pPr>
            <a:r>
              <a:rPr lang="en-GB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Monitoring, Research &amp; Planning Department</a:t>
            </a:r>
          </a:p>
          <a:p>
            <a:pPr algn="ctr" eaLnBrk="0" fontAlgn="base" hangingPunct="0">
              <a:spcAft>
                <a:spcPts val="600"/>
              </a:spcAft>
            </a:pPr>
            <a:r>
              <a:rPr lang="en-GB" b="1" dirty="0">
                <a:solidFill>
                  <a:schemeClr val="accent5">
                    <a:lumMod val="75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National Revenue Authority</a:t>
            </a:r>
            <a:endParaRPr lang="en-GB" dirty="0">
              <a:solidFill>
                <a:schemeClr val="accent5">
                  <a:lumMod val="75000"/>
                </a:schemeClr>
              </a:solidFill>
              <a:ea typeface="Calibri" panose="020F0502020204030204" pitchFamily="34" charset="0"/>
            </a:endParaRPr>
          </a:p>
          <a:p>
            <a:pPr algn="ctr" eaLnBrk="0" fontAlgn="base" hangingPunct="0">
              <a:spcAft>
                <a:spcPts val="600"/>
              </a:spcAft>
            </a:pPr>
            <a:endParaRPr lang="en-GB" b="1" dirty="0">
              <a:solidFill>
                <a:schemeClr val="accent1">
                  <a:lumMod val="75000"/>
                </a:schemeClr>
              </a:solidFill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AF8635D-C3E2-E48F-C352-60D794A1784E}"/>
              </a:ext>
            </a:extLst>
          </p:cNvPr>
          <p:cNvGrpSpPr/>
          <p:nvPr/>
        </p:nvGrpSpPr>
        <p:grpSpPr>
          <a:xfrm>
            <a:off x="263632" y="793413"/>
            <a:ext cx="478256" cy="5438946"/>
            <a:chOff x="0" y="0"/>
            <a:chExt cx="228600" cy="9144000"/>
          </a:xfrm>
          <a:solidFill>
            <a:srgbClr val="990000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CB24E900-5E30-A01B-A6BC-D4FC4627702B}"/>
                </a:ext>
              </a:extLst>
            </p:cNvPr>
            <p:cNvSpPr/>
            <p:nvPr/>
          </p:nvSpPr>
          <p:spPr>
            <a:xfrm>
              <a:off x="0" y="0"/>
              <a:ext cx="228600" cy="878205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350" dirty="0">
                <a:solidFill>
                  <a:srgbClr val="800000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D6B04C3-7743-CCF5-E91A-1D353887020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8915400"/>
              <a:ext cx="228600" cy="22860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350" dirty="0">
                <a:highlight>
                  <a:srgbClr val="640000"/>
                </a:highlight>
              </a:endParaRPr>
            </a:p>
          </p:txBody>
        </p:sp>
      </p:grpSp>
      <p:pic>
        <p:nvPicPr>
          <p:cNvPr id="2" name="Picture 1" descr="International Centre for Tax and Development - Wikipedia">
            <a:extLst>
              <a:ext uri="{FF2B5EF4-FFF2-40B4-BE49-F238E27FC236}">
                <a16:creationId xmlns:a16="http://schemas.microsoft.com/office/drawing/2014/main" id="{15EEB40B-5C9C-17D9-D171-2F66E0F1FE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670" y="1409650"/>
            <a:ext cx="3701231" cy="8102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116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61CF2-E756-F6DB-3576-2D9FD443E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825" y="304799"/>
            <a:ext cx="7886700" cy="464457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GB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FBABC-B6FC-3013-8183-0696CBE4D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489" y="885371"/>
            <a:ext cx="8393373" cy="580203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>
                <a:effectLst/>
                <a:ea typeface="Times New Roman" panose="02020603050405020304" pitchFamily="18" charset="0"/>
                <a:cs typeface="Open Sans" panose="020B0604020202020204" pitchFamily="34" charset="0"/>
              </a:rPr>
              <a:t> </a:t>
            </a:r>
            <a:r>
              <a:rPr lang="en-GB" sz="2400" dirty="0">
                <a:ea typeface="Times New Roman" panose="02020603050405020304" pitchFamily="18" charset="0"/>
                <a:cs typeface="Open Sans" panose="020B0604020202020204" pitchFamily="34" charset="0"/>
              </a:rPr>
              <a:t>P</a:t>
            </a:r>
            <a:r>
              <a:rPr lang="en-GB" sz="2400" dirty="0">
                <a:effectLst/>
                <a:ea typeface="Times New Roman" panose="02020603050405020304" pitchFamily="18" charset="0"/>
                <a:cs typeface="Open Sans" panose="020B0604020202020204" pitchFamily="34" charset="0"/>
              </a:rPr>
              <a:t>rogress in domestic revenue mobilisation, but tax collection remains less relative to </a:t>
            </a:r>
            <a:r>
              <a:rPr lang="en-GB" sz="2400" dirty="0">
                <a:ea typeface="Times New Roman" panose="02020603050405020304" pitchFamily="18" charset="0"/>
                <a:cs typeface="Open Sans" panose="020B0604020202020204" pitchFamily="34" charset="0"/>
              </a:rPr>
              <a:t>SSA/</a:t>
            </a:r>
            <a:r>
              <a:rPr lang="en-GB" sz="2400" dirty="0">
                <a:effectLst/>
                <a:ea typeface="Times New Roman" panose="02020603050405020304" pitchFamily="18" charset="0"/>
                <a:cs typeface="Open Sans" panose="020B0604020202020204" pitchFamily="34" charset="0"/>
              </a:rPr>
              <a:t>ECOWAS average</a:t>
            </a:r>
            <a:r>
              <a:rPr lang="en-GB" sz="2400" b="1" dirty="0">
                <a:ea typeface="Times New Roman" panose="02020603050405020304" pitchFamily="18" charset="0"/>
                <a:cs typeface="Open Sans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400" dirty="0">
              <a:effectLst/>
              <a:ea typeface="Times New Roman" panose="02020603050405020304" pitchFamily="18" charset="0"/>
              <a:cs typeface="Open Sans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Understanding taxpayers’ view of the tax system can help determine </a:t>
            </a:r>
            <a:r>
              <a:rPr lang="en-GB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factors</a:t>
            </a: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people consider in their decisions to pay or not </a:t>
            </a: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to pay taxes. </a:t>
            </a:r>
          </a:p>
          <a:p>
            <a:pPr>
              <a:buFont typeface="Wingdings" panose="05000000000000000000" pitchFamily="2" charset="2"/>
              <a:buChar char="v"/>
            </a:pPr>
            <a:endParaRPr lang="en-GB" sz="2400" dirty="0">
              <a:ea typeface="Calibri" panose="020F0502020204030204" pitchFamily="34" charset="0"/>
              <a:cs typeface="Open Sans" panose="020B060402020202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The NRA carried out several surveys over the last few years, some of the data collected can be further interrogated: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axpayers' perception survey (2019), </a:t>
            </a:r>
            <a:r>
              <a:rPr lang="en-US" sz="2200" dirty="0"/>
              <a:t>covering </a:t>
            </a:r>
            <a:r>
              <a:rPr lang="en-US" sz="2200" b="1" dirty="0"/>
              <a:t>2,755</a:t>
            </a:r>
            <a:r>
              <a:rPr lang="en-US" sz="2200" dirty="0"/>
              <a:t> businesses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2200" dirty="0"/>
              <a:t> </a:t>
            </a:r>
            <a:r>
              <a:rPr lang="en-US" sz="2200" b="1" dirty="0"/>
              <a:t>Informality survey (2021), </a:t>
            </a:r>
            <a:r>
              <a:rPr lang="en-US" sz="2200" dirty="0"/>
              <a:t>covering </a:t>
            </a:r>
            <a:r>
              <a:rPr lang="en-US" sz="2200" b="1" dirty="0"/>
              <a:t>4,322</a:t>
            </a:r>
            <a:r>
              <a:rPr lang="en-US" sz="2200" dirty="0"/>
              <a:t> businesses.</a:t>
            </a:r>
          </a:p>
          <a:p>
            <a:pPr marL="0" indent="0">
              <a:buNone/>
            </a:pPr>
            <a:endParaRPr lang="en-US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sz="2400" dirty="0"/>
              <a:t> Both surveys contain several variables that provide indications of what might influence taxpayers’ compliance.</a:t>
            </a:r>
          </a:p>
        </p:txBody>
      </p:sp>
    </p:spTree>
    <p:extLst>
      <p:ext uri="{BB962C8B-B14F-4D97-AF65-F5344CB8AC3E}">
        <p14:creationId xmlns:p14="http://schemas.microsoft.com/office/powerpoint/2010/main" val="2554964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E956E-2946-0E55-E964-FBDF928F1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32012"/>
            <a:ext cx="7886700" cy="72333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002060"/>
                </a:solidFill>
                <a:latin typeface="+mn-lt"/>
              </a:rPr>
              <a:t>Competing theories</a:t>
            </a:r>
            <a:endParaRPr lang="en-GB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52FBDA-CEB6-71AE-3455-085BAEE4F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954" y="955344"/>
            <a:ext cx="8642445" cy="577300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There are different theories of what might influence taxpayers compliance: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conomic Deterrence: </a:t>
            </a: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compliance is higher </a:t>
            </a: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if </a:t>
            </a: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probability of being audited and </a:t>
            </a: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penalised</a:t>
            </a: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are high.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Fiscal Exchange: </a:t>
            </a: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efficient delivery of public goods and services increases taxpayers’ compliance levels.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Equity</a:t>
            </a:r>
            <a:r>
              <a:rPr lang="en-GB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taxpayers compare treatment they receiv</a:t>
            </a: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e with that of</a:t>
            </a: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others and decide whether to comply.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Political Legitimacy: </a:t>
            </a: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trust in the government and public institutions, particularly the tax authority</a:t>
            </a: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, affect decision to comply.</a:t>
            </a:r>
            <a:endParaRPr lang="en-GB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Social and Psychological models: </a:t>
            </a: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attitudes, personality traits, and interactions impact compliance behaviours.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v"/>
            </a:pPr>
            <a:r>
              <a:rPr lang="en-GB" sz="2600" dirty="0">
                <a:ea typeface="Calibri" panose="020F0502020204030204" pitchFamily="34" charset="0"/>
                <a:cs typeface="Times New Roman" panose="02020603050405020304" pitchFamily="18" charset="0"/>
              </a:rPr>
              <a:t> Some of the variables included in both surveys can give some indication! </a:t>
            </a:r>
            <a:endParaRPr lang="en-GB" sz="2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76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CFEBD-4C9B-5ED8-CE16-BFDDA0AA9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5660"/>
            <a:ext cx="7886700" cy="641444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Competing theories</a:t>
            </a:r>
            <a:endParaRPr lang="en-GB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253388-4309-B4C7-7699-B941A0F5B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546" y="1072054"/>
            <a:ext cx="8379726" cy="531509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 Project seeks to assess how…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 the perception of the risk of being</a:t>
            </a: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caught and penalised;</a:t>
            </a:r>
            <a:endParaRPr lang="en-GB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the perception of </a:t>
            </a: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complexity of </a:t>
            </a: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tax system</a:t>
            </a: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GB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citizens </a:t>
            </a:r>
            <a:r>
              <a:rPr lang="en-GB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trust in the NRA’s</a:t>
            </a: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capacity in mobilising </a:t>
            </a:r>
            <a:r>
              <a:rPr lang="en-GB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revenue;</a:t>
            </a:r>
          </a:p>
          <a:p>
            <a:pPr lvl="1"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 the perception about </a:t>
            </a:r>
            <a:r>
              <a:rPr lang="en-GB" sz="2200" b="1" dirty="0">
                <a:ea typeface="Calibri" panose="020F0502020204030204" pitchFamily="34" charset="0"/>
                <a:cs typeface="Times New Roman" panose="02020603050405020304" pitchFamily="18" charset="0"/>
              </a:rPr>
              <a:t>the fairness </a:t>
            </a:r>
            <a:r>
              <a:rPr lang="en-GB" sz="2200" dirty="0">
                <a:ea typeface="Calibri" panose="020F0502020204030204" pitchFamily="34" charset="0"/>
                <a:cs typeface="Times New Roman" panose="02020603050405020304" pitchFamily="18" charset="0"/>
              </a:rPr>
              <a:t>of the tax system;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en-GB" sz="2600" dirty="0"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en-GB" sz="2400" dirty="0">
                <a:ea typeface="Calibri" panose="020F0502020204030204" pitchFamily="34" charset="0"/>
                <a:cs typeface="Times New Roman" panose="02020603050405020304" pitchFamily="18" charset="0"/>
              </a:rPr>
              <a:t>vary across the country, and how they influence registration with the NRA and taxpaying behaviour.</a:t>
            </a:r>
          </a:p>
          <a:p>
            <a:pPr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 Work in progress, we started with 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2019 perception survey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by testing whether the variables 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significantly differ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across taxpayers’ 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categories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regions </a:t>
            </a:r>
            <a:r>
              <a:rPr lang="en-US" sz="2400" dirty="0">
                <a:ea typeface="Calibri" panose="020F0502020204030204" pitchFamily="34" charset="0"/>
                <a:cs typeface="Times New Roman" panose="02020603050405020304" pitchFamily="18" charset="0"/>
              </a:rPr>
              <a:t>of the country.</a:t>
            </a:r>
            <a:endParaRPr lang="en-GB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665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830B-1713-1A6E-8F29-6F44194E2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6271"/>
            <a:ext cx="7886700" cy="38961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Preliminary findings – demogra</a:t>
            </a:r>
            <a:r>
              <a:rPr lang="en-GB" sz="3600" b="1" dirty="0">
                <a:solidFill>
                  <a:srgbClr val="002060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phic</a:t>
            </a:r>
            <a:endParaRPr lang="en-GB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AC642-23BC-FACD-ED57-4E8356182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29" y="769257"/>
            <a:ext cx="8389594" cy="595085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initial analysis shows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 differences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across taxpayers with different demographic characteristics.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Gender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Trust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the NRA </a:t>
            </a: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lower among females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taxpayers.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Perception about risk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being caught and penalised: </a:t>
            </a: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 among females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taxpayers.</a:t>
            </a: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Level of education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GB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Perception about r</a:t>
            </a: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isk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being caught and penalised: </a:t>
            </a: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lower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amongst taxpayers with </a:t>
            </a: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only primary school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education.</a:t>
            </a: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Age 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Trust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the NRA </a:t>
            </a:r>
            <a:r>
              <a:rPr lang="en-GB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</a:t>
            </a: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among </a:t>
            </a:r>
            <a:r>
              <a:rPr lang="en-GB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lder generations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GB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Perception about r</a:t>
            </a: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isk 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being caught and penalised </a:t>
            </a: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 for older generation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507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D830B-1713-1A6E-8F29-6F44194E2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7887"/>
            <a:ext cx="8058150" cy="38961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Preliminary findings – business and geography</a:t>
            </a:r>
            <a:endParaRPr lang="en-GB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AC642-23BC-FACD-ED57-4E8356182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429" y="616688"/>
            <a:ext cx="8389594" cy="610342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Also, various </a:t>
            </a: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significant differences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exist depending on business characteristics and location.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GB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Size of the business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1688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Tax complexity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higher</a:t>
            </a: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among small taxpayers 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1688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GB" sz="2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airness of tax system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lower among small taxpayers 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1688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Trust in NRA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higher among small taxpayers 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1688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Risk of being caught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higher among </a:t>
            </a: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micro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taxpayers</a:t>
            </a:r>
          </a:p>
          <a:p>
            <a:pPr marL="801688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GB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Risks of having to pay fine:</a:t>
            </a: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higher among small taxpayers</a:t>
            </a:r>
            <a:endParaRPr lang="en-GB" sz="2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Geographic location (regions)</a:t>
            </a:r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1688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Tax complexity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higher in North/North-West, lower </a:t>
            </a:r>
            <a:r>
              <a:rPr lang="en-GB" sz="2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East 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1688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Fairness of tax system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lower in West and North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1688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Trust in NRA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lower in North/North-West, higher in South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1688" lvl="2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"/>
            </a:pPr>
            <a:r>
              <a:rPr lang="en-GB" sz="2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risk of being caught</a:t>
            </a:r>
            <a:r>
              <a:rPr lang="en-GB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lower for taxpayers in East</a:t>
            </a:r>
            <a:endParaRPr lang="en-GB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308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8177D-8E68-520F-2478-42374D1A1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45527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Summary and next steps</a:t>
            </a:r>
            <a:endParaRPr lang="en-GB" sz="36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1E560-7C2E-B9E0-AEC6-680A8D849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05786"/>
            <a:ext cx="7886700" cy="50711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400" dirty="0"/>
              <a:t> Preliminary findings: tailoring sensitisation and communication activities on taxpayers characteristics.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200" dirty="0"/>
              <a:t> </a:t>
            </a:r>
            <a:r>
              <a:rPr lang="en-GB" sz="2200" b="1" dirty="0"/>
              <a:t>Deterrence</a:t>
            </a:r>
            <a:r>
              <a:rPr lang="en-GB" sz="2200" dirty="0"/>
              <a:t>: more effective for female and small taxpayers, less effective for taxpayers with low education and in the East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200" dirty="0"/>
              <a:t> </a:t>
            </a:r>
            <a:r>
              <a:rPr lang="en-GB" sz="2200" b="1" dirty="0"/>
              <a:t>Legitimacy</a:t>
            </a:r>
            <a:r>
              <a:rPr lang="en-GB" sz="2200" dirty="0"/>
              <a:t>: more effective for older generation and small businesses, less effective for female and young taxpayers and in the North and North-West.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200" dirty="0"/>
              <a:t> </a:t>
            </a:r>
            <a:r>
              <a:rPr lang="en-GB" sz="2200" b="1" dirty="0"/>
              <a:t>Equity</a:t>
            </a:r>
            <a:r>
              <a:rPr lang="en-GB" sz="2200" dirty="0"/>
              <a:t>: less effective for small taxpayers and in the North and West.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2400" dirty="0"/>
              <a:t> Going to assess whether these perceptions affect decision to register and pay taxes.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en-GB" sz="2400" dirty="0"/>
              <a:t> Further analysis of other available surveys: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200" dirty="0"/>
              <a:t>Taxpayers’ perception survey (2017): changes over time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GB" sz="2200" dirty="0"/>
              <a:t>Informality (2021): different assessment.</a:t>
            </a:r>
          </a:p>
        </p:txBody>
      </p:sp>
    </p:spTree>
    <p:extLst>
      <p:ext uri="{BB962C8B-B14F-4D97-AF65-F5344CB8AC3E}">
        <p14:creationId xmlns:p14="http://schemas.microsoft.com/office/powerpoint/2010/main" val="3242694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4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181C1-3FEA-FE3F-84BA-2E1676159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861" y="2900759"/>
            <a:ext cx="7646277" cy="259342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en-US" sz="6000" b="1" dirty="0">
                <a:solidFill>
                  <a:srgbClr val="002060"/>
                </a:solidFill>
              </a:rPr>
              <a:t>Thank You!</a:t>
            </a:r>
            <a:endParaRPr lang="en-GB" sz="6000" b="1" dirty="0">
              <a:solidFill>
                <a:srgbClr val="00206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EB1C9CD-55EB-DD35-57E3-1B1E9806A6EE}"/>
              </a:ext>
            </a:extLst>
          </p:cNvPr>
          <p:cNvGrpSpPr/>
          <p:nvPr/>
        </p:nvGrpSpPr>
        <p:grpSpPr bwMode="auto">
          <a:xfrm>
            <a:off x="1278354" y="352091"/>
            <a:ext cx="6587290" cy="859937"/>
            <a:chOff x="0" y="0"/>
            <a:chExt cx="9592" cy="123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ECC2DD4C-1D0C-0FCB-B1FC-F1723072801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3285" cy="12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 Box 2">
              <a:extLst>
                <a:ext uri="{FF2B5EF4-FFF2-40B4-BE49-F238E27FC236}">
                  <a16:creationId xmlns:a16="http://schemas.microsoft.com/office/drawing/2014/main" id="{2ACC5671-2FBC-BFAD-1FF4-2C6254CA6E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28" y="182"/>
              <a:ext cx="6364" cy="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Aft>
                  <a:spcPts val="600"/>
                </a:spcAft>
              </a:pPr>
              <a:r>
                <a:rPr lang="en-GB" b="1" dirty="0">
                  <a:solidFill>
                    <a:schemeClr val="accent1">
                      <a:lumMod val="50000"/>
                    </a:schemeClr>
                  </a:solidFill>
                  <a:latin typeface="Bookman Old Style" panose="020506040505050202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NATIONAL REVENUE AUTHORITY</a:t>
              </a:r>
              <a:endParaRPr lang="en-GB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endParaRPr>
            </a:p>
          </p:txBody>
        </p:sp>
      </p:grpSp>
      <p:pic>
        <p:nvPicPr>
          <p:cNvPr id="7" name="Picture 6" descr="International Centre for Tax and Development - Wikipedia">
            <a:extLst>
              <a:ext uri="{FF2B5EF4-FFF2-40B4-BE49-F238E27FC236}">
                <a16:creationId xmlns:a16="http://schemas.microsoft.com/office/drawing/2014/main" id="{7BCC5D53-28A8-8C7A-78BE-1022CDD19D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827" y="1626425"/>
            <a:ext cx="3968344" cy="8599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197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baca9ac-b019-4864-ab7c-8a3fe4e7ca4a">
      <Terms xmlns="http://schemas.microsoft.com/office/infopath/2007/PartnerControls"/>
    </lcf76f155ced4ddcb4097134ff3c332f>
    <TaxCatchAll xmlns="cd801cac-ecc3-4071-9962-0c6f689227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B94BDADACDF649813B3EA8A48E6D2D" ma:contentTypeVersion="16" ma:contentTypeDescription="Create a new document." ma:contentTypeScope="" ma:versionID="daff8c001db38059e472747a4b6e8d70">
  <xsd:schema xmlns:xsd="http://www.w3.org/2001/XMLSchema" xmlns:xs="http://www.w3.org/2001/XMLSchema" xmlns:p="http://schemas.microsoft.com/office/2006/metadata/properties" xmlns:ns2="1baca9ac-b019-4864-ab7c-8a3fe4e7ca4a" xmlns:ns3="cd801cac-ecc3-4071-9962-0c6f689227a6" targetNamespace="http://schemas.microsoft.com/office/2006/metadata/properties" ma:root="true" ma:fieldsID="371b2dcf282b025a2f835d134ec9d394" ns2:_="" ns3:_="">
    <xsd:import namespace="1baca9ac-b019-4864-ab7c-8a3fe4e7ca4a"/>
    <xsd:import namespace="cd801cac-ecc3-4071-9962-0c6f689227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aca9ac-b019-4864-ab7c-8a3fe4e7ca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74ba098-d835-43ce-a8fa-9033e0502c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01cac-ecc3-4071-9962-0c6f689227a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c2557d5-ac84-4d73-b930-909a43d275e2}" ma:internalName="TaxCatchAll" ma:showField="CatchAllData" ma:web="cd801cac-ecc3-4071-9962-0c6f689227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628DED-3D47-4CCB-B1C3-1210449823A1}">
  <ds:schemaRefs>
    <ds:schemaRef ds:uri="http://schemas.microsoft.com/office/2006/metadata/properties"/>
    <ds:schemaRef ds:uri="http://schemas.microsoft.com/office/infopath/2007/PartnerControls"/>
    <ds:schemaRef ds:uri="1baca9ac-b019-4864-ab7c-8a3fe4e7ca4a"/>
    <ds:schemaRef ds:uri="cd801cac-ecc3-4071-9962-0c6f689227a6"/>
  </ds:schemaRefs>
</ds:datastoreItem>
</file>

<file path=customXml/itemProps2.xml><?xml version="1.0" encoding="utf-8"?>
<ds:datastoreItem xmlns:ds="http://schemas.openxmlformats.org/officeDocument/2006/customXml" ds:itemID="{AE2A72A7-FA96-41E6-9916-C19291E557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40D9D2-A40F-4D58-931B-AC924E9530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baca9ac-b019-4864-ab7c-8a3fe4e7ca4a"/>
    <ds:schemaRef ds:uri="cd801cac-ecc3-4071-9962-0c6f689227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697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Introduction</vt:lpstr>
      <vt:lpstr>Competing theories</vt:lpstr>
      <vt:lpstr>Competing theories</vt:lpstr>
      <vt:lpstr>Preliminary findings – demographic</vt:lpstr>
      <vt:lpstr>Preliminary findings – business and geography</vt:lpstr>
      <vt:lpstr>Summary and 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Block Management System</dc:creator>
  <cp:lastModifiedBy>Rahid Kargbo</cp:lastModifiedBy>
  <cp:revision>229</cp:revision>
  <dcterms:created xsi:type="dcterms:W3CDTF">2022-11-30T07:05:51Z</dcterms:created>
  <dcterms:modified xsi:type="dcterms:W3CDTF">2022-12-06T22:43:01Z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0x010100C6B94BDADACDF649813B3EA8A48E6D2D</vt:lpwstr>
  </property>
  <property fmtid="{D5CDD505-2E9C-101B-9397-08002B2CF9AE}" pid="3" name="MediaServiceImageTags">
    <vt:lpwstr/>
  </property>
</Properties>
</file>