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style7.xml" ContentType="application/vnd.ms-office.chartstyle+xml"/>
  <Override PartName="/ppt/charts/colors7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5.xml" ContentType="application/vnd.openxmlformats-officedocument.drawingml.chart+xml"/>
  <Override PartName="/ppt/charts/chart7.xml" ContentType="application/vnd.openxmlformats-officedocument.drawingml.chart+xml"/>
  <Override PartName="/ppt/charts/colors4.xml" ContentType="application/vnd.ms-office.chartcolor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820" r:id="rId1"/>
  </p:sldMasterIdLst>
  <p:sldIdLst>
    <p:sldId id="279" r:id="rId2"/>
    <p:sldId id="280" r:id="rId3"/>
    <p:sldId id="262" r:id="rId4"/>
    <p:sldId id="283" r:id="rId5"/>
    <p:sldId id="284" r:id="rId6"/>
    <p:sldId id="276" r:id="rId7"/>
    <p:sldId id="285" r:id="rId8"/>
    <p:sldId id="282" r:id="rId9"/>
    <p:sldId id="286" r:id="rId10"/>
    <p:sldId id="274" r:id="rId11"/>
    <p:sldId id="287" r:id="rId12"/>
    <p:sldId id="270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60A8"/>
    <a:srgbClr val="0066FF"/>
    <a:srgbClr val="004070"/>
    <a:srgbClr val="8B3017"/>
    <a:srgbClr val="6523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061" autoAdjust="0"/>
  </p:normalViewPr>
  <p:slideViewPr>
    <p:cSldViewPr snapToGrid="0">
      <p:cViewPr varScale="1">
        <p:scale>
          <a:sx n="62" d="100"/>
          <a:sy n="62" d="100"/>
        </p:scale>
        <p:origin x="156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n-lt"/>
                <a:ea typeface="+mj-ea"/>
                <a:cs typeface="+mj-cs"/>
              </a:defRPr>
            </a:pPr>
            <a:r>
              <a:rPr lang="en-US" sz="1400" b="0" dirty="0">
                <a:solidFill>
                  <a:sysClr val="windowText" lastClr="000000"/>
                </a:solidFill>
              </a:rPr>
              <a:t>Figure 1: </a:t>
            </a:r>
            <a:r>
              <a:rPr lang="en-US" sz="1400" dirty="0">
                <a:solidFill>
                  <a:sysClr val="windowText" lastClr="000000"/>
                </a:solidFill>
              </a:rPr>
              <a:t>Does the business keep books of account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n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areaChart>
        <c:grouping val="standard"/>
        <c:varyColors val="0"/>
        <c:ser>
          <c:idx val="0"/>
          <c:order val="0"/>
          <c:tx>
            <c:strRef>
              <c:f>'Business Operations'!$F$106</c:f>
              <c:strCache>
                <c:ptCount val="1"/>
                <c:pt idx="0">
                  <c:v>Valid Percent</c:v>
                </c:pt>
              </c:strCache>
            </c:strRef>
          </c:tx>
          <c:spPr>
            <a:pattFill prst="pct60">
              <a:fgClr>
                <a:schemeClr val="accent6">
                  <a:lumMod val="60000"/>
                  <a:lumOff val="40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c:spPr>
          <c:dLbls>
            <c:dLbl>
              <c:idx val="1"/>
              <c:layout>
                <c:manualLayout>
                  <c:x val="0"/>
                  <c:y val="-0.145960569958786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0D-4755-BDD6-5057289CB8E5}"/>
                </c:ext>
              </c:extLst>
            </c:dLbl>
            <c:dLbl>
              <c:idx val="2"/>
              <c:layout>
                <c:manualLayout>
                  <c:x val="-6.5084982024757919E-3"/>
                  <c:y val="-0.184883388614462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0D-4755-BDD6-5057289CB8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'Business Operations'!$D$107:$D$110</c:f>
              <c:strCache>
                <c:ptCount val="4"/>
                <c:pt idx="0">
                  <c:v>Yes, Computerized records</c:v>
                </c:pt>
                <c:pt idx="1">
                  <c:v>Yes, Handwritten Ledgers/ Books</c:v>
                </c:pt>
                <c:pt idx="2">
                  <c:v>No, Not at all</c:v>
                </c:pt>
                <c:pt idx="3">
                  <c:v>Don't know</c:v>
                </c:pt>
              </c:strCache>
            </c:strRef>
          </c:cat>
          <c:val>
            <c:numRef>
              <c:f>'Business Operations'!$F$107:$F$110</c:f>
              <c:numCache>
                <c:formatCode>###0.0</c:formatCode>
                <c:ptCount val="4"/>
                <c:pt idx="0">
                  <c:v>1.6001855287569575</c:v>
                </c:pt>
                <c:pt idx="1">
                  <c:v>42.602040816326529</c:v>
                </c:pt>
                <c:pt idx="2">
                  <c:v>55.171614100185529</c:v>
                </c:pt>
                <c:pt idx="3">
                  <c:v>0.62615955473098328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0D-4755-BDD6-5057289CB8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0098511"/>
        <c:axId val="1098843823"/>
      </c:areaChart>
      <c:catAx>
        <c:axId val="101009851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ysClr val="windowText" lastClr="0000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1098843823"/>
        <c:crosses val="autoZero"/>
        <c:auto val="1"/>
        <c:lblAlgn val="ctr"/>
        <c:lblOffset val="100"/>
        <c:noMultiLvlLbl val="0"/>
      </c:catAx>
      <c:valAx>
        <c:axId val="1098843823"/>
        <c:scaling>
          <c:orientation val="minMax"/>
        </c:scaling>
        <c:delete val="1"/>
        <c:axPos val="l"/>
        <c:numFmt formatCode="###0.0" sourceLinked="1"/>
        <c:majorTickMark val="none"/>
        <c:minorTickMark val="none"/>
        <c:tickLblPos val="nextTo"/>
        <c:crossAx val="1010098511"/>
        <c:crosses val="autoZero"/>
        <c:crossBetween val="midCat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>
        <a:lumMod val="95000"/>
      </a:schemeClr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000">
          <a:latin typeface="+mn-lt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sz="1400" b="0" cap="none" baseline="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Figure 2: </a:t>
            </a:r>
            <a:r>
              <a:rPr lang="en-US" sz="1400" cap="none" baseline="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 the business have a bank account?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377666538782419E-2"/>
          <c:y val="0.3686331516252776"/>
          <c:w val="0.81971551117085972"/>
          <c:h val="0.56528393836157298"/>
        </c:manualLayout>
      </c:layout>
      <c:pie3DChart>
        <c:varyColors val="1"/>
        <c:ser>
          <c:idx val="0"/>
          <c:order val="0"/>
          <c:tx>
            <c:strRef>
              <c:f>'Business Operations'!$F$114</c:f>
              <c:strCache>
                <c:ptCount val="1"/>
                <c:pt idx="0">
                  <c:v>Valid Percent</c:v>
                </c:pt>
              </c:strCache>
            </c:strRef>
          </c:tx>
          <c:spPr>
            <a:effectLst/>
            <a:scene3d>
              <a:camera prst="orthographicFront"/>
              <a:lightRig rig="threePt" dir="t"/>
            </a:scene3d>
            <a:sp3d/>
          </c:spPr>
          <c:explosion val="2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98D2-472F-905C-BA270FB2DD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98D2-472F-905C-BA270FB2DD7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98D2-472F-905C-BA270FB2DD7D}"/>
              </c:ext>
            </c:extLst>
          </c:dPt>
          <c:dLbls>
            <c:dLbl>
              <c:idx val="0"/>
              <c:layout>
                <c:manualLayout>
                  <c:x val="8.3526682134570762E-2"/>
                  <c:y val="4.61538461538461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D2-472F-905C-BA270FB2DD7D}"/>
                </c:ext>
              </c:extLst>
            </c:dLbl>
            <c:dLbl>
              <c:idx val="1"/>
              <c:layout>
                <c:manualLayout>
                  <c:x val="-7.1152358855375117E-2"/>
                  <c:y val="-2.05128205128206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D2-472F-905C-BA270FB2DD7D}"/>
                </c:ext>
              </c:extLst>
            </c:dLbl>
            <c:dLbl>
              <c:idx val="2"/>
              <c:layout>
                <c:manualLayout>
                  <c:x val="-0.20108275328692962"/>
                  <c:y val="6.1538461538461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D2-472F-905C-BA270FB2DD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'Business Operations'!$D$115:$D$117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'Business Operations'!$F$115:$F$117</c:f>
              <c:numCache>
                <c:formatCode>###0.0</c:formatCode>
                <c:ptCount val="3"/>
                <c:pt idx="0">
                  <c:v>28.829245719574271</c:v>
                </c:pt>
                <c:pt idx="1">
                  <c:v>67.191115224433133</c:v>
                </c:pt>
                <c:pt idx="2">
                  <c:v>3.979639055992596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D2-472F-905C-BA270FB2DD7D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Bookman Old Style" panose="020506040505050202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en-US" sz="1400" b="0" cap="none" baseline="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Figure 2: </a:t>
            </a:r>
            <a:r>
              <a:rPr lang="en-US" sz="1400" cap="none" baseline="0" dirty="0">
                <a:solidFill>
                  <a:sysClr val="windowText" lastClr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 the business have a bank account?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3377666538782419E-2"/>
          <c:y val="0.3686331516252776"/>
          <c:w val="0.81971551117085972"/>
          <c:h val="0.56528393836157298"/>
        </c:manualLayout>
      </c:layout>
      <c:pie3DChart>
        <c:varyColors val="1"/>
        <c:ser>
          <c:idx val="0"/>
          <c:order val="0"/>
          <c:tx>
            <c:strRef>
              <c:f>'Business Operations'!$F$114</c:f>
              <c:strCache>
                <c:ptCount val="1"/>
                <c:pt idx="0">
                  <c:v>Valid Percent</c:v>
                </c:pt>
              </c:strCache>
            </c:strRef>
          </c:tx>
          <c:spPr>
            <a:effectLst/>
            <a:scene3d>
              <a:camera prst="orthographicFront"/>
              <a:lightRig rig="threePt" dir="t"/>
            </a:scene3d>
            <a:sp3d/>
          </c:spPr>
          <c:explosion val="22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98D2-472F-905C-BA270FB2DD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98D2-472F-905C-BA270FB2DD7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98D2-472F-905C-BA270FB2DD7D}"/>
              </c:ext>
            </c:extLst>
          </c:dPt>
          <c:dLbls>
            <c:dLbl>
              <c:idx val="0"/>
              <c:layout>
                <c:manualLayout>
                  <c:x val="8.3526682134570762E-2"/>
                  <c:y val="4.61538461538461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8D2-472F-905C-BA270FB2DD7D}"/>
                </c:ext>
              </c:extLst>
            </c:dLbl>
            <c:dLbl>
              <c:idx val="1"/>
              <c:layout>
                <c:manualLayout>
                  <c:x val="-7.1152358855375117E-2"/>
                  <c:y val="-2.05128205128206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D2-472F-905C-BA270FB2DD7D}"/>
                </c:ext>
              </c:extLst>
            </c:dLbl>
            <c:dLbl>
              <c:idx val="2"/>
              <c:layout>
                <c:manualLayout>
                  <c:x val="-0.20108275328692962"/>
                  <c:y val="6.1538461538461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400" b="1" i="0" u="none" strike="noStrike" kern="1200" spc="0" baseline="0">
                      <a:solidFill>
                        <a:sysClr val="windowText" lastClr="000000"/>
                      </a:solidFill>
                      <a:latin typeface="Calibri" panose="020F0502020204030204" pitchFamily="34" charset="0"/>
                      <a:ea typeface="+mn-ea"/>
                      <a:cs typeface="Calibri" panose="020F0502020204030204" pitchFamily="34" charset="0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D2-472F-905C-BA270FB2DD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'Business Operations'!$D$115:$D$117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'Business Operations'!$F$115:$F$117</c:f>
              <c:numCache>
                <c:formatCode>###0.0</c:formatCode>
                <c:ptCount val="3"/>
                <c:pt idx="0">
                  <c:v>28.829245719574271</c:v>
                </c:pt>
                <c:pt idx="1">
                  <c:v>67.191115224433133</c:v>
                </c:pt>
                <c:pt idx="2">
                  <c:v>3.979639055992596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D2-472F-905C-BA270FB2DD7D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Bookman Old Style" panose="020506040505050202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1400" b="0" dirty="0">
                <a:latin typeface="Calibri" panose="020F0502020204030204" pitchFamily="34" charset="0"/>
                <a:cs typeface="Calibri" panose="020F0502020204030204" pitchFamily="34" charset="0"/>
              </a:rPr>
              <a:t>Figure 3: </a:t>
            </a:r>
            <a:r>
              <a:rPr lang="en-GB" sz="1400" dirty="0">
                <a:latin typeface="Calibri" panose="020F0502020204030204" pitchFamily="34" charset="0"/>
                <a:cs typeface="Calibri" panose="020F0502020204030204" pitchFamily="34" charset="0"/>
              </a:rPr>
              <a:t>Would you register your business with the NRA if conditions are right?</a:t>
            </a:r>
            <a:endParaRPr lang="en-US" sz="1400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084802452790746"/>
          <c:y val="0.34635389326334209"/>
          <c:w val="0.84631862088238397"/>
          <c:h val="0.653646247807556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'Registration Status Knowledge'!$D$97</c:f>
              <c:strCache>
                <c:ptCount val="1"/>
                <c:pt idx="0">
                  <c:v>Percent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7000"/>
                    <a:satMod val="100000"/>
                    <a:lumMod val="102000"/>
                  </a:schemeClr>
                </a:gs>
                <a:gs pos="50000">
                  <a:schemeClr val="accent1">
                    <a:shade val="100000"/>
                    <a:satMod val="103000"/>
                    <a:lumMod val="100000"/>
                  </a:schemeClr>
                </a:gs>
                <a:gs pos="100000">
                  <a:schemeClr val="accent1">
                    <a:shade val="93000"/>
                    <a:satMod val="110000"/>
                    <a:lumMod val="99000"/>
                  </a:schemeClr>
                </a:gs>
              </a:gsLst>
              <a:lin ang="5400000" scaled="0"/>
            </a:gradFill>
            <a:ln>
              <a:solidFill>
                <a:schemeClr val="bg1"/>
              </a:solidFill>
            </a:ln>
            <a:effectLst/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explosion val="3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4BBC-42EA-A376-A6FFDEDA74B0}"/>
              </c:ext>
            </c:extLst>
          </c:dPt>
          <c:dPt>
            <c:idx val="1"/>
            <c:invertIfNegative val="0"/>
            <c:bubble3D val="0"/>
            <c:explosion val="29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4BBC-42EA-A376-A6FFDEDA74B0}"/>
              </c:ext>
            </c:extLst>
          </c:dPt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4BBC-42EA-A376-A6FFDEDA74B0}"/>
              </c:ext>
            </c:extLst>
          </c:dPt>
          <c:dLbls>
            <c:dLbl>
              <c:idx val="0"/>
              <c:layout>
                <c:manualLayout>
                  <c:x val="-1.4695082101506138E-2"/>
                  <c:y val="-0.2295827485478832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BC-42EA-A376-A6FFDEDA74B0}"/>
                </c:ext>
              </c:extLst>
            </c:dLbl>
            <c:dLbl>
              <c:idx val="1"/>
              <c:layout>
                <c:manualLayout>
                  <c:x val="5.4649135018422675E-2"/>
                  <c:y val="6.871610856833268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BBC-42EA-A376-A6FFDEDA74B0}"/>
                </c:ext>
              </c:extLst>
            </c:dLbl>
            <c:dLbl>
              <c:idx val="2"/>
              <c:layout>
                <c:manualLayout>
                  <c:x val="0.13617098826928764"/>
                  <c:y val="2.443961075394313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BBC-42EA-A376-A6FFDEDA74B0}"/>
                </c:ext>
              </c:extLst>
            </c:dLbl>
            <c:spPr>
              <a:noFill/>
              <a:ln>
                <a:solidFill>
                  <a:schemeClr val="bg1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'Registration Status Knowledge'!$B$98:$B$100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Don’t Know</c:v>
                </c:pt>
              </c:strCache>
            </c:strRef>
          </c:cat>
          <c:val>
            <c:numRef>
              <c:f>'Registration Status Knowledge'!$D$98:$D$100</c:f>
              <c:numCache>
                <c:formatCode>###0.0</c:formatCode>
                <c:ptCount val="3"/>
                <c:pt idx="0">
                  <c:v>80.240629338269315</c:v>
                </c:pt>
                <c:pt idx="1">
                  <c:v>8.9310504396112904</c:v>
                </c:pt>
                <c:pt idx="2">
                  <c:v>10.828320222119389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BBC-42EA-A376-A6FFDEDA74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78639048"/>
        <c:axId val="578638720"/>
      </c:barChart>
      <c:valAx>
        <c:axId val="57863872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" sourceLinked="1"/>
        <c:majorTickMark val="out"/>
        <c:minorTickMark val="none"/>
        <c:tickLblPos val="nextTo"/>
        <c:crossAx val="578639048"/>
        <c:crosses val="autoZero"/>
        <c:crossBetween val="between"/>
      </c:valAx>
      <c:catAx>
        <c:axId val="57863904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7863872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n-lt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Figure 4: </a:t>
            </a:r>
            <a:r>
              <a:rPr lang="en-US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Will business pay more taxes if they believe that government was using the tax revenue in the right way?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Sheet2!$G$6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3.2099393877508208E-3"/>
                  <c:y val="0.15374688923483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85-4A04-8401-BCBBD0097EC2}"/>
                </c:ext>
              </c:extLst>
            </c:dLbl>
            <c:dLbl>
              <c:idx val="1"/>
              <c:layout>
                <c:manualLayout>
                  <c:x val="0"/>
                  <c:y val="-8.3106426613426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2D-4888-9392-EDF9E3B81A14}"/>
                </c:ext>
              </c:extLst>
            </c:dLbl>
            <c:dLbl>
              <c:idx val="2"/>
              <c:layout>
                <c:manualLayout>
                  <c:x val="1.2839757551003283E-2"/>
                  <c:y val="-6.23298199600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2D-4888-9392-EDF9E3B81A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Sheet2!$E$7:$E$9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Sheet2!$G$7:$G$9</c:f>
              <c:numCache>
                <c:formatCode>General</c:formatCode>
                <c:ptCount val="3"/>
                <c:pt idx="0">
                  <c:v>87.5</c:v>
                </c:pt>
                <c:pt idx="1">
                  <c:v>3.7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2D-4888-9392-EDF9E3B81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7292831"/>
        <c:axId val="1187293663"/>
      </c:barChart>
      <c:catAx>
        <c:axId val="1187292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7293663"/>
        <c:crosses val="autoZero"/>
        <c:auto val="1"/>
        <c:lblAlgn val="ctr"/>
        <c:lblOffset val="100"/>
        <c:noMultiLvlLbl val="0"/>
      </c:catAx>
      <c:valAx>
        <c:axId val="118729366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87292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4">
        <a:lumMod val="20000"/>
        <a:lumOff val="80000"/>
      </a:schemeClr>
    </a:solidFill>
    <a:ln>
      <a:noFill/>
    </a:ln>
    <a:effectLst/>
    <a:scene3d>
      <a:camera prst="orthographicFront"/>
      <a:lightRig rig="threePt" dir="t"/>
    </a:scene3d>
    <a:sp3d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Figure 4: </a:t>
            </a:r>
            <a:r>
              <a:rPr lang="en-US" sz="1400" b="1" i="0" u="none" strike="noStrike" baseline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Will business pay more taxes if they believe that government was using the tax revenue in the right way?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Sheet2!$G$6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3.2099393877508208E-3"/>
                  <c:y val="0.15374688923483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85-4A04-8401-BCBBD0097EC2}"/>
                </c:ext>
              </c:extLst>
            </c:dLbl>
            <c:dLbl>
              <c:idx val="1"/>
              <c:layout>
                <c:manualLayout>
                  <c:x val="0"/>
                  <c:y val="-8.3106426613426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52D-4888-9392-EDF9E3B81A14}"/>
                </c:ext>
              </c:extLst>
            </c:dLbl>
            <c:dLbl>
              <c:idx val="2"/>
              <c:layout>
                <c:manualLayout>
                  <c:x val="1.2839757551003283E-2"/>
                  <c:y val="-6.232981996006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52D-4888-9392-EDF9E3B81A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Sheet2!$E$7:$E$9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Sheet2!$G$7:$G$9</c:f>
              <c:numCache>
                <c:formatCode>General</c:formatCode>
                <c:ptCount val="3"/>
                <c:pt idx="0">
                  <c:v>87.5</c:v>
                </c:pt>
                <c:pt idx="1">
                  <c:v>3.7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2D-4888-9392-EDF9E3B81A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7292831"/>
        <c:axId val="1187293663"/>
      </c:barChart>
      <c:catAx>
        <c:axId val="118729283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7293663"/>
        <c:crosses val="autoZero"/>
        <c:auto val="1"/>
        <c:lblAlgn val="ctr"/>
        <c:lblOffset val="100"/>
        <c:noMultiLvlLbl val="0"/>
      </c:catAx>
      <c:valAx>
        <c:axId val="118729366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87292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accent4">
        <a:lumMod val="20000"/>
        <a:lumOff val="80000"/>
      </a:schemeClr>
    </a:solidFill>
    <a:ln>
      <a:noFill/>
    </a:ln>
    <a:effectLst/>
    <a:scene3d>
      <a:camera prst="orthographicFront"/>
      <a:lightRig rig="threePt" dir="t"/>
    </a:scene3d>
    <a:sp3d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44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Figure 5: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Would your perception on government corruption urge you not to pay taxes or pay less taxes?</a:t>
            </a:r>
          </a:p>
        </c:rich>
      </c:tx>
      <c:layout>
        <c:manualLayout>
          <c:xMode val="edge"/>
          <c:yMode val="edge"/>
          <c:x val="0.11271185081476003"/>
          <c:y val="4.04444752289531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44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'Reasons for not paying taxes'!$E$878</c:f>
              <c:strCache>
                <c:ptCount val="1"/>
                <c:pt idx="0">
                  <c:v>Valid Percent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1-143A-4B21-942A-7170A194346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3-143A-4B21-942A-7170A194346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/>
            </c:spPr>
            <c:extLst>
              <c:ext xmlns:c16="http://schemas.microsoft.com/office/drawing/2014/chart" uri="{C3380CC4-5D6E-409C-BE32-E72D297353CC}">
                <c16:uniqueId val="{00000005-143A-4B21-942A-7170A1943461}"/>
              </c:ext>
            </c:extLst>
          </c:dPt>
          <c:dLbls>
            <c:dLbl>
              <c:idx val="0"/>
              <c:layout>
                <c:manualLayout>
                  <c:x val="-0.1525894292528662"/>
                  <c:y val="3.82162691773451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3A-4B21-942A-7170A1943461}"/>
                </c:ext>
              </c:extLst>
            </c:dLbl>
            <c:dLbl>
              <c:idx val="1"/>
              <c:layout>
                <c:manualLayout>
                  <c:x val="-0.12794190070418826"/>
                  <c:y val="-4.06837763210785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3A-4B21-942A-7170A1943461}"/>
                </c:ext>
              </c:extLst>
            </c:dLbl>
            <c:dLbl>
              <c:idx val="2"/>
              <c:layout>
                <c:manualLayout>
                  <c:x val="-0.11399051574973945"/>
                  <c:y val="-8.13655575110347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3A-4B21-942A-7170A19434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'Reasons for not paying taxes'!$C$879:$C$881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'Reasons for not paying taxes'!$E$879:$E$881</c:f>
              <c:numCache>
                <c:formatCode>###0.0</c:formatCode>
                <c:ptCount val="3"/>
                <c:pt idx="0">
                  <c:v>39.205607476635514</c:v>
                </c:pt>
                <c:pt idx="1">
                  <c:v>47.032710280373827</c:v>
                </c:pt>
                <c:pt idx="2">
                  <c:v>13.761682242990656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3A-4B21-942A-7170A19434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97839368"/>
        <c:axId val="797845928"/>
      </c:barChart>
      <c:valAx>
        <c:axId val="797845928"/>
        <c:scaling>
          <c:orientation val="minMax"/>
        </c:scaling>
        <c:delete val="1"/>
        <c:axPos val="b"/>
        <c:numFmt formatCode="###0.0" sourceLinked="1"/>
        <c:majorTickMark val="out"/>
        <c:minorTickMark val="none"/>
        <c:tickLblPos val="nextTo"/>
        <c:crossAx val="797839368"/>
        <c:crosses val="autoZero"/>
        <c:crossBetween val="between"/>
      </c:valAx>
      <c:catAx>
        <c:axId val="7978393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en-US"/>
          </a:p>
        </c:txPr>
        <c:crossAx val="7978459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1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036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350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48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0830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40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8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884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6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8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8" y="2313436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37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9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308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4" y="2243831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4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159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1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21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9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6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6" y="2638047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4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93C42653-4AD1-4F5C-9B82-8D86D0402304}" type="datetimeFigureOut">
              <a:rPr lang="en-GB" smtClean="0"/>
              <a:t>06/12/2022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AD38E1F-F81A-459C-9C68-B96A60BE7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90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0F7E31B2-023F-8869-1907-267D00919528}"/>
              </a:ext>
            </a:extLst>
          </p:cNvPr>
          <p:cNvGrpSpPr/>
          <p:nvPr/>
        </p:nvGrpSpPr>
        <p:grpSpPr>
          <a:xfrm>
            <a:off x="196161" y="273624"/>
            <a:ext cx="537570" cy="6010082"/>
            <a:chOff x="0" y="0"/>
            <a:chExt cx="228600" cy="9144000"/>
          </a:xfrm>
          <a:solidFill>
            <a:srgbClr val="C00000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C5B1D7F-EB94-48D7-A655-FD8B93CF7A02}"/>
                </a:ext>
              </a:extLst>
            </p:cNvPr>
            <p:cNvSpPr/>
            <p:nvPr/>
          </p:nvSpPr>
          <p:spPr>
            <a:xfrm>
              <a:off x="0" y="0"/>
              <a:ext cx="228600" cy="8782050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>
                <a:solidFill>
                  <a:srgbClr val="8B3017"/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08691347-B643-76F5-ABC2-DA81C7D290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0" y="8915400"/>
              <a:ext cx="228600" cy="228600"/>
            </a:xfrm>
            <a:prstGeom prst="rect">
              <a:avLst/>
            </a:prstGeom>
            <a:solidFill>
              <a:srgbClr val="0040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19" name="Text Box 113">
            <a:extLst>
              <a:ext uri="{FF2B5EF4-FFF2-40B4-BE49-F238E27FC236}">
                <a16:creationId xmlns:a16="http://schemas.microsoft.com/office/drawing/2014/main" id="{068F838C-48BA-053F-72C4-2BC039012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75" y="246914"/>
            <a:ext cx="5367338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600" b="1" i="1">
                <a:solidFill>
                  <a:srgbClr val="323E4F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en-US" sz="800"/>
          </a:p>
          <a:p>
            <a:pPr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44546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2B862D6-40E0-7D9B-56DA-F8B244DD1D9C}"/>
              </a:ext>
            </a:extLst>
          </p:cNvPr>
          <p:cNvGrpSpPr/>
          <p:nvPr/>
        </p:nvGrpSpPr>
        <p:grpSpPr bwMode="auto">
          <a:xfrm>
            <a:off x="914558" y="273624"/>
            <a:ext cx="7764496" cy="706098"/>
            <a:chOff x="0" y="0"/>
            <a:chExt cx="9115" cy="1230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1AF146E8-09C3-A840-9CDA-450B5A56E69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285" cy="1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Text Box 2">
              <a:extLst>
                <a:ext uri="{FF2B5EF4-FFF2-40B4-BE49-F238E27FC236}">
                  <a16:creationId xmlns:a16="http://schemas.microsoft.com/office/drawing/2014/main" id="{C72E31E7-EC85-4FDD-87F3-AA4DC5C0E0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5" y="350"/>
              <a:ext cx="5830" cy="6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Aft>
                  <a:spcPts val="800"/>
                </a:spcAft>
              </a:pPr>
              <a:r>
                <a:rPr lang="en-GB" b="1" dirty="0">
                  <a:solidFill>
                    <a:srgbClr val="002060"/>
                  </a:solidFill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NATIONAL REVENUE AUTHORITY</a:t>
              </a:r>
              <a:endParaRPr lang="en-GB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pic>
        <p:nvPicPr>
          <p:cNvPr id="2072" name="Picture 9">
            <a:extLst>
              <a:ext uri="{FF2B5EF4-FFF2-40B4-BE49-F238E27FC236}">
                <a16:creationId xmlns:a16="http://schemas.microsoft.com/office/drawing/2014/main" id="{F47BF70E-6741-285F-5EF7-FB7DA02C10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732" y="1392127"/>
            <a:ext cx="2133224" cy="862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8">
            <a:extLst>
              <a:ext uri="{FF2B5EF4-FFF2-40B4-BE49-F238E27FC236}">
                <a16:creationId xmlns:a16="http://schemas.microsoft.com/office/drawing/2014/main" id="{D501F874-7760-D847-C02A-066461AA4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555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6" name="Rectangle 30">
            <a:extLst>
              <a:ext uri="{FF2B5EF4-FFF2-40B4-BE49-F238E27FC236}">
                <a16:creationId xmlns:a16="http://schemas.microsoft.com/office/drawing/2014/main" id="{62C4A488-11AF-9B69-FBED-EF65EE179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1130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7" name="Rectangle 34">
            <a:extLst>
              <a:ext uri="{FF2B5EF4-FFF2-40B4-BE49-F238E27FC236}">
                <a16:creationId xmlns:a16="http://schemas.microsoft.com/office/drawing/2014/main" id="{DCEC4420-1239-DF0A-992C-3944D66391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" y="156980"/>
            <a:ext cx="18473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1200" b="1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en-GB" altLang="en-US" sz="1200" b="1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8" name="Text Box 113">
            <a:extLst>
              <a:ext uri="{FF2B5EF4-FFF2-40B4-BE49-F238E27FC236}">
                <a16:creationId xmlns:a16="http://schemas.microsoft.com/office/drawing/2014/main" id="{07D2CADB-BA09-244B-764F-8043E6BCF986}"/>
              </a:ext>
            </a:extLst>
          </p:cNvPr>
          <p:cNvSpPr txBox="1"/>
          <p:nvPr/>
        </p:nvSpPr>
        <p:spPr>
          <a:xfrm>
            <a:off x="745654" y="2464386"/>
            <a:ext cx="8015575" cy="103023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600" b="1" i="1" dirty="0">
                <a:solidFill>
                  <a:srgbClr val="00206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b="1" i="1" dirty="0">
                <a:solidFill>
                  <a:srgbClr val="00206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Study on Taxation of the Informal Sector in Sierra Leone</a:t>
            </a:r>
            <a:endParaRPr lang="en-GB" sz="3200" dirty="0">
              <a:solidFill>
                <a:srgbClr val="00206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sz="1100" dirty="0">
              <a:solidFill>
                <a:srgbClr val="00206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112">
            <a:extLst>
              <a:ext uri="{FF2B5EF4-FFF2-40B4-BE49-F238E27FC236}">
                <a16:creationId xmlns:a16="http://schemas.microsoft.com/office/drawing/2014/main" id="{70B36954-F5AB-71D4-3F67-37BB0C7BCAF2}"/>
              </a:ext>
            </a:extLst>
          </p:cNvPr>
          <p:cNvSpPr txBox="1"/>
          <p:nvPr/>
        </p:nvSpPr>
        <p:spPr>
          <a:xfrm>
            <a:off x="914558" y="3704464"/>
            <a:ext cx="7846671" cy="189916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b="1" dirty="0">
                <a:solidFill>
                  <a:srgbClr val="99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Presented by </a:t>
            </a:r>
          </a:p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rgbClr val="0060A8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Rashid O. </a:t>
            </a:r>
            <a:r>
              <a:rPr lang="en-US" sz="2000" b="1" dirty="0" err="1">
                <a:solidFill>
                  <a:srgbClr val="0060A8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Kargbo</a:t>
            </a:r>
            <a:endParaRPr lang="en-US" sz="2000" b="1" dirty="0">
              <a:solidFill>
                <a:srgbClr val="0060A8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rgbClr val="00206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Policy &amp; Research Economist 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Monitoring, Research &amp; Planning Dept.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National Revenue Authority </a:t>
            </a:r>
            <a:endParaRPr lang="en-US" sz="2000" b="1" dirty="0">
              <a:solidFill>
                <a:schemeClr val="accent2">
                  <a:lumMod val="50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 Box 112">
            <a:extLst>
              <a:ext uri="{FF2B5EF4-FFF2-40B4-BE49-F238E27FC236}">
                <a16:creationId xmlns:a16="http://schemas.microsoft.com/office/drawing/2014/main" id="{38CEB39F-A036-75AB-02BB-7905377E090C}"/>
              </a:ext>
            </a:extLst>
          </p:cNvPr>
          <p:cNvSpPr txBox="1"/>
          <p:nvPr/>
        </p:nvSpPr>
        <p:spPr>
          <a:xfrm>
            <a:off x="6141929" y="5603626"/>
            <a:ext cx="2677354" cy="54928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B0F0"/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b="1" dirty="0">
              <a:solidFill>
                <a:schemeClr val="accent6">
                  <a:lumMod val="75000"/>
                </a:schemeClr>
              </a:solidFill>
              <a:latin typeface="Bookman Old Style" panose="0205060405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990000"/>
                </a:solidFill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December 2022</a:t>
            </a:r>
          </a:p>
        </p:txBody>
      </p:sp>
    </p:spTree>
    <p:extLst>
      <p:ext uri="{BB962C8B-B14F-4D97-AF65-F5344CB8AC3E}">
        <p14:creationId xmlns:p14="http://schemas.microsoft.com/office/powerpoint/2010/main" val="57765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25364-B54D-5BF1-0908-D46EE1761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4724"/>
            <a:ext cx="9144000" cy="596537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Autofit/>
          </a:bodyPr>
          <a:lstStyle/>
          <a:p>
            <a:r>
              <a:rPr lang="en-GB" sz="36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Findings (Cont..)</a:t>
            </a:r>
            <a:endParaRPr lang="en-GB" sz="3600" b="1" cap="none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ACD40-84FA-644C-B29A-FCAEF1933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49" y="1103273"/>
            <a:ext cx="4259399" cy="5530003"/>
          </a:xfrm>
          <a:ln>
            <a:noFill/>
          </a:ln>
        </p:spPr>
        <p:txBody>
          <a:bodyPr>
            <a:noAutofit/>
          </a:bodyPr>
          <a:lstStyle/>
          <a:p>
            <a:pPr marL="228600" lvl="1" indent="0">
              <a:buNone/>
            </a:pPr>
            <a:endParaRPr lang="en-GB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51D9E6E-2D7D-85BC-9E81-381FAA93D60F}"/>
              </a:ext>
            </a:extLst>
          </p:cNvPr>
          <p:cNvSpPr txBox="1">
            <a:spLocks/>
          </p:cNvSpPr>
          <p:nvPr/>
        </p:nvSpPr>
        <p:spPr>
          <a:xfrm>
            <a:off x="4572000" y="827314"/>
            <a:ext cx="4366130" cy="569747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1B9E46B-59DF-D131-97AC-FC083AC84C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5622925"/>
              </p:ext>
            </p:extLst>
          </p:nvPr>
        </p:nvGraphicFramePr>
        <p:xfrm>
          <a:off x="373696" y="1103274"/>
          <a:ext cx="3956461" cy="3794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687E30-8DBA-6ADD-00C9-C1433D11DA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036456"/>
              </p:ext>
            </p:extLst>
          </p:nvPr>
        </p:nvGraphicFramePr>
        <p:xfrm>
          <a:off x="938821" y="2526223"/>
          <a:ext cx="380721" cy="464949"/>
        </p:xfrm>
        <a:graphic>
          <a:graphicData uri="http://schemas.openxmlformats.org/drawingml/2006/table">
            <a:tbl>
              <a:tblPr/>
              <a:tblGrid>
                <a:gridCol w="380721">
                  <a:extLst>
                    <a:ext uri="{9D8B030D-6E8A-4147-A177-3AD203B41FA5}">
                      <a16:colId xmlns:a16="http://schemas.microsoft.com/office/drawing/2014/main" val="2426911832"/>
                    </a:ext>
                  </a:extLst>
                </a:gridCol>
              </a:tblGrid>
              <a:tr h="46494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mpd="sng">
                      <a:solidFill>
                        <a:srgbClr val="0066FF"/>
                      </a:solidFill>
                      <a:prstDash val="solid"/>
                    </a:lnL>
                    <a:lnR w="28575" cmpd="sng">
                      <a:solidFill>
                        <a:srgbClr val="0066FF"/>
                      </a:solidFill>
                      <a:prstDash val="solid"/>
                    </a:lnR>
                    <a:lnT w="28575" cmpd="sng">
                      <a:solidFill>
                        <a:srgbClr val="0066FF"/>
                      </a:solidFill>
                      <a:prstDash val="solid"/>
                    </a:lnT>
                    <a:lnB w="28575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285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343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25364-B54D-5BF1-0908-D46EE1761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4724"/>
            <a:ext cx="9144000" cy="596537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Autofit/>
          </a:bodyPr>
          <a:lstStyle/>
          <a:p>
            <a:r>
              <a:rPr lang="en-GB" sz="36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Findings (Cont..)</a:t>
            </a:r>
            <a:endParaRPr lang="en-GB" sz="3600" b="1" cap="none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ACD40-84FA-644C-B29A-FCAEF1933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49" y="1103273"/>
            <a:ext cx="4259399" cy="5530003"/>
          </a:xfrm>
          <a:ln>
            <a:noFill/>
          </a:ln>
        </p:spPr>
        <p:txBody>
          <a:bodyPr>
            <a:noAutofit/>
          </a:bodyPr>
          <a:lstStyle/>
          <a:p>
            <a:pPr marL="228600" lvl="1" indent="0">
              <a:buNone/>
            </a:pPr>
            <a:endParaRPr lang="en-GB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51D9E6E-2D7D-85BC-9E81-381FAA93D60F}"/>
              </a:ext>
            </a:extLst>
          </p:cNvPr>
          <p:cNvSpPr txBox="1">
            <a:spLocks/>
          </p:cNvSpPr>
          <p:nvPr/>
        </p:nvSpPr>
        <p:spPr>
          <a:xfrm>
            <a:off x="4572000" y="827314"/>
            <a:ext cx="4366130" cy="569747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US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1B9E46B-59DF-D131-97AC-FC083AC84C59}"/>
              </a:ext>
            </a:extLst>
          </p:cNvPr>
          <p:cNvGraphicFramePr>
            <a:graphicFrameLocks/>
          </p:cNvGraphicFramePr>
          <p:nvPr/>
        </p:nvGraphicFramePr>
        <p:xfrm>
          <a:off x="373696" y="1103274"/>
          <a:ext cx="3956461" cy="3794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63C4340-1D2F-1875-895E-1E2D73FEC198}"/>
              </a:ext>
            </a:extLst>
          </p:cNvPr>
          <p:cNvSpPr txBox="1">
            <a:spLocks/>
          </p:cNvSpPr>
          <p:nvPr/>
        </p:nvSpPr>
        <p:spPr>
          <a:xfrm>
            <a:off x="4420533" y="1103273"/>
            <a:ext cx="4517599" cy="539937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lvl="1" indent="0">
              <a:buNone/>
            </a:pPr>
            <a:endParaRPr lang="en-GB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23.1% thought government is using revenue correctly; 40.5 did not know.</a:t>
            </a: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50FF4394-6572-48AD-883F-DB88BCFB0D92}"/>
              </a:ext>
            </a:extLst>
          </p:cNvPr>
          <p:cNvGraphicFramePr/>
          <p:nvPr/>
        </p:nvGraphicFramePr>
        <p:xfrm>
          <a:off x="4598655" y="1129336"/>
          <a:ext cx="4239776" cy="3613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687E30-8DBA-6ADD-00C9-C1433D11DA1D}"/>
              </a:ext>
            </a:extLst>
          </p:cNvPr>
          <p:cNvGraphicFramePr>
            <a:graphicFrameLocks noGrp="1"/>
          </p:cNvGraphicFramePr>
          <p:nvPr/>
        </p:nvGraphicFramePr>
        <p:xfrm>
          <a:off x="938821" y="2526223"/>
          <a:ext cx="380721" cy="464949"/>
        </p:xfrm>
        <a:graphic>
          <a:graphicData uri="http://schemas.openxmlformats.org/drawingml/2006/table">
            <a:tbl>
              <a:tblPr/>
              <a:tblGrid>
                <a:gridCol w="380721">
                  <a:extLst>
                    <a:ext uri="{9D8B030D-6E8A-4147-A177-3AD203B41FA5}">
                      <a16:colId xmlns:a16="http://schemas.microsoft.com/office/drawing/2014/main" val="2426911832"/>
                    </a:ext>
                  </a:extLst>
                </a:gridCol>
              </a:tblGrid>
              <a:tr h="46494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mpd="sng">
                      <a:solidFill>
                        <a:srgbClr val="0066FF"/>
                      </a:solidFill>
                      <a:prstDash val="solid"/>
                    </a:lnL>
                    <a:lnR w="28575" cmpd="sng">
                      <a:solidFill>
                        <a:srgbClr val="0066FF"/>
                      </a:solidFill>
                      <a:prstDash val="solid"/>
                    </a:lnR>
                    <a:lnT w="28575" cmpd="sng">
                      <a:solidFill>
                        <a:srgbClr val="0066FF"/>
                      </a:solidFill>
                      <a:prstDash val="solid"/>
                    </a:lnT>
                    <a:lnB w="28575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28510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56583A4-B3B0-5D13-1E4F-2FE3A7AA9ED3}"/>
              </a:ext>
            </a:extLst>
          </p:cNvPr>
          <p:cNvGraphicFramePr>
            <a:graphicFrameLocks noGrp="1"/>
          </p:cNvGraphicFramePr>
          <p:nvPr/>
        </p:nvGraphicFramePr>
        <p:xfrm>
          <a:off x="7400260" y="3983065"/>
          <a:ext cx="404037" cy="418454"/>
        </p:xfrm>
        <a:graphic>
          <a:graphicData uri="http://schemas.openxmlformats.org/drawingml/2006/table">
            <a:tbl>
              <a:tblPr/>
              <a:tblGrid>
                <a:gridCol w="404037">
                  <a:extLst>
                    <a:ext uri="{9D8B030D-6E8A-4147-A177-3AD203B41FA5}">
                      <a16:colId xmlns:a16="http://schemas.microsoft.com/office/drawing/2014/main" val="3784234995"/>
                    </a:ext>
                  </a:extLst>
                </a:gridCol>
              </a:tblGrid>
              <a:tr h="4184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mpd="sng">
                      <a:solidFill>
                        <a:srgbClr val="0066FF"/>
                      </a:solidFill>
                      <a:prstDash val="solid"/>
                    </a:lnL>
                    <a:lnR w="28575" cmpd="sng">
                      <a:solidFill>
                        <a:srgbClr val="0066FF"/>
                      </a:solidFill>
                      <a:prstDash val="solid"/>
                    </a:lnR>
                    <a:lnT w="28575" cmpd="sng">
                      <a:solidFill>
                        <a:srgbClr val="0066FF"/>
                      </a:solidFill>
                      <a:prstDash val="solid"/>
                    </a:lnT>
                    <a:lnB w="28575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873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7532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4DA37-CC55-54AD-8AAA-2D2F07281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5616"/>
            <a:ext cx="9144000" cy="390917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Autofit/>
          </a:bodyPr>
          <a:lstStyle/>
          <a:p>
            <a:r>
              <a:rPr lang="en-GB" sz="36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DFF1C-32E8-6E82-1A69-395CB125C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745068"/>
            <a:ext cx="8786948" cy="6012784"/>
          </a:xfrm>
        </p:spPr>
        <p:txBody>
          <a:bodyPr>
            <a:normAutofit/>
          </a:bodyPr>
          <a:lstStyle/>
          <a:p>
            <a:pPr lvl="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Consolidate current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reforms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geared towards  formalisation.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 a plan of actions to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incentivise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businesses to formalize their operations.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revenue potential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huge,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yet may be higher than the likely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cost and effort</a:t>
            </a: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NRA should carefully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estimate the cost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formalising these businesses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publicise the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non-revenue benefits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formalisation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Collaborate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organisations with a stake in registration and formalisation of businesses.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Continue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taxpayer education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nationwide.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Ensure ease of access to </a:t>
            </a: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tax information and services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 efforts on </a:t>
            </a:r>
            <a:r>
              <a:rPr lang="en-US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financial inclusion</a:t>
            </a: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136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FE9F7E-DCFA-5E5B-5A95-810C620A2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6396" y="3381911"/>
            <a:ext cx="7175715" cy="2801914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You……….</a:t>
            </a:r>
            <a:endParaRPr lang="en-GB" sz="6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E97E37C-0E53-0BD7-8A3A-0CFCD1E0B509}"/>
              </a:ext>
            </a:extLst>
          </p:cNvPr>
          <p:cNvGrpSpPr/>
          <p:nvPr/>
        </p:nvGrpSpPr>
        <p:grpSpPr bwMode="auto">
          <a:xfrm>
            <a:off x="976396" y="321733"/>
            <a:ext cx="6908822" cy="1068590"/>
            <a:chOff x="-57" y="29"/>
            <a:chExt cx="9649" cy="1230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C11951C1-D62C-E486-2AE7-BCF60AFA3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7" y="29"/>
              <a:ext cx="3285" cy="1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 Box 2">
              <a:extLst>
                <a:ext uri="{FF2B5EF4-FFF2-40B4-BE49-F238E27FC236}">
                  <a16:creationId xmlns:a16="http://schemas.microsoft.com/office/drawing/2014/main" id="{A736976D-EA1A-82F4-2943-2B6A77A63F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8" y="243"/>
              <a:ext cx="6364" cy="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Aft>
                  <a:spcPts val="600"/>
                </a:spcAft>
              </a:pPr>
              <a:r>
                <a:rPr lang="en-GB" b="1" dirty="0">
                  <a:solidFill>
                    <a:srgbClr val="002060"/>
                  </a:solidFill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NATIONAL REVENUE AUTHORITY</a:t>
              </a:r>
              <a:endParaRPr lang="en-GB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49FBE739-BA17-69CA-2893-FED49141E7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262" y="1604957"/>
            <a:ext cx="2727008" cy="1482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3541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03AFA-7E37-2E70-CF63-69595104F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69335"/>
            <a:ext cx="9144000" cy="508000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Autofit/>
          </a:bodyPr>
          <a:lstStyle/>
          <a:p>
            <a:r>
              <a:rPr lang="en-GB" sz="36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  <a:endParaRPr lang="en-GB" sz="3600" cap="none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08BF1-A700-A788-0644-8700F5827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634" y="852408"/>
            <a:ext cx="8577903" cy="5836258"/>
          </a:xfrm>
          <a:ln>
            <a:noFill/>
          </a:ln>
        </p:spPr>
        <p:txBody>
          <a:bodyPr>
            <a:no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Informal businesses are those that are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registered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the NRA.</a:t>
            </a:r>
            <a:endParaRPr lang="en-US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Informal sector: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important part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Sierra Leone economy,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marginal revenue contribution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Several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initiatives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implemented, still not extensive, the sector remains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huge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Albany AMT"/>
                <a:cs typeface="Calibri" panose="020F0502020204030204" pitchFamily="34" charset="0"/>
              </a:rPr>
              <a:t>The study assessed: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Albany AMT"/>
                <a:cs typeface="Calibri" panose="020F0502020204030204" pitchFamily="34" charset="0"/>
              </a:rPr>
              <a:t>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extent of informality in different sectors; 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revenue potentials from formalisation;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businesses remain informal; and </a:t>
            </a:r>
          </a:p>
          <a:p>
            <a:pPr lvl="3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to convince them to register and formalise.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 expected to help the NRA and MoF to: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understand the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characteristics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of informal sector </a:t>
            </a:r>
          </a:p>
          <a:p>
            <a:pPr lvl="2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devise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policies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effectively bring them into the tax net</a:t>
            </a:r>
            <a:endParaRPr lang="en-US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099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1692F-CB95-CC8D-C524-57AA82AA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4916"/>
            <a:ext cx="9144000" cy="501148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rmAutofit fontScale="90000"/>
          </a:bodyPr>
          <a:lstStyle/>
          <a:p>
            <a:br>
              <a:rPr lang="en-US" sz="4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40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Approach</a:t>
            </a:r>
            <a:r>
              <a:rPr lang="en-US" sz="4000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US" sz="40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GB" sz="4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9AAE3-5292-46A6-54D0-309A26ACD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68" y="946487"/>
            <a:ext cx="8710864" cy="57487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Three complementary methodologies: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desk study review; a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field survey; and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stakeholder consultations.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representative sample of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4,324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was obtained.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 99%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sample size was achieved, with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4,322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valid responses.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Western Area Urban and Rural,  three provincial capital cities, </a:t>
            </a:r>
            <a:r>
              <a:rPr lang="en-GB" sz="22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Koidu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2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Kambia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GB" sz="22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Gendema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Semi-structured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questionnaire and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interview checklist.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Employed the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 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collection method.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124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94C71-22C6-8EF7-32B4-4B987764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47973"/>
            <a:ext cx="9143999" cy="506353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Autofit/>
          </a:bodyPr>
          <a:lstStyle/>
          <a:p>
            <a:r>
              <a:rPr lang="en-GB" sz="36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3ABE5-423E-5082-046C-F7932CE47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858" y="821409"/>
            <a:ext cx="4268161" cy="5898363"/>
          </a:xfrm>
          <a:ln>
            <a:noFill/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60% of the businesses were owned by men.</a:t>
            </a: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Majority had official identification. O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 90% had a Voter ID.</a:t>
            </a: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D7764EF-F764-9E1C-BA18-395ED9CDE9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2125645"/>
              </p:ext>
            </p:extLst>
          </p:nvPr>
        </p:nvGraphicFramePr>
        <p:xfrm>
          <a:off x="265816" y="1694340"/>
          <a:ext cx="3949724" cy="3184904"/>
        </p:xfrm>
        <a:graphic>
          <a:graphicData uri="http://schemas.openxmlformats.org/drawingml/2006/table">
            <a:tbl>
              <a:tblPr firstRow="1" firstCol="1" bandRow="1">
                <a:effectLst/>
                <a:tableStyleId>{E8B1032C-EA38-4F05-BA0D-38AFFFC7BED3}</a:tableStyleId>
              </a:tblPr>
              <a:tblGrid>
                <a:gridCol w="1816984">
                  <a:extLst>
                    <a:ext uri="{9D8B030D-6E8A-4147-A177-3AD203B41FA5}">
                      <a16:colId xmlns:a16="http://schemas.microsoft.com/office/drawing/2014/main" val="3030362095"/>
                    </a:ext>
                  </a:extLst>
                </a:gridCol>
                <a:gridCol w="1202267">
                  <a:extLst>
                    <a:ext uri="{9D8B030D-6E8A-4147-A177-3AD203B41FA5}">
                      <a16:colId xmlns:a16="http://schemas.microsoft.com/office/drawing/2014/main" val="803724501"/>
                    </a:ext>
                  </a:extLst>
                </a:gridCol>
                <a:gridCol w="930473">
                  <a:extLst>
                    <a:ext uri="{9D8B030D-6E8A-4147-A177-3AD203B41FA5}">
                      <a16:colId xmlns:a16="http://schemas.microsoft.com/office/drawing/2014/main" val="2779068279"/>
                    </a:ext>
                  </a:extLst>
                </a:gridCol>
              </a:tblGrid>
              <a:tr h="54079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effectLst/>
                        </a:rPr>
                        <a:t>Table 1: </a:t>
                      </a:r>
                      <a:r>
                        <a:rPr lang="en-GB" sz="1600" dirty="0">
                          <a:effectLst/>
                        </a:rPr>
                        <a:t>Respondent/Owner's highest Level of Education completed</a:t>
                      </a:r>
                      <a:endParaRPr lang="en-GB" sz="1600" i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384012"/>
                  </a:ext>
                </a:extLst>
              </a:tr>
              <a:tr h="443907">
                <a:tc>
                  <a:txBody>
                    <a:bodyPr/>
                    <a:lstStyle/>
                    <a:p>
                      <a:pPr algn="l"/>
                      <a:r>
                        <a:rPr lang="en-GB" sz="1600" b="1" dirty="0">
                          <a:effectLst/>
                        </a:rPr>
                        <a:t>Level  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effectLst/>
                        </a:rPr>
                        <a:t>Frequency</a:t>
                      </a:r>
                      <a:endParaRPr lang="en-GB" sz="1600" b="1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</a:rPr>
                        <a:t>Percent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6460746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First Degree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351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8.1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7894630"/>
                  </a:ext>
                </a:extLst>
              </a:tr>
              <a:tr h="443907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TCE/VOC/TC/HTN/Nursing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585</a:t>
                      </a:r>
                      <a:endParaRPr lang="en-GB" sz="160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13.5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6971533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Secondary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2,109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</a:rPr>
                        <a:t>48.8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4426965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Primary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410</a:t>
                      </a:r>
                      <a:endParaRPr lang="en-GB" sz="160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9.5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394647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Don't know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61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1.4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7594178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None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806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18.6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2715283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1" dirty="0">
                          <a:effectLst/>
                        </a:rPr>
                        <a:t>Total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</a:rPr>
                        <a:t>4,322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</a:rPr>
                        <a:t>100.0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806015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8D6DCAD-469D-D3E5-1CEC-CE698FBC3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671255"/>
              </p:ext>
            </p:extLst>
          </p:nvPr>
        </p:nvGraphicFramePr>
        <p:xfrm>
          <a:off x="3302000" y="2692399"/>
          <a:ext cx="913540" cy="1045412"/>
        </p:xfrm>
        <a:graphic>
          <a:graphicData uri="http://schemas.openxmlformats.org/drawingml/2006/table">
            <a:tbl>
              <a:tblPr/>
              <a:tblGrid>
                <a:gridCol w="913540">
                  <a:extLst>
                    <a:ext uri="{9D8B030D-6E8A-4147-A177-3AD203B41FA5}">
                      <a16:colId xmlns:a16="http://schemas.microsoft.com/office/drawing/2014/main" val="1249411974"/>
                    </a:ext>
                  </a:extLst>
                </a:gridCol>
              </a:tblGrid>
              <a:tr h="1045412"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>
                    <a:lnL w="38100" cmpd="sng">
                      <a:solidFill>
                        <a:srgbClr val="0066FF"/>
                      </a:solidFill>
                      <a:prstDash val="solid"/>
                    </a:lnL>
                    <a:lnR w="38100" cmpd="sng">
                      <a:solidFill>
                        <a:srgbClr val="0066FF"/>
                      </a:solidFill>
                      <a:prstDash val="solid"/>
                    </a:lnR>
                    <a:lnT w="38100" cmpd="sng">
                      <a:solidFill>
                        <a:srgbClr val="0066FF"/>
                      </a:solidFill>
                      <a:prstDash val="solid"/>
                    </a:lnT>
                    <a:lnB w="38100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860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304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94C71-22C6-8EF7-32B4-4B987764E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47973"/>
            <a:ext cx="9143999" cy="506353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Autofit/>
          </a:bodyPr>
          <a:lstStyle/>
          <a:p>
            <a:r>
              <a:rPr lang="en-GB" sz="36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3ABE5-423E-5082-046C-F7932CE47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858" y="821409"/>
            <a:ext cx="4268161" cy="5898363"/>
          </a:xfrm>
          <a:ln>
            <a:noFill/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60% of the businesses were owned by men.</a:t>
            </a: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Majority had official identification. O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 90% had a Voter ID.</a:t>
            </a: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442F744-0834-AF9D-FBF7-48580FBA3AA7}"/>
              </a:ext>
            </a:extLst>
          </p:cNvPr>
          <p:cNvSpPr txBox="1">
            <a:spLocks/>
          </p:cNvSpPr>
          <p:nvPr/>
        </p:nvSpPr>
        <p:spPr>
          <a:xfrm>
            <a:off x="4533979" y="821408"/>
            <a:ext cx="4461167" cy="589836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84% sole were proprietorships , 15.1% partnerships.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Over half were engaged in wholesale and retail trade.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D7764EF-F764-9E1C-BA18-395ED9CDE99D}"/>
              </a:ext>
            </a:extLst>
          </p:cNvPr>
          <p:cNvGraphicFramePr>
            <a:graphicFrameLocks noGrp="1"/>
          </p:cNvGraphicFramePr>
          <p:nvPr/>
        </p:nvGraphicFramePr>
        <p:xfrm>
          <a:off x="265816" y="1694340"/>
          <a:ext cx="3949724" cy="3184904"/>
        </p:xfrm>
        <a:graphic>
          <a:graphicData uri="http://schemas.openxmlformats.org/drawingml/2006/table">
            <a:tbl>
              <a:tblPr firstRow="1" firstCol="1" bandRow="1">
                <a:effectLst/>
                <a:tableStyleId>{E8B1032C-EA38-4F05-BA0D-38AFFFC7BED3}</a:tableStyleId>
              </a:tblPr>
              <a:tblGrid>
                <a:gridCol w="1816984">
                  <a:extLst>
                    <a:ext uri="{9D8B030D-6E8A-4147-A177-3AD203B41FA5}">
                      <a16:colId xmlns:a16="http://schemas.microsoft.com/office/drawing/2014/main" val="3030362095"/>
                    </a:ext>
                  </a:extLst>
                </a:gridCol>
                <a:gridCol w="1202267">
                  <a:extLst>
                    <a:ext uri="{9D8B030D-6E8A-4147-A177-3AD203B41FA5}">
                      <a16:colId xmlns:a16="http://schemas.microsoft.com/office/drawing/2014/main" val="803724501"/>
                    </a:ext>
                  </a:extLst>
                </a:gridCol>
                <a:gridCol w="930473">
                  <a:extLst>
                    <a:ext uri="{9D8B030D-6E8A-4147-A177-3AD203B41FA5}">
                      <a16:colId xmlns:a16="http://schemas.microsoft.com/office/drawing/2014/main" val="2779068279"/>
                    </a:ext>
                  </a:extLst>
                </a:gridCol>
              </a:tblGrid>
              <a:tr h="540797">
                <a:tc gridSpan="3">
                  <a:txBody>
                    <a:bodyPr/>
                    <a:lstStyle/>
                    <a:p>
                      <a:pPr algn="ctr"/>
                      <a:r>
                        <a:rPr lang="en-GB" sz="1600" b="0" dirty="0">
                          <a:effectLst/>
                        </a:rPr>
                        <a:t>Table 1: </a:t>
                      </a:r>
                      <a:r>
                        <a:rPr lang="en-GB" sz="1600" dirty="0">
                          <a:effectLst/>
                        </a:rPr>
                        <a:t>Respondent/Owner's highest Level of Education completed</a:t>
                      </a:r>
                      <a:endParaRPr lang="en-GB" sz="1600" i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384012"/>
                  </a:ext>
                </a:extLst>
              </a:tr>
              <a:tr h="443907">
                <a:tc>
                  <a:txBody>
                    <a:bodyPr/>
                    <a:lstStyle/>
                    <a:p>
                      <a:pPr algn="l"/>
                      <a:r>
                        <a:rPr lang="en-GB" sz="1600" b="1" dirty="0">
                          <a:effectLst/>
                        </a:rPr>
                        <a:t>Level  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>
                          <a:effectLst/>
                        </a:rPr>
                        <a:t>Frequency</a:t>
                      </a:r>
                      <a:endParaRPr lang="en-GB" sz="1600" b="1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</a:rPr>
                        <a:t>Percent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6460746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First Degree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351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8.1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7894630"/>
                  </a:ext>
                </a:extLst>
              </a:tr>
              <a:tr h="443907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TCE/VOC/TC/HTN/Nursing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585</a:t>
                      </a:r>
                      <a:endParaRPr lang="en-GB" sz="160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13.5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6971533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Secondary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2,109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</a:rPr>
                        <a:t>48.8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4426965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Primary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410</a:t>
                      </a:r>
                      <a:endParaRPr lang="en-GB" sz="160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9.5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9394647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Don't know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61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1.4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7594178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effectLst/>
                        </a:rPr>
                        <a:t>None</a:t>
                      </a:r>
                      <a:endParaRPr lang="en-GB" sz="1600" b="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806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18.6</a:t>
                      </a:r>
                      <a:endParaRPr lang="en-GB" sz="1600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2715283"/>
                  </a:ext>
                </a:extLst>
              </a:tr>
              <a:tr h="285420">
                <a:tc>
                  <a:txBody>
                    <a:bodyPr/>
                    <a:lstStyle/>
                    <a:p>
                      <a:pPr algn="l"/>
                      <a:r>
                        <a:rPr lang="en-GB" sz="1600" b="1" dirty="0">
                          <a:effectLst/>
                        </a:rPr>
                        <a:t>Total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</a:rPr>
                        <a:t>4,322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effectLst/>
                        </a:rPr>
                        <a:t>100.0</a:t>
                      </a:r>
                      <a:endParaRPr lang="en-GB" sz="1600" b="1" dirty="0">
                        <a:solidFill>
                          <a:srgbClr val="31849B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8060158"/>
                  </a:ext>
                </a:extLst>
              </a:tr>
            </a:tbl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5359CF5-0D00-5ACD-EF4A-D6C59304B6A9}"/>
              </a:ext>
            </a:extLst>
          </p:cNvPr>
          <p:cNvGraphicFramePr/>
          <p:nvPr/>
        </p:nvGraphicFramePr>
        <p:xfrm>
          <a:off x="4753295" y="989344"/>
          <a:ext cx="4124889" cy="2717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8D6DCAD-469D-D3E5-1CEC-CE698FBC3B8F}"/>
              </a:ext>
            </a:extLst>
          </p:cNvPr>
          <p:cNvGraphicFramePr>
            <a:graphicFrameLocks noGrp="1"/>
          </p:cNvGraphicFramePr>
          <p:nvPr/>
        </p:nvGraphicFramePr>
        <p:xfrm>
          <a:off x="3302000" y="2692399"/>
          <a:ext cx="913540" cy="1045412"/>
        </p:xfrm>
        <a:graphic>
          <a:graphicData uri="http://schemas.openxmlformats.org/drawingml/2006/table">
            <a:tbl>
              <a:tblPr/>
              <a:tblGrid>
                <a:gridCol w="913540">
                  <a:extLst>
                    <a:ext uri="{9D8B030D-6E8A-4147-A177-3AD203B41FA5}">
                      <a16:colId xmlns:a16="http://schemas.microsoft.com/office/drawing/2014/main" val="1249411974"/>
                    </a:ext>
                  </a:extLst>
                </a:gridCol>
              </a:tblGrid>
              <a:tr h="1045412">
                <a:tc>
                  <a:txBody>
                    <a:bodyPr/>
                    <a:lstStyle/>
                    <a:p>
                      <a:endParaRPr lang="en-GB" b="0" dirty="0"/>
                    </a:p>
                  </a:txBody>
                  <a:tcPr>
                    <a:lnL w="38100" cmpd="sng">
                      <a:solidFill>
                        <a:srgbClr val="0066FF"/>
                      </a:solidFill>
                      <a:prstDash val="solid"/>
                    </a:lnL>
                    <a:lnR w="38100" cmpd="sng">
                      <a:solidFill>
                        <a:srgbClr val="0066FF"/>
                      </a:solidFill>
                      <a:prstDash val="solid"/>
                    </a:lnR>
                    <a:lnT w="38100" cmpd="sng">
                      <a:solidFill>
                        <a:srgbClr val="0066FF"/>
                      </a:solidFill>
                      <a:prstDash val="solid"/>
                    </a:lnT>
                    <a:lnB w="38100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86064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BBE9919-A410-1033-645F-3E5EAC1FD876}"/>
              </a:ext>
            </a:extLst>
          </p:cNvPr>
          <p:cNvGraphicFramePr>
            <a:graphicFrameLocks noGrp="1"/>
          </p:cNvGraphicFramePr>
          <p:nvPr/>
        </p:nvGraphicFramePr>
        <p:xfrm>
          <a:off x="5932335" y="2861733"/>
          <a:ext cx="883404" cy="844093"/>
        </p:xfrm>
        <a:graphic>
          <a:graphicData uri="http://schemas.openxmlformats.org/drawingml/2006/table">
            <a:tbl>
              <a:tblPr/>
              <a:tblGrid>
                <a:gridCol w="883404">
                  <a:extLst>
                    <a:ext uri="{9D8B030D-6E8A-4147-A177-3AD203B41FA5}">
                      <a16:colId xmlns:a16="http://schemas.microsoft.com/office/drawing/2014/main" val="4282283778"/>
                    </a:ext>
                  </a:extLst>
                </a:gridCol>
              </a:tblGrid>
              <a:tr h="844093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mpd="sng">
                      <a:solidFill>
                        <a:srgbClr val="0066FF"/>
                      </a:solidFill>
                      <a:prstDash val="solid"/>
                    </a:lnL>
                    <a:lnR w="38100" cmpd="sng">
                      <a:solidFill>
                        <a:srgbClr val="0066FF"/>
                      </a:solidFill>
                      <a:prstDash val="solid"/>
                    </a:lnR>
                    <a:lnT w="38100" cmpd="sng">
                      <a:solidFill>
                        <a:srgbClr val="0066FF"/>
                      </a:solidFill>
                      <a:prstDash val="solid"/>
                    </a:lnT>
                    <a:lnB w="38100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7595022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E28BBC2E-D129-31D2-049C-9D0248168207}"/>
              </a:ext>
            </a:extLst>
          </p:cNvPr>
          <p:cNvGraphicFramePr>
            <a:graphicFrameLocks noGrp="1"/>
          </p:cNvGraphicFramePr>
          <p:nvPr/>
        </p:nvGraphicFramePr>
        <p:xfrm>
          <a:off x="6102816" y="1742659"/>
          <a:ext cx="542441" cy="365760"/>
        </p:xfrm>
        <a:graphic>
          <a:graphicData uri="http://schemas.openxmlformats.org/drawingml/2006/table">
            <a:tbl>
              <a:tblPr/>
              <a:tblGrid>
                <a:gridCol w="542441">
                  <a:extLst>
                    <a:ext uri="{9D8B030D-6E8A-4147-A177-3AD203B41FA5}">
                      <a16:colId xmlns:a16="http://schemas.microsoft.com/office/drawing/2014/main" val="3219488796"/>
                    </a:ext>
                  </a:extLst>
                </a:gridCol>
              </a:tblGrid>
              <a:tr h="28685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mpd="sng">
                      <a:solidFill>
                        <a:srgbClr val="0066FF"/>
                      </a:solidFill>
                      <a:prstDash val="solid"/>
                    </a:lnL>
                    <a:lnR w="38100" cmpd="sng">
                      <a:solidFill>
                        <a:srgbClr val="0066FF"/>
                      </a:solidFill>
                      <a:prstDash val="solid"/>
                    </a:lnR>
                    <a:lnT w="38100" cmpd="sng">
                      <a:solidFill>
                        <a:srgbClr val="0066FF"/>
                      </a:solidFill>
                      <a:prstDash val="solid"/>
                    </a:lnT>
                    <a:lnB w="38100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9137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73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7F36B-475E-70C3-E1C1-131FB77F7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2918"/>
            <a:ext cx="9144000" cy="453842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Autofit/>
          </a:bodyPr>
          <a:lstStyle/>
          <a:p>
            <a:r>
              <a:rPr lang="en-GB" sz="36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Findings (Cont..)</a:t>
            </a:r>
            <a:endParaRPr lang="en-GB" sz="3600" cap="none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12976-CD9E-59B9-F483-18124E562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6" y="753979"/>
            <a:ext cx="4250090" cy="5916179"/>
          </a:xfrm>
          <a:ln>
            <a:noFill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32% use mobile money (i.e., </a:t>
            </a:r>
            <a:r>
              <a:rPr lang="en-GB" sz="22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Afrimoney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or Orange Money).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 10% had access to internet.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82% never tried to register with the NRA.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1B03468-2C07-425B-B0F6-3D698B2680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6925459"/>
              </p:ext>
            </p:extLst>
          </p:nvPr>
        </p:nvGraphicFramePr>
        <p:xfrm>
          <a:off x="280322" y="796669"/>
          <a:ext cx="4072217" cy="2681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9195F06-F789-3A88-0C9A-51A39006A3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634307"/>
              </p:ext>
            </p:extLst>
          </p:nvPr>
        </p:nvGraphicFramePr>
        <p:xfrm>
          <a:off x="3380874" y="1792657"/>
          <a:ext cx="481263" cy="445168"/>
        </p:xfrm>
        <a:graphic>
          <a:graphicData uri="http://schemas.openxmlformats.org/drawingml/2006/table">
            <a:tbl>
              <a:tblPr/>
              <a:tblGrid>
                <a:gridCol w="481263">
                  <a:extLst>
                    <a:ext uri="{9D8B030D-6E8A-4147-A177-3AD203B41FA5}">
                      <a16:colId xmlns:a16="http://schemas.microsoft.com/office/drawing/2014/main" val="1312346989"/>
                    </a:ext>
                  </a:extLst>
                </a:gridCol>
              </a:tblGrid>
              <a:tr h="44516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mpd="sng">
                      <a:solidFill>
                        <a:srgbClr val="0066FF"/>
                      </a:solidFill>
                      <a:prstDash val="solid"/>
                    </a:lnL>
                    <a:lnR w="28575" cmpd="sng">
                      <a:solidFill>
                        <a:srgbClr val="0066FF"/>
                      </a:solidFill>
                      <a:prstDash val="solid"/>
                    </a:lnR>
                    <a:lnT w="28575" cmpd="sng">
                      <a:solidFill>
                        <a:srgbClr val="0066FF"/>
                      </a:solidFill>
                      <a:prstDash val="solid"/>
                    </a:lnT>
                    <a:lnB w="28575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541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7178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7F36B-475E-70C3-E1C1-131FB77F7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42918"/>
            <a:ext cx="9144000" cy="453842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Autofit/>
          </a:bodyPr>
          <a:lstStyle/>
          <a:p>
            <a:r>
              <a:rPr lang="en-GB" sz="36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Findings (Cont..)</a:t>
            </a:r>
            <a:endParaRPr lang="en-GB" sz="3600" cap="none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12976-CD9E-59B9-F483-18124E562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86" y="753979"/>
            <a:ext cx="4250090" cy="5916179"/>
          </a:xfrm>
          <a:ln>
            <a:noFill/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32% use mobile money (i.e., </a:t>
            </a:r>
            <a:r>
              <a:rPr lang="en-GB" sz="22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Afrimoney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or Orange Money).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Only 10% had access to internet.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82% never tried to register with the NRA. </a:t>
            </a:r>
            <a:r>
              <a:rPr lang="en-GB" sz="22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70EC4B1-CAF1-3640-705A-4EEAA16CD49E}"/>
              </a:ext>
            </a:extLst>
          </p:cNvPr>
          <p:cNvSpPr txBox="1">
            <a:spLocks/>
          </p:cNvSpPr>
          <p:nvPr/>
        </p:nvSpPr>
        <p:spPr>
          <a:xfrm>
            <a:off x="4572000" y="753980"/>
            <a:ext cx="4380614" cy="591617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92.8% would have registered and paid taxes if: government provide more services.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1B03468-2C07-425B-B0F6-3D698B26803F}"/>
              </a:ext>
            </a:extLst>
          </p:cNvPr>
          <p:cNvGraphicFramePr/>
          <p:nvPr/>
        </p:nvGraphicFramePr>
        <p:xfrm>
          <a:off x="280322" y="796669"/>
          <a:ext cx="4072217" cy="2681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3EA08F2-2370-A844-DA13-3E8D258C1007}"/>
              </a:ext>
            </a:extLst>
          </p:cNvPr>
          <p:cNvGraphicFramePr>
            <a:graphicFrameLocks noGrp="1"/>
          </p:cNvGraphicFramePr>
          <p:nvPr/>
        </p:nvGraphicFramePr>
        <p:xfrm>
          <a:off x="4794911" y="796669"/>
          <a:ext cx="3934791" cy="3839502"/>
        </p:xfrm>
        <a:graphic>
          <a:graphicData uri="http://schemas.openxmlformats.org/drawingml/2006/table">
            <a:tbl>
              <a:tblPr firstRow="1" firstCol="1" bandRow="1">
                <a:effectLst/>
                <a:tableStyleId>{5DA37D80-6434-44D0-A028-1B22A696006F}</a:tableStyleId>
              </a:tblPr>
              <a:tblGrid>
                <a:gridCol w="1955630">
                  <a:extLst>
                    <a:ext uri="{9D8B030D-6E8A-4147-A177-3AD203B41FA5}">
                      <a16:colId xmlns:a16="http://schemas.microsoft.com/office/drawing/2014/main" val="140975730"/>
                    </a:ext>
                  </a:extLst>
                </a:gridCol>
                <a:gridCol w="976393">
                  <a:extLst>
                    <a:ext uri="{9D8B030D-6E8A-4147-A177-3AD203B41FA5}">
                      <a16:colId xmlns:a16="http://schemas.microsoft.com/office/drawing/2014/main" val="1632051681"/>
                    </a:ext>
                  </a:extLst>
                </a:gridCol>
                <a:gridCol w="1002768">
                  <a:extLst>
                    <a:ext uri="{9D8B030D-6E8A-4147-A177-3AD203B41FA5}">
                      <a16:colId xmlns:a16="http://schemas.microsoft.com/office/drawing/2014/main" val="1055355729"/>
                    </a:ext>
                  </a:extLst>
                </a:gridCol>
              </a:tblGrid>
              <a:tr h="79841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Table 2: 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Why isn't your business registered with the NRA (why doesn't your business have a TIN?) 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812131"/>
                  </a:ext>
                </a:extLst>
              </a:tr>
              <a:tr h="4358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Reason</a:t>
                      </a:r>
                      <a:endParaRPr lang="en-GB" sz="16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Frequency</a:t>
                      </a:r>
                      <a:endParaRPr lang="en-GB" sz="1600" b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Percent</a:t>
                      </a:r>
                      <a:endParaRPr lang="en-GB" sz="16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extLst>
                  <a:ext uri="{0D108BD9-81ED-4DB2-BD59-A6C34878D82A}">
                    <a16:rowId xmlns:a16="http://schemas.microsoft.com/office/drawing/2014/main" val="128483729"/>
                  </a:ext>
                </a:extLst>
              </a:tr>
              <a:tr h="2581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Lack of information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2,129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32.3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extLst>
                  <a:ext uri="{0D108BD9-81ED-4DB2-BD59-A6C34878D82A}">
                    <a16:rowId xmlns:a16="http://schemas.microsoft.com/office/drawing/2014/main" val="3968312440"/>
                  </a:ext>
                </a:extLst>
              </a:tr>
              <a:tr h="5282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Too expensive to register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1,449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22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extLst>
                  <a:ext uri="{0D108BD9-81ED-4DB2-BD59-A6C34878D82A}">
                    <a16:rowId xmlns:a16="http://schemas.microsoft.com/office/drawing/2014/main" val="956284283"/>
                  </a:ext>
                </a:extLst>
              </a:tr>
              <a:tr h="2581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Taxes are too high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1,278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19.4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extLst>
                  <a:ext uri="{0D108BD9-81ED-4DB2-BD59-A6C34878D82A}">
                    <a16:rowId xmlns:a16="http://schemas.microsoft.com/office/drawing/2014/main" val="1374372133"/>
                  </a:ext>
                </a:extLst>
              </a:tr>
              <a:tr h="2581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Too complicated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520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7.9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extLst>
                  <a:ext uri="{0D108BD9-81ED-4DB2-BD59-A6C34878D82A}">
                    <a16:rowId xmlns:a16="http://schemas.microsoft.com/office/drawing/2014/main" val="3136637629"/>
                  </a:ext>
                </a:extLst>
              </a:tr>
              <a:tr h="5282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Couldn't comply with the requirements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419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extLst>
                  <a:ext uri="{0D108BD9-81ED-4DB2-BD59-A6C34878D82A}">
                    <a16:rowId xmlns:a16="http://schemas.microsoft.com/office/drawing/2014/main" val="2821621468"/>
                  </a:ext>
                </a:extLst>
              </a:tr>
              <a:tr h="2581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Got stuck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374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5.7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extLst>
                  <a:ext uri="{0D108BD9-81ED-4DB2-BD59-A6C34878D82A}">
                    <a16:rowId xmlns:a16="http://schemas.microsoft.com/office/drawing/2014/main" val="3583948571"/>
                  </a:ext>
                </a:extLst>
              </a:tr>
              <a:tr h="2581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Others (Specify)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6.4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extLst>
                  <a:ext uri="{0D108BD9-81ED-4DB2-BD59-A6C34878D82A}">
                    <a16:rowId xmlns:a16="http://schemas.microsoft.com/office/drawing/2014/main" val="2879824613"/>
                  </a:ext>
                </a:extLst>
              </a:tr>
              <a:tr h="25811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6,593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8276" marR="48276" marT="0" marB="0"/>
                </a:tc>
                <a:extLst>
                  <a:ext uri="{0D108BD9-81ED-4DB2-BD59-A6C34878D82A}">
                    <a16:rowId xmlns:a16="http://schemas.microsoft.com/office/drawing/2014/main" val="344640575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2F03C1-9365-B8F0-97F8-E0BFAF431E19}"/>
              </a:ext>
            </a:extLst>
          </p:cNvPr>
          <p:cNvGraphicFramePr>
            <a:graphicFrameLocks noGrp="1"/>
          </p:cNvGraphicFramePr>
          <p:nvPr/>
        </p:nvGraphicFramePr>
        <p:xfrm>
          <a:off x="7722313" y="2048993"/>
          <a:ext cx="1007389" cy="1015050"/>
        </p:xfrm>
        <a:graphic>
          <a:graphicData uri="http://schemas.openxmlformats.org/drawingml/2006/table">
            <a:tbl>
              <a:tblPr/>
              <a:tblGrid>
                <a:gridCol w="1007389">
                  <a:extLst>
                    <a:ext uri="{9D8B030D-6E8A-4147-A177-3AD203B41FA5}">
                      <a16:colId xmlns:a16="http://schemas.microsoft.com/office/drawing/2014/main" val="1486545522"/>
                    </a:ext>
                  </a:extLst>
                </a:gridCol>
              </a:tblGrid>
              <a:tr h="101505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mpd="sng">
                      <a:solidFill>
                        <a:srgbClr val="0066FF"/>
                      </a:solidFill>
                      <a:prstDash val="solid"/>
                    </a:lnL>
                    <a:lnR w="38100" cmpd="sng">
                      <a:solidFill>
                        <a:srgbClr val="0066FF"/>
                      </a:solidFill>
                      <a:prstDash val="solid"/>
                    </a:lnR>
                    <a:lnT w="38100" cmpd="sng">
                      <a:solidFill>
                        <a:srgbClr val="0066FF"/>
                      </a:solidFill>
                      <a:prstDash val="solid"/>
                    </a:lnT>
                    <a:lnB w="38100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0582321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C9195F06-F789-3A88-0C9A-51A39006A358}"/>
              </a:ext>
            </a:extLst>
          </p:cNvPr>
          <p:cNvGraphicFramePr>
            <a:graphicFrameLocks noGrp="1"/>
          </p:cNvGraphicFramePr>
          <p:nvPr/>
        </p:nvGraphicFramePr>
        <p:xfrm>
          <a:off x="3380874" y="1792657"/>
          <a:ext cx="481263" cy="445168"/>
        </p:xfrm>
        <a:graphic>
          <a:graphicData uri="http://schemas.openxmlformats.org/drawingml/2006/table">
            <a:tbl>
              <a:tblPr/>
              <a:tblGrid>
                <a:gridCol w="481263">
                  <a:extLst>
                    <a:ext uri="{9D8B030D-6E8A-4147-A177-3AD203B41FA5}">
                      <a16:colId xmlns:a16="http://schemas.microsoft.com/office/drawing/2014/main" val="1312346989"/>
                    </a:ext>
                  </a:extLst>
                </a:gridCol>
              </a:tblGrid>
              <a:tr h="44516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28575" cmpd="sng">
                      <a:solidFill>
                        <a:srgbClr val="0066FF"/>
                      </a:solidFill>
                      <a:prstDash val="solid"/>
                    </a:lnL>
                    <a:lnR w="28575" cmpd="sng">
                      <a:solidFill>
                        <a:srgbClr val="0066FF"/>
                      </a:solidFill>
                      <a:prstDash val="solid"/>
                    </a:lnR>
                    <a:lnT w="28575" cmpd="sng">
                      <a:solidFill>
                        <a:srgbClr val="0066FF"/>
                      </a:solidFill>
                      <a:prstDash val="solid"/>
                    </a:lnT>
                    <a:lnB w="28575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541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530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809C1-960A-DA9A-89AB-AACBF555BC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986" y="745856"/>
            <a:ext cx="4326094" cy="5867922"/>
          </a:xfrm>
          <a:ln>
            <a:noFill/>
          </a:ln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66% do not know where to go and register.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Half, rated the risk of being caught for not registering  as ‘high’.</a:t>
            </a: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Yet, most (62%) unmoved by the possibility of an audit.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F44991-1D6B-1A01-38F7-2AFBEDE6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3038"/>
            <a:ext cx="9144000" cy="436883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Autofit/>
          </a:bodyPr>
          <a:lstStyle/>
          <a:p>
            <a:r>
              <a:rPr lang="en-GB" sz="36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Findings (Cont..)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E95D034-6C85-4C58-B107-C23838240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913473"/>
              </p:ext>
            </p:extLst>
          </p:nvPr>
        </p:nvGraphicFramePr>
        <p:xfrm>
          <a:off x="365640" y="3082225"/>
          <a:ext cx="3958385" cy="3029919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106698">
                  <a:extLst>
                    <a:ext uri="{9D8B030D-6E8A-4147-A177-3AD203B41FA5}">
                      <a16:colId xmlns:a16="http://schemas.microsoft.com/office/drawing/2014/main" val="3138791446"/>
                    </a:ext>
                  </a:extLst>
                </a:gridCol>
                <a:gridCol w="1379349">
                  <a:extLst>
                    <a:ext uri="{9D8B030D-6E8A-4147-A177-3AD203B41FA5}">
                      <a16:colId xmlns:a16="http://schemas.microsoft.com/office/drawing/2014/main" val="962295022"/>
                    </a:ext>
                  </a:extLst>
                </a:gridCol>
                <a:gridCol w="1472338">
                  <a:extLst>
                    <a:ext uri="{9D8B030D-6E8A-4147-A177-3AD203B41FA5}">
                      <a16:colId xmlns:a16="http://schemas.microsoft.com/office/drawing/2014/main" val="2314526521"/>
                    </a:ext>
                  </a:extLst>
                </a:gridCol>
              </a:tblGrid>
              <a:tr h="772829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Table 3: 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Potential Turnover Tax Revenue from Surveyed Businesses, Scenarios (New Leones)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605028"/>
                  </a:ext>
                </a:extLst>
              </a:tr>
              <a:tr h="4575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Turnover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 Bound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Upper Bound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extLst>
                  <a:ext uri="{0D108BD9-81ED-4DB2-BD59-A6C34878D82A}">
                    <a16:rowId xmlns:a16="http://schemas.microsoft.com/office/drawing/2014/main" val="3474971949"/>
                  </a:ext>
                </a:extLst>
              </a:tr>
              <a:tr h="5818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Good turnover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23.0 million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64.1 million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extLst>
                  <a:ext uri="{0D108BD9-81ED-4DB2-BD59-A6C34878D82A}">
                    <a16:rowId xmlns:a16="http://schemas.microsoft.com/office/drawing/2014/main" val="2602468027"/>
                  </a:ext>
                </a:extLst>
              </a:tr>
              <a:tr h="633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Average turnover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17.4 million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56.6 million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extLst>
                  <a:ext uri="{0D108BD9-81ED-4DB2-BD59-A6C34878D82A}">
                    <a16:rowId xmlns:a16="http://schemas.microsoft.com/office/drawing/2014/main" val="177682638"/>
                  </a:ext>
                </a:extLst>
              </a:tr>
              <a:tr h="584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Bad turnover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5.2 million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28.9 million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extLst>
                  <a:ext uri="{0D108BD9-81ED-4DB2-BD59-A6C34878D82A}">
                    <a16:rowId xmlns:a16="http://schemas.microsoft.com/office/drawing/2014/main" val="397671053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50BC09-932A-E022-D713-CCDCF4B43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952658"/>
              </p:ext>
            </p:extLst>
          </p:nvPr>
        </p:nvGraphicFramePr>
        <p:xfrm>
          <a:off x="2867184" y="4302716"/>
          <a:ext cx="1456841" cy="588936"/>
        </p:xfrm>
        <a:graphic>
          <a:graphicData uri="http://schemas.openxmlformats.org/drawingml/2006/table">
            <a:tbl>
              <a:tblPr/>
              <a:tblGrid>
                <a:gridCol w="1456841">
                  <a:extLst>
                    <a:ext uri="{9D8B030D-6E8A-4147-A177-3AD203B41FA5}">
                      <a16:colId xmlns:a16="http://schemas.microsoft.com/office/drawing/2014/main" val="2059920715"/>
                    </a:ext>
                  </a:extLst>
                </a:gridCol>
              </a:tblGrid>
              <a:tr h="58893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mpd="sng">
                      <a:solidFill>
                        <a:srgbClr val="0066FF"/>
                      </a:solidFill>
                      <a:prstDash val="solid"/>
                    </a:lnL>
                    <a:lnR w="38100" cmpd="sng">
                      <a:solidFill>
                        <a:srgbClr val="0066FF"/>
                      </a:solidFill>
                      <a:prstDash val="solid"/>
                    </a:lnR>
                    <a:lnT w="38100" cmpd="sng">
                      <a:solidFill>
                        <a:srgbClr val="0066FF"/>
                      </a:solidFill>
                      <a:prstDash val="solid"/>
                    </a:lnT>
                    <a:lnB w="38100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387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419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Vert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809C1-960A-DA9A-89AB-AACBF555BC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986" y="745856"/>
            <a:ext cx="4326094" cy="5867922"/>
          </a:xfrm>
          <a:ln>
            <a:noFill/>
          </a:ln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66% do not know where to go and register.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Half, rated the risk of being caught for not registering  as ‘high’.</a:t>
            </a: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Yet, most (62%) unmoved by the possibility of an audit.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F44991-1D6B-1A01-38F7-2AFBEDE65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3038"/>
            <a:ext cx="9144000" cy="436883"/>
          </a:xfrm>
          <a:pattFill prst="ltVert">
            <a:fgClr>
              <a:schemeClr val="accent5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>
            <a:noAutofit/>
          </a:bodyPr>
          <a:lstStyle/>
          <a:p>
            <a:r>
              <a:rPr lang="en-GB" sz="3600" b="1" cap="none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Findings (Cont..)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59C73041-D0E5-5789-E7D5-4237E63AB7F9}"/>
              </a:ext>
            </a:extLst>
          </p:cNvPr>
          <p:cNvSpPr txBox="1">
            <a:spLocks/>
          </p:cNvSpPr>
          <p:nvPr/>
        </p:nvSpPr>
        <p:spPr>
          <a:xfrm>
            <a:off x="4693920" y="745855"/>
            <a:ext cx="4326094" cy="58679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 most 23.8% of the rental transactions fall above the non-taxable threshold.</a:t>
            </a: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major incentives: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public services,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reduction in tax rates,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access to finance 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GB" sz="2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tax education</a:t>
            </a:r>
            <a:endParaRPr lang="en-GB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GB" sz="2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E95D034-6C85-4C58-B107-C238382408D2}"/>
              </a:ext>
            </a:extLst>
          </p:cNvPr>
          <p:cNvGraphicFramePr>
            <a:graphicFrameLocks noGrp="1"/>
          </p:cNvGraphicFramePr>
          <p:nvPr/>
        </p:nvGraphicFramePr>
        <p:xfrm>
          <a:off x="365640" y="3082225"/>
          <a:ext cx="3958385" cy="3029919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1106698">
                  <a:extLst>
                    <a:ext uri="{9D8B030D-6E8A-4147-A177-3AD203B41FA5}">
                      <a16:colId xmlns:a16="http://schemas.microsoft.com/office/drawing/2014/main" val="3138791446"/>
                    </a:ext>
                  </a:extLst>
                </a:gridCol>
                <a:gridCol w="1379349">
                  <a:extLst>
                    <a:ext uri="{9D8B030D-6E8A-4147-A177-3AD203B41FA5}">
                      <a16:colId xmlns:a16="http://schemas.microsoft.com/office/drawing/2014/main" val="962295022"/>
                    </a:ext>
                  </a:extLst>
                </a:gridCol>
                <a:gridCol w="1472338">
                  <a:extLst>
                    <a:ext uri="{9D8B030D-6E8A-4147-A177-3AD203B41FA5}">
                      <a16:colId xmlns:a16="http://schemas.microsoft.com/office/drawing/2014/main" val="2314526521"/>
                    </a:ext>
                  </a:extLst>
                </a:gridCol>
              </a:tblGrid>
              <a:tr h="772829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Table 3: </a:t>
                      </a: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Potential Turnover Tax Revenue from Surveyed Businesses, Scenarios (New Leones)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605028"/>
                  </a:ext>
                </a:extLst>
              </a:tr>
              <a:tr h="4575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Turnover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Lower Bound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Upper Bound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extLst>
                  <a:ext uri="{0D108BD9-81ED-4DB2-BD59-A6C34878D82A}">
                    <a16:rowId xmlns:a16="http://schemas.microsoft.com/office/drawing/2014/main" val="3474971949"/>
                  </a:ext>
                </a:extLst>
              </a:tr>
              <a:tr h="5818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Good turnover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23.0 million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64.1 million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extLst>
                  <a:ext uri="{0D108BD9-81ED-4DB2-BD59-A6C34878D82A}">
                    <a16:rowId xmlns:a16="http://schemas.microsoft.com/office/drawing/2014/main" val="2602468027"/>
                  </a:ext>
                </a:extLst>
              </a:tr>
              <a:tr h="6331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Average turnover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17.4 million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56.6 million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extLst>
                  <a:ext uri="{0D108BD9-81ED-4DB2-BD59-A6C34878D82A}">
                    <a16:rowId xmlns:a16="http://schemas.microsoft.com/office/drawing/2014/main" val="177682638"/>
                  </a:ext>
                </a:extLst>
              </a:tr>
              <a:tr h="5844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Bad turnover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5.2 million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 28.9 million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6219" marR="66219" marT="0" marB="0" anchor="ctr"/>
                </a:tc>
                <a:extLst>
                  <a:ext uri="{0D108BD9-81ED-4DB2-BD59-A6C34878D82A}">
                    <a16:rowId xmlns:a16="http://schemas.microsoft.com/office/drawing/2014/main" val="3976710534"/>
                  </a:ext>
                </a:extLst>
              </a:tr>
            </a:tbl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1E2FC2F-16AD-A618-0D6A-20FE543C5ABD}"/>
              </a:ext>
            </a:extLst>
          </p:cNvPr>
          <p:cNvGraphicFramePr/>
          <p:nvPr/>
        </p:nvGraphicFramePr>
        <p:xfrm>
          <a:off x="4920879" y="1921790"/>
          <a:ext cx="3857481" cy="2320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450BC09-932A-E022-D713-CCDCF4B4379A}"/>
              </a:ext>
            </a:extLst>
          </p:cNvPr>
          <p:cNvGraphicFramePr>
            <a:graphicFrameLocks noGrp="1"/>
          </p:cNvGraphicFramePr>
          <p:nvPr/>
        </p:nvGraphicFramePr>
        <p:xfrm>
          <a:off x="2867184" y="4302716"/>
          <a:ext cx="1456841" cy="588936"/>
        </p:xfrm>
        <a:graphic>
          <a:graphicData uri="http://schemas.openxmlformats.org/drawingml/2006/table">
            <a:tbl>
              <a:tblPr/>
              <a:tblGrid>
                <a:gridCol w="1456841">
                  <a:extLst>
                    <a:ext uri="{9D8B030D-6E8A-4147-A177-3AD203B41FA5}">
                      <a16:colId xmlns:a16="http://schemas.microsoft.com/office/drawing/2014/main" val="2059920715"/>
                    </a:ext>
                  </a:extLst>
                </a:gridCol>
              </a:tblGrid>
              <a:tr h="58893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mpd="sng">
                      <a:solidFill>
                        <a:srgbClr val="0066FF"/>
                      </a:solidFill>
                      <a:prstDash val="solid"/>
                    </a:lnL>
                    <a:lnR w="38100" cmpd="sng">
                      <a:solidFill>
                        <a:srgbClr val="0066FF"/>
                      </a:solidFill>
                      <a:prstDash val="solid"/>
                    </a:lnR>
                    <a:lnT w="38100" cmpd="sng">
                      <a:solidFill>
                        <a:srgbClr val="0066FF"/>
                      </a:solidFill>
                      <a:prstDash val="solid"/>
                    </a:lnT>
                    <a:lnB w="38100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3870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B72C76B-FB42-DF30-9D1B-5793573F6897}"/>
              </a:ext>
            </a:extLst>
          </p:cNvPr>
          <p:cNvGraphicFramePr>
            <a:graphicFrameLocks noGrp="1"/>
          </p:cNvGraphicFramePr>
          <p:nvPr/>
        </p:nvGraphicFramePr>
        <p:xfrm>
          <a:off x="7919634" y="3291390"/>
          <a:ext cx="728420" cy="418454"/>
        </p:xfrm>
        <a:graphic>
          <a:graphicData uri="http://schemas.openxmlformats.org/drawingml/2006/table">
            <a:tbl>
              <a:tblPr/>
              <a:tblGrid>
                <a:gridCol w="728420">
                  <a:extLst>
                    <a:ext uri="{9D8B030D-6E8A-4147-A177-3AD203B41FA5}">
                      <a16:colId xmlns:a16="http://schemas.microsoft.com/office/drawing/2014/main" val="959949541"/>
                    </a:ext>
                  </a:extLst>
                </a:gridCol>
              </a:tblGrid>
              <a:tr h="418454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38100" cmpd="sng">
                      <a:solidFill>
                        <a:srgbClr val="0066FF"/>
                      </a:solidFill>
                      <a:prstDash val="solid"/>
                    </a:lnL>
                    <a:lnR w="38100" cmpd="sng">
                      <a:solidFill>
                        <a:srgbClr val="0066FF"/>
                      </a:solidFill>
                      <a:prstDash val="solid"/>
                    </a:lnR>
                    <a:lnT w="38100" cmpd="sng">
                      <a:solidFill>
                        <a:srgbClr val="0066FF"/>
                      </a:solidFill>
                      <a:prstDash val="solid"/>
                    </a:lnT>
                    <a:lnB w="38100" cmpd="sng">
                      <a:solidFill>
                        <a:srgbClr val="0066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926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834447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B94BDADACDF649813B3EA8A48E6D2D" ma:contentTypeVersion="16" ma:contentTypeDescription="Create a new document." ma:contentTypeScope="" ma:versionID="daff8c001db38059e472747a4b6e8d70">
  <xsd:schema xmlns:xsd="http://www.w3.org/2001/XMLSchema" xmlns:xs="http://www.w3.org/2001/XMLSchema" xmlns:p="http://schemas.microsoft.com/office/2006/metadata/properties" xmlns:ns2="1baca9ac-b019-4864-ab7c-8a3fe4e7ca4a" xmlns:ns3="cd801cac-ecc3-4071-9962-0c6f689227a6" targetNamespace="http://schemas.microsoft.com/office/2006/metadata/properties" ma:root="true" ma:fieldsID="371b2dcf282b025a2f835d134ec9d394" ns2:_="" ns3:_="">
    <xsd:import namespace="1baca9ac-b019-4864-ab7c-8a3fe4e7ca4a"/>
    <xsd:import namespace="cd801cac-ecc3-4071-9962-0c6f689227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aca9ac-b019-4864-ab7c-8a3fe4e7ca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74ba098-d835-43ce-a8fa-9033e0502c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801cac-ecc3-4071-9962-0c6f689227a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c2557d5-ac84-4d73-b930-909a43d275e2}" ma:internalName="TaxCatchAll" ma:showField="CatchAllData" ma:web="cd801cac-ecc3-4071-9962-0c6f689227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baca9ac-b019-4864-ab7c-8a3fe4e7ca4a">
      <Terms xmlns="http://schemas.microsoft.com/office/infopath/2007/PartnerControls"/>
    </lcf76f155ced4ddcb4097134ff3c332f>
    <TaxCatchAll xmlns="cd801cac-ecc3-4071-9962-0c6f689227a6" xsi:nil="true"/>
  </documentManagement>
</p:properties>
</file>

<file path=customXml/itemProps1.xml><?xml version="1.0" encoding="utf-8"?>
<ds:datastoreItem xmlns:ds="http://schemas.openxmlformats.org/officeDocument/2006/customXml" ds:itemID="{7E5A0C22-1DDE-46CF-BC24-03251D5073BC}"/>
</file>

<file path=customXml/itemProps2.xml><?xml version="1.0" encoding="utf-8"?>
<ds:datastoreItem xmlns:ds="http://schemas.openxmlformats.org/officeDocument/2006/customXml" ds:itemID="{0206357B-F7CC-40E5-84E7-0758C997E4B9}"/>
</file>

<file path=customXml/itemProps3.xml><?xml version="1.0" encoding="utf-8"?>
<ds:datastoreItem xmlns:ds="http://schemas.openxmlformats.org/officeDocument/2006/customXml" ds:itemID="{5198F80E-37BF-4766-AD7C-7E1D04238903}"/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38</TotalTime>
  <Words>1021</Words>
  <Application>Microsoft Office PowerPoint</Application>
  <PresentationFormat>On-screen Show (4:3)</PresentationFormat>
  <Paragraphs>357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Bookman Old Style</vt:lpstr>
      <vt:lpstr>Calibri</vt:lpstr>
      <vt:lpstr>Gill Sans MT</vt:lpstr>
      <vt:lpstr>Times New Roman</vt:lpstr>
      <vt:lpstr>Wingdings</vt:lpstr>
      <vt:lpstr>Parcel</vt:lpstr>
      <vt:lpstr>PowerPoint Presentation</vt:lpstr>
      <vt:lpstr>Introduction</vt:lpstr>
      <vt:lpstr> Our Approach  </vt:lpstr>
      <vt:lpstr>Key Findings</vt:lpstr>
      <vt:lpstr>Key Findings</vt:lpstr>
      <vt:lpstr>Key Findings (Cont..)</vt:lpstr>
      <vt:lpstr>Key Findings (Cont..)</vt:lpstr>
      <vt:lpstr>Key Findings (Cont..)</vt:lpstr>
      <vt:lpstr>Key Findings (Cont..)</vt:lpstr>
      <vt:lpstr>Key Findings (Cont..)</vt:lpstr>
      <vt:lpstr>Key Findings (Cont..)</vt:lpstr>
      <vt:lpstr>Policy Recommendations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OUTLINE</dc:title>
  <dc:creator>Rahid Kargbo</dc:creator>
  <cp:lastModifiedBy>Rahid Kargbo</cp:lastModifiedBy>
  <cp:revision>759</cp:revision>
  <dcterms:created xsi:type="dcterms:W3CDTF">2022-11-21T10:50:57Z</dcterms:created>
  <dcterms:modified xsi:type="dcterms:W3CDTF">2022-12-06T17:25:53Z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0x010100C6B94BDADACDF649813B3EA8A48E6D2D</vt:lpwstr>
  </property>
</Properties>
</file>