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omments/modernComment_100_0.xml" ContentType="application/vnd.ms-powerpoint.comments+xml"/>
  <Override PartName="/ppt/comments/modernComment_105_AED0641C.xml" ContentType="application/vnd.ms-powerpoint.comments+xml"/>
  <Override PartName="/ppt/comments/modernComment_5D9_AB296402.xml" ContentType="application/vnd.ms-powerpoint.comments+xml"/>
  <Override PartName="/ppt/comments/modernComment_5D9_AB296402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24"/>
  </p:notesMasterIdLst>
  <p:sldIdLst>
    <p:sldId id="256" r:id="rId6"/>
    <p:sldId id="257" r:id="rId7"/>
    <p:sldId id="1539" r:id="rId8"/>
    <p:sldId id="1554" r:id="rId9"/>
    <p:sldId id="1548" r:id="rId10"/>
    <p:sldId id="1541" r:id="rId11"/>
    <p:sldId id="1564" r:id="rId12"/>
    <p:sldId id="1565" r:id="rId13"/>
    <p:sldId id="1566" r:id="rId14"/>
    <p:sldId id="1553" r:id="rId15"/>
    <p:sldId id="1555" r:id="rId16"/>
    <p:sldId id="1557" r:id="rId17"/>
    <p:sldId id="1558" r:id="rId18"/>
    <p:sldId id="1559" r:id="rId19"/>
    <p:sldId id="1560" r:id="rId20"/>
    <p:sldId id="1562" r:id="rId21"/>
    <p:sldId id="1563" r:id="rId22"/>
    <p:sldId id="1509" r:id="rId23"/>
  </p:sldIdLst>
  <p:sldSz cx="12192000" cy="6858000"/>
  <p:notesSz cx="6797675" cy="9874250"/>
  <p:embeddedFontLst>
    <p:embeddedFont>
      <p:font typeface="Bookman Old Style" panose="02050604050505020204" pitchFamily="18" charset="0"/>
      <p:regular r:id="rId25"/>
      <p:bold r:id="rId26"/>
      <p:italic r:id="rId27"/>
      <p:boldItalic r:id="rId28"/>
    </p:embeddedFont>
    <p:embeddedFont>
      <p:font typeface="Arial Black" panose="020B0A04020102020204" pitchFamily="34" charset="0"/>
      <p:bold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iMf60a7SEOqZmCTTxPDxPHKlZJK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E2B22C-83F1-F345-B4D9-8473A3850F1E}" name="Brollo, Fernanda" initials="BF" userId="S::FBrollo@imf.org::4a785a84-30ff-49bd-8f6c-ea500353166b" providerId="AD"/>
  <p188:author id="{E3FE9DAE-3E01-1AE5-0057-2AB2549545C0}" name="Bloch, Carolina" initials="BC" userId="S::CDubeuxBloch@imf.org::3c3fd641-1777-4e3d-b910-3e524bb15dd2" providerId="AD"/>
  <p188:author id="{6AA3C2BF-CEB0-36CB-BB20-97B2304CA99C}" name="John Ataguba" initials="JA" userId="S::01411139@wf.uct.ac.za::cfe19a58-4b38-442b-a093-fe059892d4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26" autoAdjust="0"/>
  </p:normalViewPr>
  <p:slideViewPr>
    <p:cSldViewPr snapToGrid="0">
      <p:cViewPr>
        <p:scale>
          <a:sx n="50" d="100"/>
          <a:sy n="50" d="100"/>
        </p:scale>
        <p:origin x="1834" y="61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72"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70" Type="http://customschemas.google.com/relationships/presentationmetadata" Target="metadata"/><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400" b="1" dirty="0">
                <a:solidFill>
                  <a:schemeClr val="tx1"/>
                </a:solidFill>
                <a:latin typeface="Arial" panose="020B0604020202020204" pitchFamily="34" charset="0"/>
                <a:cs typeface="Arial" panose="020B0604020202020204" pitchFamily="34" charset="0"/>
              </a:rPr>
              <a:t>World</a:t>
            </a:r>
            <a:r>
              <a:rPr lang="en-US" sz="1400" b="1" baseline="0" dirty="0">
                <a:solidFill>
                  <a:schemeClr val="tx1"/>
                </a:solidFill>
                <a:latin typeface="Arial" panose="020B0604020202020204" pitchFamily="34" charset="0"/>
                <a:cs typeface="Arial" panose="020B0604020202020204" pitchFamily="34" charset="0"/>
              </a:rPr>
              <a:t> Bank Human Capital Index </a:t>
            </a:r>
            <a:r>
              <a:rPr lang="en-US" sz="1400" b="1" dirty="0">
                <a:solidFill>
                  <a:schemeClr val="tx1"/>
                </a:solidFill>
                <a:latin typeface="Arial" panose="020B0604020202020204" pitchFamily="34" charset="0"/>
                <a:cs typeface="Arial" panose="020B0604020202020204" pitchFamily="34" charset="0"/>
              </a:rPr>
              <a:t>Comparison</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22443755628109"/>
          <c:y val="0.11745938745034015"/>
          <c:w val="0.79253717398647439"/>
          <c:h val="0.43542573183101241"/>
        </c:manualLayout>
      </c:layout>
      <c:barChart>
        <c:barDir val="col"/>
        <c:grouping val="stacked"/>
        <c:varyColors val="0"/>
        <c:ser>
          <c:idx val="0"/>
          <c:order val="0"/>
          <c:tx>
            <c:strRef>
              <c:f>Sheet1!$B$1</c:f>
              <c:strCache>
                <c:ptCount val="1"/>
                <c:pt idx="0">
                  <c:v>HCI- Expected productivity as a future worker</c:v>
                </c:pt>
              </c:strCache>
            </c:strRef>
          </c:tx>
          <c:spPr>
            <a:solidFill>
              <a:srgbClr val="002060"/>
            </a:solidFill>
            <a:ln>
              <a:solidFill>
                <a:srgbClr val="002060"/>
              </a:solidFill>
            </a:ln>
            <a:effectLst/>
          </c:spPr>
          <c:invertIfNegative val="0"/>
          <c:dLbls>
            <c:dLbl>
              <c:idx val="0"/>
              <c:layout/>
              <c:tx>
                <c:rich>
                  <a:bodyPr/>
                  <a:lstStyle/>
                  <a:p>
                    <a:fld id="{39DF0FEF-08E4-4253-9AB6-6E906B0425B6}" type="VALUE">
                      <a:rPr lang="en-US" smtClean="0"/>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F3CA-4B04-8144-2238F8138C5C}"/>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Sierra Leone</c:v>
                </c:pt>
                <c:pt idx="1">
                  <c:v>SSA</c:v>
                </c:pt>
                <c:pt idx="2">
                  <c:v>East Asia &amp;Pacific</c:v>
                </c:pt>
                <c:pt idx="3">
                  <c:v>Europe &amp; Central Asia</c:v>
                </c:pt>
                <c:pt idx="4">
                  <c:v>Latin America &amp;Carribean</c:v>
                </c:pt>
                <c:pt idx="5">
                  <c:v>Middle East &amp; North Africa</c:v>
                </c:pt>
                <c:pt idx="6">
                  <c:v>North America</c:v>
                </c:pt>
                <c:pt idx="7">
                  <c:v>South Asia</c:v>
                </c:pt>
              </c:strCache>
            </c:strRef>
          </c:cat>
          <c:val>
            <c:numRef>
              <c:f>Sheet1!$B$2:$B$9</c:f>
              <c:numCache>
                <c:formatCode>General</c:formatCode>
                <c:ptCount val="8"/>
                <c:pt idx="0">
                  <c:v>0.36</c:v>
                </c:pt>
                <c:pt idx="1">
                  <c:v>0.4</c:v>
                </c:pt>
                <c:pt idx="2">
                  <c:v>0.59</c:v>
                </c:pt>
                <c:pt idx="3">
                  <c:v>0.69</c:v>
                </c:pt>
                <c:pt idx="4">
                  <c:v>0.56000000000000005</c:v>
                </c:pt>
                <c:pt idx="5">
                  <c:v>0.56999999999999995</c:v>
                </c:pt>
                <c:pt idx="6">
                  <c:v>0.75</c:v>
                </c:pt>
                <c:pt idx="7">
                  <c:v>0.48</c:v>
                </c:pt>
              </c:numCache>
            </c:numRef>
          </c:val>
          <c:extLst>
            <c:ext xmlns:c16="http://schemas.microsoft.com/office/drawing/2014/chart" uri="{C3380CC4-5D6E-409C-BE32-E72D297353CC}">
              <c16:uniqueId val="{00000001-F3CA-4B04-8144-2238F8138C5C}"/>
            </c:ext>
          </c:extLst>
        </c:ser>
        <c:ser>
          <c:idx val="1"/>
          <c:order val="1"/>
          <c:tx>
            <c:strRef>
              <c:f>Sheet1!$C$1</c:f>
              <c:strCache>
                <c:ptCount val="1"/>
                <c:pt idx="0">
                  <c:v>Loss in productivity as a future worker</c:v>
                </c:pt>
              </c:strCache>
            </c:strRef>
          </c:tx>
          <c:spPr>
            <a:pattFill prst="ltUpDiag">
              <a:fgClr>
                <a:schemeClr val="bg1">
                  <a:lumMod val="85000"/>
                </a:schemeClr>
              </a:fgClr>
              <a:bgClr>
                <a:schemeClr val="bg1"/>
              </a:bgClr>
            </a:pattFill>
            <a:ln>
              <a:solidFill>
                <a:srgbClr val="00206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Sierra Leone</c:v>
                </c:pt>
                <c:pt idx="1">
                  <c:v>SSA</c:v>
                </c:pt>
                <c:pt idx="2">
                  <c:v>East Asia &amp;Pacific</c:v>
                </c:pt>
                <c:pt idx="3">
                  <c:v>Europe &amp; Central Asia</c:v>
                </c:pt>
                <c:pt idx="4">
                  <c:v>Latin America &amp;Carribean</c:v>
                </c:pt>
                <c:pt idx="5">
                  <c:v>Middle East &amp; North Africa</c:v>
                </c:pt>
                <c:pt idx="6">
                  <c:v>North America</c:v>
                </c:pt>
                <c:pt idx="7">
                  <c:v>South Asia</c:v>
                </c:pt>
              </c:strCache>
            </c:strRef>
          </c:cat>
          <c:val>
            <c:numRef>
              <c:f>Sheet1!$C$2:$C$9</c:f>
              <c:numCache>
                <c:formatCode>General</c:formatCode>
                <c:ptCount val="8"/>
                <c:pt idx="0">
                  <c:v>0.64</c:v>
                </c:pt>
                <c:pt idx="1">
                  <c:v>0.6</c:v>
                </c:pt>
                <c:pt idx="2">
                  <c:v>0.41000000000000003</c:v>
                </c:pt>
                <c:pt idx="3">
                  <c:v>0.31000000000000005</c:v>
                </c:pt>
                <c:pt idx="4">
                  <c:v>0.43999999999999995</c:v>
                </c:pt>
                <c:pt idx="5">
                  <c:v>0.43000000000000005</c:v>
                </c:pt>
                <c:pt idx="6">
                  <c:v>0.25</c:v>
                </c:pt>
                <c:pt idx="7">
                  <c:v>0.52</c:v>
                </c:pt>
              </c:numCache>
            </c:numRef>
          </c:val>
          <c:extLst>
            <c:ext xmlns:c16="http://schemas.microsoft.com/office/drawing/2014/chart" uri="{C3380CC4-5D6E-409C-BE32-E72D297353CC}">
              <c16:uniqueId val="{00000002-F3CA-4B04-8144-2238F8138C5C}"/>
            </c:ext>
          </c:extLst>
        </c:ser>
        <c:dLbls>
          <c:dLblPos val="ctr"/>
          <c:showLegendKey val="0"/>
          <c:showVal val="1"/>
          <c:showCatName val="0"/>
          <c:showSerName val="0"/>
          <c:showPercent val="0"/>
          <c:showBubbleSize val="0"/>
        </c:dLbls>
        <c:gapWidth val="150"/>
        <c:overlap val="100"/>
        <c:axId val="136105344"/>
        <c:axId val="136107136"/>
      </c:barChart>
      <c:catAx>
        <c:axId val="136105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36107136"/>
        <c:crosses val="autoZero"/>
        <c:auto val="1"/>
        <c:lblAlgn val="ctr"/>
        <c:lblOffset val="100"/>
        <c:noMultiLvlLbl val="0"/>
      </c:catAx>
      <c:valAx>
        <c:axId val="136107136"/>
        <c:scaling>
          <c:orientation val="minMax"/>
          <c:max val="1"/>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HCI</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36105344"/>
        <c:crosses val="autoZero"/>
        <c:crossBetween val="between"/>
      </c:valAx>
      <c:spPr>
        <a:noFill/>
        <a:ln>
          <a:noFill/>
        </a:ln>
        <a:effectLst/>
      </c:spPr>
    </c:plotArea>
    <c:legend>
      <c:legendPos val="b"/>
      <c:layout>
        <c:manualLayout>
          <c:xMode val="edge"/>
          <c:yMode val="edge"/>
          <c:x val="3.545441770375219E-2"/>
          <c:y val="0.92617937196593059"/>
          <c:w val="0.95260394136080118"/>
          <c:h val="6.645784181662546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0_0.xml><?xml version="1.0" encoding="utf-8"?>
<p188:cmLst xmlns:a="http://schemas.openxmlformats.org/drawingml/2006/main" xmlns:r="http://schemas.openxmlformats.org/officeDocument/2006/relationships" xmlns:p188="http://schemas.microsoft.com/office/powerpoint/2018/8/main">
  <p188:cm id="{5F7E4466-48D1-47E7-BF6A-29CC4E53AA9C}" authorId="{E3FE9DAE-3E01-1AE5-0057-2AB2549545C0}" created="2022-09-12T13:18:40.592">
    <pc:sldMkLst xmlns:pc="http://schemas.microsoft.com/office/powerpoint/2013/main/command">
      <pc:docMk/>
      <pc:sldMk cId="0" sldId="256"/>
    </pc:sldMkLst>
    <p188:pos x="5324475" y="4959350"/>
    <p188:txBody>
      <a:bodyPr/>
      <a:lstStyle/>
      <a:p>
        <a:r>
          <a:rPr lang="en-US"/>
          <a:t>Update once date of presentation is determined</a:t>
        </a:r>
      </a:p>
    </p188:txBody>
  </p188:cm>
</p188:cmLst>
</file>

<file path=ppt/comments/modernComment_105_AED0641C.xml><?xml version="1.0" encoding="utf-8"?>
<p188:cmLst xmlns:a="http://schemas.openxmlformats.org/drawingml/2006/main" xmlns:r="http://schemas.openxmlformats.org/officeDocument/2006/relationships" xmlns:p188="http://schemas.microsoft.com/office/powerpoint/2018/8/main">
  <p188:cm id="{6F4C23B8-6E64-451B-88B0-4F9E98668EFA}" authorId="{6AA3C2BF-CEB0-36CB-BB20-97B2304CA99C}" created="2022-09-11T15:08:03.808">
    <ac:txMkLst xmlns:ac="http://schemas.microsoft.com/office/drawing/2013/main/command">
      <pc:docMk xmlns:pc="http://schemas.microsoft.com/office/powerpoint/2013/main/command"/>
      <pc:sldMk xmlns:pc="http://schemas.microsoft.com/office/powerpoint/2013/main/command" cId="2932892700" sldId="261"/>
      <ac:spMk id="4" creationId="{DFA2C016-4DDB-42FE-BC79-71BF82B42F8A}"/>
      <ac:txMk cp="4" len="12">
        <ac:context len="41" hash="2182673394"/>
      </ac:txMk>
    </ac:txMkLst>
    <p188:pos x="2512195" y="508657"/>
    <p188:txBody>
      <a:bodyPr/>
      <a:lstStyle/>
      <a:p>
        <a:r>
          <a:rPr lang="en-ZA"/>
          <a:t>This is not so informative.  Are these raw numbers?  
Best to express them as densities.  I.e. number of doctors per 10,000 people, for example.
You need to label the axis for easy reading.</a:t>
        </a:r>
      </a:p>
    </p188:txBody>
  </p188:cm>
</p188:cmLst>
</file>

<file path=ppt/comments/modernComment_5D9_AB296402.xml><?xml version="1.0" encoding="utf-8"?>
<p188:cmLst xmlns:a="http://schemas.openxmlformats.org/drawingml/2006/main" xmlns:r="http://schemas.openxmlformats.org/officeDocument/2006/relationships" xmlns:p188="http://schemas.microsoft.com/office/powerpoint/2018/8/main">
  <p188:cm id="{F9FD8AD6-E2D7-4736-8E5B-3DE200678D14}" authorId="{6AA3C2BF-CEB0-36CB-BB20-97B2304CA99C}" created="2022-09-11T15:37:43.526">
    <ac:txMkLst xmlns:ac="http://schemas.microsoft.com/office/drawing/2013/main/command">
      <pc:docMk xmlns:pc="http://schemas.microsoft.com/office/powerpoint/2013/main/command"/>
      <pc:sldMk xmlns:pc="http://schemas.microsoft.com/office/powerpoint/2013/main/command" cId="2871616514" sldId="1497"/>
      <ac:spMk id="14" creationId="{7C458F1D-F2A8-41AD-9637-831892528DE8}"/>
      <ac:txMk cp="13" len="11">
        <ac:context len="167" hash="1748189076"/>
      </ac:txMk>
    </ac:txMkLst>
    <p188:pos x="2288093" y="410381"/>
    <p188:txBody>
      <a:bodyPr/>
      <a:lstStyle/>
      <a:p>
        <a:r>
          <a:rPr lang="en-ZA"/>
          <a:t>Ideally, utilization rates.</a:t>
        </a:r>
      </a:p>
    </p188:txBody>
  </p188:cm>
  <p188:cm id="{1DC38D54-0BA8-4598-A412-B203B244FE0A}" authorId="{6AA3C2BF-CEB0-36CB-BB20-97B2304CA99C}" created="2022-09-11T15:39:07.267">
    <ac:txMkLst xmlns:ac="http://schemas.microsoft.com/office/drawing/2013/main/command">
      <pc:docMk xmlns:pc="http://schemas.microsoft.com/office/powerpoint/2013/main/command"/>
      <pc:sldMk xmlns:pc="http://schemas.microsoft.com/office/powerpoint/2013/main/command" cId="2871616514" sldId="1497"/>
      <ac:spMk id="28" creationId="{486D4A70-1E96-430C-A351-7D0C59D49DF8}"/>
      <ac:txMk cp="39" len="51">
        <ac:context len="91" hash="3213034890"/>
      </ac:txMk>
    </ac:txMkLst>
    <p188:pos x="7446899" y="422486"/>
    <p188:txBody>
      <a:bodyPr/>
      <a:lstStyle/>
      <a:p>
        <a:r>
          <a:rPr lang="en-ZA"/>
          <a:t>Compare with what?</a:t>
        </a:r>
      </a:p>
    </p188:txBody>
  </p188:cm>
</p188:cmLst>
</file>

<file path=ppt/comments/modernComment_5D9_AB2964020.xml><?xml version="1.0" encoding="utf-8"?>
<p188:cmLst xmlns:a="http://schemas.openxmlformats.org/drawingml/2006/main" xmlns:r="http://schemas.openxmlformats.org/officeDocument/2006/relationships" xmlns:p188="http://schemas.microsoft.com/office/powerpoint/2018/8/main">
  <p188:cm id="{F9FD8AD6-E2D7-4736-8E5B-3DE200678D14}" authorId="{6AA3C2BF-CEB0-36CB-BB20-97B2304CA99C}" created="2022-09-11T15:37:43.526">
    <ac:txMkLst xmlns:ac="http://schemas.microsoft.com/office/drawing/2013/main/command">
      <pc:docMk xmlns:pc="http://schemas.microsoft.com/office/powerpoint/2013/main/command"/>
      <pc:sldMk xmlns:pc="http://schemas.microsoft.com/office/powerpoint/2013/main/command" cId="2871616514" sldId="1497"/>
      <ac:spMk id="14" creationId="{7C458F1D-F2A8-41AD-9637-831892528DE8}"/>
      <ac:txMk cp="13" len="11">
        <ac:context len="167" hash="1748189076"/>
      </ac:txMk>
    </ac:txMkLst>
    <p188:pos x="2288093" y="410381"/>
    <p188:txBody>
      <a:bodyPr/>
      <a:lstStyle/>
      <a:p>
        <a:r>
          <a:rPr lang="en-ZA"/>
          <a:t>Ideally, utilization rates.</a:t>
        </a:r>
      </a:p>
    </p188:txBody>
  </p188:cm>
  <p188:cm id="{1DC38D54-0BA8-4598-A412-B203B244FE0A}" authorId="{6AA3C2BF-CEB0-36CB-BB20-97B2304CA99C}" created="2022-09-11T15:39:07.267">
    <ac:txMkLst xmlns:ac="http://schemas.microsoft.com/office/drawing/2013/main/command">
      <pc:docMk xmlns:pc="http://schemas.microsoft.com/office/powerpoint/2013/main/command"/>
      <pc:sldMk xmlns:pc="http://schemas.microsoft.com/office/powerpoint/2013/main/command" cId="2871616514" sldId="1497"/>
      <ac:spMk id="28" creationId="{486D4A70-1E96-430C-A351-7D0C59D49DF8}"/>
      <ac:txMk cp="39" len="51">
        <ac:context len="91" hash="3213034890"/>
      </ac:txMk>
    </ac:txMkLst>
    <p188:pos x="7446899" y="422486"/>
    <p188:txBody>
      <a:bodyPr/>
      <a:lstStyle/>
      <a:p>
        <a:r>
          <a:rPr lang="en-ZA"/>
          <a:t>Compare with what?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542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542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8824"/>
            <a:ext cx="2945659" cy="49542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378824"/>
            <a:ext cx="2945659" cy="49542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notes"/>
          <p:cNvSpPr>
            <a:spLocks noGrp="1" noRot="1" noChangeAspect="1"/>
          </p:cNvSpPr>
          <p:nvPr>
            <p:ph type="sldImg" idx="2"/>
          </p:nvPr>
        </p:nvSpPr>
        <p:spPr>
          <a:xfrm>
            <a:off x="438150" y="1235075"/>
            <a:ext cx="5921375" cy="3330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789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549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1336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104666" y="2237291"/>
            <a:ext cx="6888480" cy="24065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57070"/>
              </a:buClr>
              <a:buSzPts val="4000"/>
              <a:buFont typeface="Arial"/>
              <a:buNone/>
              <a:defRPr sz="4000" b="1">
                <a:solidFill>
                  <a:srgbClr val="75707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104666" y="4826044"/>
            <a:ext cx="6888480" cy="14718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000"/>
              <a:buNone/>
              <a:defRPr sz="20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9" name="Google Shape;19;p14"/>
          <p:cNvSpPr/>
          <p:nvPr/>
        </p:nvSpPr>
        <p:spPr>
          <a:xfrm>
            <a:off x="8414327" y="0"/>
            <a:ext cx="3777673" cy="128385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 name="Google Shape;20;p14"/>
          <p:cNvSpPr/>
          <p:nvPr/>
        </p:nvSpPr>
        <p:spPr>
          <a:xfrm>
            <a:off x="8414327" y="2798660"/>
            <a:ext cx="3777673" cy="128385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 name="Google Shape;21;p14"/>
          <p:cNvSpPr/>
          <p:nvPr/>
        </p:nvSpPr>
        <p:spPr>
          <a:xfrm>
            <a:off x="8414324" y="4197990"/>
            <a:ext cx="3777673" cy="1283855"/>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 name="Google Shape;22;p14"/>
          <p:cNvSpPr/>
          <p:nvPr/>
        </p:nvSpPr>
        <p:spPr>
          <a:xfrm>
            <a:off x="8414326" y="5597320"/>
            <a:ext cx="3777673" cy="1260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 name="Google Shape;23;p14"/>
          <p:cNvSpPr/>
          <p:nvPr/>
        </p:nvSpPr>
        <p:spPr>
          <a:xfrm>
            <a:off x="8414324" y="1399330"/>
            <a:ext cx="3777673" cy="1283855"/>
          </a:xfrm>
          <a:prstGeom prst="rect">
            <a:avLst/>
          </a:prstGeom>
          <a:solidFill>
            <a:srgbClr val="C4E0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4" name="Google Shape;24;p14"/>
          <p:cNvSpPr/>
          <p:nvPr/>
        </p:nvSpPr>
        <p:spPr>
          <a:xfrm>
            <a:off x="4" y="0"/>
            <a:ext cx="683487" cy="128385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 name="Google Shape;25;p14"/>
          <p:cNvSpPr/>
          <p:nvPr/>
        </p:nvSpPr>
        <p:spPr>
          <a:xfrm>
            <a:off x="4" y="2798660"/>
            <a:ext cx="683487" cy="128385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6" name="Google Shape;26;p14"/>
          <p:cNvSpPr/>
          <p:nvPr/>
        </p:nvSpPr>
        <p:spPr>
          <a:xfrm>
            <a:off x="1" y="4197990"/>
            <a:ext cx="683487" cy="1283855"/>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7" name="Google Shape;27;p14"/>
          <p:cNvSpPr/>
          <p:nvPr/>
        </p:nvSpPr>
        <p:spPr>
          <a:xfrm>
            <a:off x="3" y="5597320"/>
            <a:ext cx="683487" cy="1260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8" name="Google Shape;28;p14"/>
          <p:cNvSpPr/>
          <p:nvPr/>
        </p:nvSpPr>
        <p:spPr>
          <a:xfrm>
            <a:off x="1" y="1399330"/>
            <a:ext cx="683487" cy="1283855"/>
          </a:xfrm>
          <a:prstGeom prst="rect">
            <a:avLst/>
          </a:prstGeom>
          <a:solidFill>
            <a:srgbClr val="C4E0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9"/>
        <p:cNvGrpSpPr/>
        <p:nvPr/>
      </p:nvGrpSpPr>
      <p:grpSpPr>
        <a:xfrm>
          <a:off x="0" y="0"/>
          <a:ext cx="0" cy="0"/>
          <a:chOff x="0" y="0"/>
          <a:chExt cx="0" cy="0"/>
        </a:xfrm>
      </p:grpSpPr>
      <p:sp>
        <p:nvSpPr>
          <p:cNvPr id="100" name="Google Shape;10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BF9-2A92-FA4A-AE68-6B1AFBD20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72342089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248865410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44657642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cxnSp>
        <p:nvCxnSpPr>
          <p:cNvPr id="5" name="Straight Connector 4">
            <a:extLst>
              <a:ext uri="{FF2B5EF4-FFF2-40B4-BE49-F238E27FC236}">
                <a16:creationId xmlns:a16="http://schemas.microsoft.com/office/drawing/2014/main" id="{F82B71F5-23BD-A943-8CA6-64D3C92123D3}"/>
              </a:ext>
            </a:extLst>
          </p:cNvPr>
          <p:cNvCxnSpPr>
            <a:cxnSpLocks/>
          </p:cNvCxnSpPr>
          <p:nvPr userDrawn="1"/>
        </p:nvCxnSpPr>
        <p:spPr>
          <a:xfrm>
            <a:off x="6096000" y="167053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52612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66711294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Column, Blu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658994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Text, Blu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1418076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8"/>
          <p:cNvSpPr txBox="1">
            <a:spLocks noGrp="1"/>
          </p:cNvSpPr>
          <p:nvPr>
            <p:ph type="title"/>
          </p:nvPr>
        </p:nvSpPr>
        <p:spPr>
          <a:xfrm>
            <a:off x="950976" y="209678"/>
            <a:ext cx="10402824" cy="8971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7070"/>
              </a:buClr>
              <a:buSzPts val="2800"/>
              <a:buFont typeface="Arial"/>
              <a:buNone/>
              <a:defRPr sz="2800" b="1">
                <a:solidFill>
                  <a:srgbClr val="75707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body" idx="1"/>
          </p:nvPr>
        </p:nvSpPr>
        <p:spPr>
          <a:xfrm>
            <a:off x="950976" y="1429065"/>
            <a:ext cx="10402824" cy="467876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70AD47"/>
              </a:buClr>
              <a:buSzPts val="1600"/>
              <a:buFont typeface="Arial"/>
              <a:buChar char="■"/>
              <a:defRPr sz="2000">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Char char="•"/>
              <a:defRPr sz="1600">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sz="16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8"/>
          <p:cNvSpPr txBox="1">
            <a:spLocks noGrp="1"/>
          </p:cNvSpPr>
          <p:nvPr>
            <p:ph type="sldNum" idx="12"/>
          </p:nvPr>
        </p:nvSpPr>
        <p:spPr>
          <a:xfrm>
            <a:off x="8631936" y="6534539"/>
            <a:ext cx="2721864" cy="26352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4" name="Google Shape;34;p38"/>
          <p:cNvSpPr/>
          <p:nvPr/>
        </p:nvSpPr>
        <p:spPr>
          <a:xfrm>
            <a:off x="9873673" y="6362032"/>
            <a:ext cx="2235200" cy="13854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 name="Google Shape;35;p38"/>
          <p:cNvSpPr/>
          <p:nvPr/>
        </p:nvSpPr>
        <p:spPr>
          <a:xfrm>
            <a:off x="7426036" y="6359405"/>
            <a:ext cx="2235200" cy="138546"/>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 name="Google Shape;36;p38"/>
          <p:cNvSpPr/>
          <p:nvPr/>
        </p:nvSpPr>
        <p:spPr>
          <a:xfrm>
            <a:off x="4978400" y="6363754"/>
            <a:ext cx="2235200" cy="138546"/>
          </a:xfrm>
          <a:prstGeom prst="rect">
            <a:avLst/>
          </a:prstGeom>
          <a:solidFill>
            <a:srgbClr val="E7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 name="Google Shape;37;p38"/>
          <p:cNvSpPr/>
          <p:nvPr/>
        </p:nvSpPr>
        <p:spPr>
          <a:xfrm>
            <a:off x="2530763" y="6363754"/>
            <a:ext cx="2235200" cy="138546"/>
          </a:xfrm>
          <a:prstGeom prst="rect">
            <a:avLst/>
          </a:prstGeom>
          <a:solidFill>
            <a:srgbClr val="C5E0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 name="Google Shape;38;p38"/>
          <p:cNvSpPr/>
          <p:nvPr/>
        </p:nvSpPr>
        <p:spPr>
          <a:xfrm>
            <a:off x="83127" y="6363754"/>
            <a:ext cx="2235200" cy="138546"/>
          </a:xfrm>
          <a:prstGeom prst="rect">
            <a:avLst/>
          </a:prstGeom>
          <a:solidFill>
            <a:srgbClr val="70A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Column, Blu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5589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Photo, Blu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406669619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3777670" y="1709738"/>
            <a:ext cx="756978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9"/>
          <p:cNvSpPr txBox="1">
            <a:spLocks noGrp="1"/>
          </p:cNvSpPr>
          <p:nvPr>
            <p:ph type="body" idx="1"/>
          </p:nvPr>
        </p:nvSpPr>
        <p:spPr>
          <a:xfrm>
            <a:off x="3777668" y="4589463"/>
            <a:ext cx="7569781"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6" name="Google Shape;46;p39"/>
          <p:cNvSpPr/>
          <p:nvPr/>
        </p:nvSpPr>
        <p:spPr>
          <a:xfrm>
            <a:off x="0" y="0"/>
            <a:ext cx="3777673" cy="126068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7" name="Google Shape;47;p39"/>
          <p:cNvSpPr/>
          <p:nvPr/>
        </p:nvSpPr>
        <p:spPr>
          <a:xfrm>
            <a:off x="-1" y="5608722"/>
            <a:ext cx="3777673" cy="12606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INTERNATIONAL MONETARY FUND</a:t>
            </a:r>
            <a:endParaRPr lang="en-US" sz="900" dirty="0">
              <a:solidFill>
                <a:schemeClr val="bg1">
                  <a:lumMod val="75000"/>
                </a:schemeClr>
              </a:solidFill>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extLst>
      <p:ext uri="{BB962C8B-B14F-4D97-AF65-F5344CB8AC3E}">
        <p14:creationId xmlns:p14="http://schemas.microsoft.com/office/powerpoint/2010/main" val="9332337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18/10/relationships/comments" Target="../comments/modernComment_100_0.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05_AED0641C.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5D9_AB2964020.xm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emf"/><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microsoft.com/office/2018/10/relationships/comments" Target="../comments/modernComment_5D9_AB2964020.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 Id="rId4" Type="http://schemas.microsoft.com/office/2018/10/relationships/comments" Target="../comments/modernComment_105_AED0641C.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18/10/relationships/comments" Target="../comments/modernComment_105_AED0641C.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microsoft.com/office/2018/10/relationships/comments" Target="../comments/modernComment_105_AED0641C.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5D9_AB296402.xm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
          <p:cNvSpPr/>
          <p:nvPr/>
        </p:nvSpPr>
        <p:spPr>
          <a:xfrm>
            <a:off x="0" y="0"/>
            <a:ext cx="12191996"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1"/>
          <p:cNvSpPr txBox="1"/>
          <p:nvPr/>
        </p:nvSpPr>
        <p:spPr>
          <a:xfrm>
            <a:off x="749147" y="1440947"/>
            <a:ext cx="7583055" cy="4031833"/>
          </a:xfrm>
          <a:prstGeom prst="rect">
            <a:avLst/>
          </a:prstGeom>
          <a:noFill/>
          <a:ln>
            <a:noFill/>
          </a:ln>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F7F7F"/>
              </a:buClr>
              <a:buSzPts val="2800"/>
              <a:buFont typeface="Arial"/>
              <a:buNone/>
            </a:pPr>
            <a:r>
              <a:rPr lang="en-US" sz="2400" dirty="0">
                <a:ln w="0"/>
                <a:solidFill>
                  <a:srgbClr val="002060"/>
                </a:solidFill>
                <a:latin typeface="Bookman Old Style" panose="02050604050505020204" pitchFamily="18" charset="0"/>
              </a:rPr>
              <a:t>Benefit Incidence Analysis </a:t>
            </a:r>
            <a:endParaRPr lang="en-US" sz="2400" dirty="0" smtClean="0">
              <a:ln w="0"/>
              <a:solidFill>
                <a:srgbClr val="002060"/>
              </a:solidFill>
              <a:latin typeface="Bookman Old Style" panose="02050604050505020204" pitchFamily="18" charset="0"/>
            </a:endParaRPr>
          </a:p>
          <a:p>
            <a:pPr marL="0" marR="0" lvl="0" indent="0" algn="ctr" rtl="0">
              <a:lnSpc>
                <a:spcPct val="100000"/>
              </a:lnSpc>
              <a:spcBef>
                <a:spcPts val="0"/>
              </a:spcBef>
              <a:spcAft>
                <a:spcPts val="0"/>
              </a:spcAft>
              <a:buClr>
                <a:srgbClr val="7F7F7F"/>
              </a:buClr>
              <a:buSzPts val="2800"/>
              <a:buFont typeface="Arial"/>
              <a:buNone/>
            </a:pPr>
            <a:r>
              <a:rPr lang="en-US" sz="2400" dirty="0" smtClean="0">
                <a:ln w="0"/>
                <a:solidFill>
                  <a:srgbClr val="002060"/>
                </a:solidFill>
                <a:latin typeface="Bookman Old Style" panose="02050604050505020204" pitchFamily="18" charset="0"/>
              </a:rPr>
              <a:t>for Education and Health</a:t>
            </a:r>
          </a:p>
          <a:p>
            <a:pPr marL="0" marR="0" lvl="0" indent="0" algn="ctr" rtl="0">
              <a:lnSpc>
                <a:spcPct val="100000"/>
              </a:lnSpc>
              <a:spcBef>
                <a:spcPts val="0"/>
              </a:spcBef>
              <a:spcAft>
                <a:spcPts val="0"/>
              </a:spcAft>
              <a:buClr>
                <a:srgbClr val="7F7F7F"/>
              </a:buClr>
              <a:buSzPts val="2800"/>
              <a:buFont typeface="Arial"/>
              <a:buNone/>
            </a:pPr>
            <a:r>
              <a:rPr lang="en-US" sz="2400" dirty="0" smtClean="0">
                <a:ln w="0"/>
                <a:solidFill>
                  <a:srgbClr val="002060"/>
                </a:solidFill>
                <a:latin typeface="Bookman Old Style" panose="02050604050505020204" pitchFamily="18" charset="0"/>
              </a:rPr>
              <a:t> </a:t>
            </a:r>
            <a:r>
              <a:rPr lang="en-US" sz="2400" dirty="0">
                <a:ln w="0"/>
                <a:solidFill>
                  <a:srgbClr val="002060"/>
                </a:solidFill>
                <a:latin typeface="Bookman Old Style" panose="02050604050505020204" pitchFamily="18" charset="0"/>
              </a:rPr>
              <a:t>in Sierra </a:t>
            </a:r>
            <a:r>
              <a:rPr lang="en-US" sz="2400" dirty="0" smtClean="0">
                <a:ln w="0"/>
                <a:solidFill>
                  <a:srgbClr val="002060"/>
                </a:solidFill>
                <a:latin typeface="Bookman Old Style" panose="02050604050505020204" pitchFamily="18" charset="0"/>
              </a:rPr>
              <a:t>Leone</a:t>
            </a:r>
          </a:p>
          <a:p>
            <a:pPr marL="0" marR="0" lvl="0" indent="0" algn="ctr" rtl="0">
              <a:lnSpc>
                <a:spcPct val="100000"/>
              </a:lnSpc>
              <a:spcBef>
                <a:spcPts val="0"/>
              </a:spcBef>
              <a:spcAft>
                <a:spcPts val="0"/>
              </a:spcAft>
              <a:buClr>
                <a:srgbClr val="7F7F7F"/>
              </a:buClr>
              <a:buSzPts val="2800"/>
              <a:buFont typeface="Arial"/>
              <a:buNone/>
            </a:pPr>
            <a:endParaRPr lang="en-US" sz="240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endParaRPr>
          </a:p>
          <a:p>
            <a:pPr marL="0" marR="0" lvl="0" indent="0" algn="ctr" rtl="0">
              <a:lnSpc>
                <a:spcPct val="100000"/>
              </a:lnSpc>
              <a:spcBef>
                <a:spcPts val="0"/>
              </a:spcBef>
              <a:spcAft>
                <a:spcPts val="0"/>
              </a:spcAft>
              <a:buClr>
                <a:srgbClr val="7F7F7F"/>
              </a:buClr>
              <a:buSzPts val="2800"/>
              <a:buFont typeface="Arial"/>
              <a:buNone/>
            </a:pPr>
            <a:r>
              <a:rPr lang="en-US" sz="1800" dirty="0">
                <a:ln w="0"/>
                <a:solidFill>
                  <a:srgbClr val="002060"/>
                </a:solidFill>
                <a:latin typeface="Bookman Old Style" panose="02050604050505020204" pitchFamily="18" charset="0"/>
              </a:rPr>
              <a:t>(Who </a:t>
            </a:r>
            <a:r>
              <a:rPr lang="en-US" sz="1800" dirty="0" smtClean="0">
                <a:ln w="0"/>
                <a:solidFill>
                  <a:srgbClr val="002060"/>
                </a:solidFill>
                <a:latin typeface="Bookman Old Style" panose="02050604050505020204" pitchFamily="18" charset="0"/>
              </a:rPr>
              <a:t>Benefits the Most from </a:t>
            </a:r>
            <a:r>
              <a:rPr lang="en-US" sz="1800" dirty="0">
                <a:ln w="0"/>
                <a:solidFill>
                  <a:srgbClr val="002060"/>
                </a:solidFill>
                <a:latin typeface="Bookman Old Style" panose="02050604050505020204" pitchFamily="18" charset="0"/>
              </a:rPr>
              <a:t>Government Spending on </a:t>
            </a:r>
            <a:r>
              <a:rPr lang="en-US" sz="1800" dirty="0" smtClean="0">
                <a:ln w="0"/>
                <a:solidFill>
                  <a:srgbClr val="002060"/>
                </a:solidFill>
                <a:latin typeface="Bookman Old Style" panose="02050604050505020204" pitchFamily="18" charset="0"/>
              </a:rPr>
              <a:t>Education and Health?)</a:t>
            </a:r>
            <a:endParaRPr sz="1800" i="0" u="none" strike="noStrike" dirty="0">
              <a:ln w="0"/>
              <a:solidFill>
                <a:srgbClr val="002060"/>
              </a:solidFill>
              <a:latin typeface="Bookman Old Style" panose="02050604050505020204" pitchFamily="18" charset="0"/>
              <a:sym typeface="Arial"/>
            </a:endParaRPr>
          </a:p>
          <a:p>
            <a:pPr marL="0" marR="0" lvl="0" indent="0" algn="ctr" rtl="0">
              <a:lnSpc>
                <a:spcPct val="100000"/>
              </a:lnSpc>
              <a:spcBef>
                <a:spcPts val="0"/>
              </a:spcBef>
              <a:spcAft>
                <a:spcPts val="0"/>
              </a:spcAft>
              <a:buClr>
                <a:srgbClr val="000000"/>
              </a:buClr>
              <a:buSzPts val="3600"/>
              <a:buFont typeface="Arial"/>
              <a:buNone/>
            </a:pPr>
            <a:endParaRPr lang="en-US" sz="2000" i="0" u="none" strike="noStrike" dirty="0">
              <a:ln w="0"/>
              <a:solidFill>
                <a:srgbClr val="002060"/>
              </a:solidFill>
              <a:latin typeface="Bookman Old Style" panose="02050604050505020204" pitchFamily="18" charset="0"/>
              <a:sym typeface="Arial"/>
            </a:endParaRPr>
          </a:p>
          <a:p>
            <a:pPr marL="0" marR="0" lvl="0" indent="0" algn="ctr" rtl="0">
              <a:lnSpc>
                <a:spcPct val="100000"/>
              </a:lnSpc>
              <a:spcBef>
                <a:spcPts val="0"/>
              </a:spcBef>
              <a:spcAft>
                <a:spcPts val="0"/>
              </a:spcAft>
              <a:buClr>
                <a:srgbClr val="000000"/>
              </a:buClr>
              <a:buSzPts val="3600"/>
              <a:buFont typeface="Arial"/>
              <a:buNone/>
            </a:pPr>
            <a:r>
              <a:rPr lang="en-US" sz="1800" dirty="0" smtClean="0">
                <a:ln w="0"/>
                <a:solidFill>
                  <a:srgbClr val="002060"/>
                </a:solidFill>
                <a:effectLst>
                  <a:outerShdw blurRad="38100" dist="19050" dir="2700000" algn="tl" rotWithShape="0">
                    <a:schemeClr val="dk1">
                      <a:alpha val="40000"/>
                    </a:schemeClr>
                  </a:outerShdw>
                </a:effectLst>
                <a:latin typeface="Bookman Old Style" panose="02050604050505020204" pitchFamily="18" charset="0"/>
              </a:rPr>
              <a:t>Sierra Leone Tax </a:t>
            </a:r>
            <a:r>
              <a:rPr lang="en-US" sz="1800" dirty="0">
                <a:ln w="0"/>
                <a:solidFill>
                  <a:srgbClr val="002060"/>
                </a:solidFill>
                <a:effectLst>
                  <a:outerShdw blurRad="38100" dist="19050" dir="2700000" algn="tl" rotWithShape="0">
                    <a:schemeClr val="dk1">
                      <a:alpha val="40000"/>
                    </a:schemeClr>
                  </a:outerShdw>
                </a:effectLst>
                <a:latin typeface="Bookman Old Style" panose="02050604050505020204" pitchFamily="18" charset="0"/>
              </a:rPr>
              <a:t>for Development Conference </a:t>
            </a:r>
            <a:endParaRPr lang="en-US" sz="1800" dirty="0" smtClean="0">
              <a:ln w="0"/>
              <a:solidFill>
                <a:srgbClr val="002060"/>
              </a:solidFill>
              <a:effectLst>
                <a:outerShdw blurRad="38100" dist="19050" dir="2700000" algn="tl" rotWithShape="0">
                  <a:schemeClr val="dk1">
                    <a:alpha val="40000"/>
                  </a:schemeClr>
                </a:outerShdw>
              </a:effectLst>
              <a:latin typeface="Bookman Old Style" panose="02050604050505020204" pitchFamily="18" charset="0"/>
            </a:endParaRPr>
          </a:p>
          <a:p>
            <a:pPr marL="0" marR="0" lvl="0" indent="0" algn="ctr" rtl="0">
              <a:lnSpc>
                <a:spcPct val="100000"/>
              </a:lnSpc>
              <a:spcBef>
                <a:spcPts val="0"/>
              </a:spcBef>
              <a:spcAft>
                <a:spcPts val="0"/>
              </a:spcAft>
              <a:buClr>
                <a:srgbClr val="000000"/>
              </a:buClr>
              <a:buSzPts val="3600"/>
              <a:buFont typeface="Arial"/>
              <a:buNone/>
            </a:pPr>
            <a:r>
              <a:rPr lang="en-US" sz="1800" dirty="0" err="1" smtClean="0">
                <a:ln w="0"/>
                <a:solidFill>
                  <a:srgbClr val="002060"/>
                </a:solidFill>
                <a:effectLst>
                  <a:outerShdw blurRad="38100" dist="19050" dir="2700000" algn="tl" rotWithShape="0">
                    <a:schemeClr val="dk1">
                      <a:alpha val="40000"/>
                    </a:schemeClr>
                  </a:outerShdw>
                </a:effectLst>
                <a:latin typeface="Bookman Old Style" panose="02050604050505020204" pitchFamily="18" charset="0"/>
              </a:rPr>
              <a:t>organised</a:t>
            </a:r>
            <a:r>
              <a:rPr lang="en-US" sz="1800" dirty="0" smtClean="0">
                <a:ln w="0"/>
                <a:solidFill>
                  <a:srgbClr val="002060"/>
                </a:solidFill>
                <a:effectLst>
                  <a:outerShdw blurRad="38100" dist="19050" dir="2700000" algn="tl" rotWithShape="0">
                    <a:schemeClr val="dk1">
                      <a:alpha val="40000"/>
                    </a:schemeClr>
                  </a:outerShdw>
                </a:effectLst>
                <a:latin typeface="Bookman Old Style" panose="02050604050505020204" pitchFamily="18" charset="0"/>
              </a:rPr>
              <a:t> </a:t>
            </a:r>
            <a:r>
              <a:rPr lang="en-US" sz="1800" dirty="0">
                <a:ln w="0"/>
                <a:solidFill>
                  <a:srgbClr val="002060"/>
                </a:solidFill>
                <a:effectLst>
                  <a:outerShdw blurRad="38100" dist="19050" dir="2700000" algn="tl" rotWithShape="0">
                    <a:schemeClr val="dk1">
                      <a:alpha val="40000"/>
                    </a:schemeClr>
                  </a:outerShdw>
                </a:effectLst>
                <a:latin typeface="Bookman Old Style" panose="02050604050505020204" pitchFamily="18" charset="0"/>
              </a:rPr>
              <a:t>by the International Centre for Tax and Development (ICTD) and Budget Advocacy Network </a:t>
            </a:r>
            <a:endParaRPr lang="en-US" sz="1800" i="0" u="none" strike="noStrike" dirty="0">
              <a:ln w="0"/>
              <a:solidFill>
                <a:srgbClr val="002060"/>
              </a:solidFill>
              <a:effectLst>
                <a:outerShdw blurRad="38100" dist="19050" dir="2700000" algn="tl" rotWithShape="0">
                  <a:schemeClr val="dk1">
                    <a:alpha val="40000"/>
                  </a:schemeClr>
                </a:outerShdw>
              </a:effectLst>
              <a:latin typeface="Bookman Old Style" panose="02050604050505020204" pitchFamily="18" charset="0"/>
              <a:sym typeface="Arial"/>
            </a:endParaRPr>
          </a:p>
          <a:p>
            <a:pPr marL="0" marR="0" lvl="0" indent="0" algn="ctr" rtl="0">
              <a:lnSpc>
                <a:spcPct val="100000"/>
              </a:lnSpc>
              <a:spcBef>
                <a:spcPts val="0"/>
              </a:spcBef>
              <a:spcAft>
                <a:spcPts val="0"/>
              </a:spcAft>
              <a:buClr>
                <a:srgbClr val="000000"/>
              </a:buClr>
              <a:buSzPts val="3600"/>
              <a:buFont typeface="Arial"/>
              <a:buNone/>
            </a:pPr>
            <a:endParaRPr lang="en-US" sz="1800" i="0" u="none" strike="noStrike" dirty="0">
              <a:ln w="0"/>
              <a:solidFill>
                <a:srgbClr val="002060"/>
              </a:solidFill>
              <a:effectLst>
                <a:outerShdw blurRad="38100" dist="19050" dir="2700000" algn="tl" rotWithShape="0">
                  <a:schemeClr val="dk1">
                    <a:alpha val="40000"/>
                  </a:schemeClr>
                </a:outerShdw>
              </a:effectLst>
              <a:latin typeface="+mj-lt"/>
              <a:sym typeface="Arial"/>
            </a:endParaRPr>
          </a:p>
          <a:p>
            <a:pPr marL="0" marR="0" lvl="0" indent="0" algn="ctr" rtl="0">
              <a:lnSpc>
                <a:spcPct val="100000"/>
              </a:lnSpc>
              <a:spcBef>
                <a:spcPts val="0"/>
              </a:spcBef>
              <a:spcAft>
                <a:spcPts val="0"/>
              </a:spcAft>
              <a:buClr>
                <a:srgbClr val="000000"/>
              </a:buClr>
              <a:buSzPts val="3600"/>
              <a:buFont typeface="Arial"/>
              <a:buNone/>
            </a:pPr>
            <a:endParaRPr lang="en-US" sz="2000" i="0" u="none" strike="noStrike" dirty="0">
              <a:ln w="0"/>
              <a:solidFill>
                <a:schemeClr val="tx1"/>
              </a:solidFill>
              <a:effectLst>
                <a:outerShdw blurRad="38100" dist="19050" dir="2700000" algn="tl" rotWithShape="0">
                  <a:schemeClr val="dk1">
                    <a:alpha val="40000"/>
                  </a:schemeClr>
                </a:outerShdw>
              </a:effectLst>
              <a:latin typeface="+mj-lt"/>
              <a:sym typeface="Arial"/>
            </a:endParaRPr>
          </a:p>
          <a:p>
            <a:pPr marL="0" marR="0" lvl="0" indent="0" algn="ctr" rtl="0">
              <a:lnSpc>
                <a:spcPct val="100000"/>
              </a:lnSpc>
              <a:spcBef>
                <a:spcPts val="0"/>
              </a:spcBef>
              <a:spcAft>
                <a:spcPts val="0"/>
              </a:spcAft>
              <a:buClr>
                <a:srgbClr val="000000"/>
              </a:buClr>
              <a:buSzPts val="3600"/>
              <a:buFont typeface="Arial"/>
              <a:buNone/>
            </a:pPr>
            <a:endParaRPr sz="1200" i="1" u="none" strike="noStrike" dirty="0">
              <a:ln w="0"/>
              <a:solidFill>
                <a:schemeClr val="tx1"/>
              </a:solidFill>
              <a:effectLst>
                <a:outerShdw blurRad="38100" dist="19050" dir="2700000" algn="tl" rotWithShape="0">
                  <a:schemeClr val="dk1">
                    <a:alpha val="40000"/>
                  </a:schemeClr>
                </a:outerShdw>
              </a:effectLst>
              <a:latin typeface="+mj-lt"/>
              <a:sym typeface="Arial"/>
            </a:endParaRPr>
          </a:p>
        </p:txBody>
      </p:sp>
      <p:pic>
        <p:nvPicPr>
          <p:cNvPr id="5" name="Google Shape;29;p14" descr="Image result for sierra leone coat of arms">
            <a:extLst>
              <a:ext uri="{FF2B5EF4-FFF2-40B4-BE49-F238E27FC236}">
                <a16:creationId xmlns:a16="http://schemas.microsoft.com/office/drawing/2014/main" id="{F17CDAC4-5104-4BB3-9A73-2C5FC871DC07}"/>
              </a:ext>
            </a:extLst>
          </p:cNvPr>
          <p:cNvPicPr preferRelativeResize="0"/>
          <p:nvPr/>
        </p:nvPicPr>
        <p:blipFill rotWithShape="1">
          <a:blip r:embed="rId3">
            <a:alphaModFix/>
          </a:blip>
          <a:srcRect/>
          <a:stretch/>
        </p:blipFill>
        <p:spPr>
          <a:xfrm>
            <a:off x="3633109" y="180033"/>
            <a:ext cx="1600857" cy="1283855"/>
          </a:xfrm>
          <a:prstGeom prst="rect">
            <a:avLst/>
          </a:prstGeom>
          <a:noFill/>
          <a:ln>
            <a:noFill/>
          </a:ln>
        </p:spPr>
      </p:pic>
      <p:sp>
        <p:nvSpPr>
          <p:cNvPr id="2" name="TextBox 1">
            <a:extLst>
              <a:ext uri="{FF2B5EF4-FFF2-40B4-BE49-F238E27FC236}">
                <a16:creationId xmlns:a16="http://schemas.microsoft.com/office/drawing/2014/main" id="{189AAC17-1758-4F9C-A74C-6414CF74FF6D}"/>
              </a:ext>
            </a:extLst>
          </p:cNvPr>
          <p:cNvSpPr txBox="1"/>
          <p:nvPr/>
        </p:nvSpPr>
        <p:spPr>
          <a:xfrm>
            <a:off x="3506166" y="5798745"/>
            <a:ext cx="1558440" cy="307777"/>
          </a:xfrm>
          <a:prstGeom prst="rect">
            <a:avLst/>
          </a:prstGeom>
          <a:noFill/>
        </p:spPr>
        <p:txBody>
          <a:bodyPr wrap="none" rtlCol="0">
            <a:spAutoFit/>
          </a:bodyPr>
          <a:lstStyle/>
          <a:p>
            <a:r>
              <a:rPr lang="en-US" dirty="0">
                <a:solidFill>
                  <a:srgbClr val="002060"/>
                </a:solidFill>
                <a:latin typeface="Bookman Old Style" panose="02050604050505020204" pitchFamily="18" charset="0"/>
              </a:rPr>
              <a:t>December 2022</a:t>
            </a:r>
            <a:endParaRPr lang="en-SL" dirty="0">
              <a:solidFill>
                <a:srgbClr val="002060"/>
              </a:solidFill>
              <a:latin typeface="Bookman Old Style" panose="02050604050505020204" pitchFamily="18" charset="0"/>
            </a:endParaRPr>
          </a:p>
        </p:txBody>
      </p:sp>
      <p:sp>
        <p:nvSpPr>
          <p:cNvPr id="3" name="Rectangle 2"/>
          <p:cNvSpPr/>
          <p:nvPr/>
        </p:nvSpPr>
        <p:spPr>
          <a:xfrm>
            <a:off x="790885" y="6272029"/>
            <a:ext cx="7499577" cy="461665"/>
          </a:xfrm>
          <a:prstGeom prst="rect">
            <a:avLst/>
          </a:prstGeom>
        </p:spPr>
        <p:txBody>
          <a:bodyPr wrap="square">
            <a:spAutoFit/>
          </a:bodyPr>
          <a:lstStyle/>
          <a:p>
            <a:pPr algn="ctr"/>
            <a:r>
              <a:rPr lang="en-US" sz="1200" i="1" dirty="0">
                <a:ln w="0"/>
                <a:latin typeface="Bookman Old Style" panose="02050604050505020204" pitchFamily="18" charset="0"/>
              </a:rPr>
              <a:t>(</a:t>
            </a:r>
            <a:r>
              <a:rPr lang="en-US" sz="1200" i="1" dirty="0">
                <a:ln w="0"/>
                <a:solidFill>
                  <a:srgbClr val="002060"/>
                </a:solidFill>
                <a:latin typeface="Bookman Old Style" panose="02050604050505020204" pitchFamily="18" charset="0"/>
              </a:rPr>
              <a:t>Collaborative studies conducted by the Research and Delivery Division of the Ministry of Finance and the Expenditure Policy Division of the IMF’s Fiscal Affairs Department)</a:t>
            </a:r>
            <a:endParaRPr lang="en-GB" dirty="0">
              <a:solidFill>
                <a:srgbClr val="002060"/>
              </a:solidFill>
              <a:latin typeface="Bookman Old Style" panose="02050604050505020204" pitchFamily="18" charset="0"/>
            </a:endParaRPr>
          </a:p>
        </p:txBody>
      </p:sp>
      <p:sp>
        <p:nvSpPr>
          <p:cNvPr id="8" name="TextBox 7">
            <a:extLst>
              <a:ext uri="{FF2B5EF4-FFF2-40B4-BE49-F238E27FC236}">
                <a16:creationId xmlns:a16="http://schemas.microsoft.com/office/drawing/2014/main" id="{189AAC17-1758-4F9C-A74C-6414CF74FF6D}"/>
              </a:ext>
            </a:extLst>
          </p:cNvPr>
          <p:cNvSpPr txBox="1"/>
          <p:nvPr/>
        </p:nvSpPr>
        <p:spPr>
          <a:xfrm>
            <a:off x="3079767" y="5401645"/>
            <a:ext cx="2411238" cy="307777"/>
          </a:xfrm>
          <a:prstGeom prst="rect">
            <a:avLst/>
          </a:prstGeom>
          <a:noFill/>
        </p:spPr>
        <p:txBody>
          <a:bodyPr wrap="none" rtlCol="0">
            <a:spAutoFit/>
          </a:bodyPr>
          <a:lstStyle/>
          <a:p>
            <a:r>
              <a:rPr lang="en-US" dirty="0" smtClean="0">
                <a:solidFill>
                  <a:srgbClr val="002060"/>
                </a:solidFill>
                <a:latin typeface="Bookman Old Style" panose="02050604050505020204" pitchFamily="18" charset="0"/>
              </a:rPr>
              <a:t>Dr. Yakama Manty Jones</a:t>
            </a:r>
            <a:endParaRPr lang="en-SL" dirty="0">
              <a:solidFill>
                <a:srgbClr val="002060"/>
              </a:solidFill>
              <a:latin typeface="Bookman Old Style" panose="02050604050505020204" pitchFamily="18" charset="0"/>
            </a:endParaRPr>
          </a:p>
        </p:txBody>
      </p:sp>
    </p:spTree>
  </p:cSld>
  <p:clrMapOvr>
    <a:masterClrMapping/>
  </p:clrMapOvr>
  <p:timing>
    <p:tnLst>
      <p:par>
        <p:cTn id="1" dur="indefinite" restart="never" nodeType="tmRoot"/>
      </p:par>
    </p:tnLst>
  </p:timing>
  <p:extLst mod="1">
    <p:ext uri="{6950BFC3-D8DA-4A85-94F7-54DA5524770B}">
      <p188:commentRel xmlns="" xmlns:p188="http://schemas.microsoft.com/office/powerpoint/2018/8/main" r:id="rId6"/>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49625FA-A2E2-4325-B25C-34482D8CDB95}"/>
              </a:ext>
            </a:extLst>
          </p:cNvPr>
          <p:cNvSpPr txBox="1">
            <a:spLocks/>
          </p:cNvSpPr>
          <p:nvPr/>
        </p:nvSpPr>
        <p:spPr>
          <a:xfrm>
            <a:off x="328935" y="834577"/>
            <a:ext cx="11513441" cy="5330156"/>
          </a:xfrm>
          <a:prstGeom prst="rect">
            <a:avLst/>
          </a:prstGeom>
        </p:spPr>
        <p:txBody>
          <a:bodyPr vert="horz" lIns="0" tIns="137160" rIns="0" bIns="0" rtlCol="0">
            <a:normAutofit fontScale="25000" lnSpcReduction="20000"/>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5"/>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5"/>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20000"/>
              </a:lnSpc>
            </a:pPr>
            <a:r>
              <a:rPr lang="en-US" sz="8000" dirty="0">
                <a:solidFill>
                  <a:schemeClr val="accent2">
                    <a:lumMod val="50000"/>
                  </a:schemeClr>
                </a:solidFill>
                <a:latin typeface="Bookman Old Style" panose="02050604050505020204" pitchFamily="18" charset="0"/>
              </a:rPr>
              <a:t>Barriers to Accessing Education in Sierra Leone </a:t>
            </a:r>
            <a:endParaRPr lang="en-SL" sz="8000" dirty="0">
              <a:solidFill>
                <a:schemeClr val="accent2">
                  <a:lumMod val="50000"/>
                </a:schemeClr>
              </a:solidFill>
              <a:latin typeface="Bookman Old Style" panose="02050604050505020204" pitchFamily="18" charset="0"/>
            </a:endParaRPr>
          </a:p>
          <a:p>
            <a:pPr>
              <a:lnSpc>
                <a:spcPct val="120000"/>
              </a:lnSpc>
            </a:pPr>
            <a:r>
              <a:rPr lang="en-US" sz="6400" b="1" dirty="0">
                <a:solidFill>
                  <a:srgbClr val="002060"/>
                </a:solidFill>
                <a:latin typeface="Bookman Old Style" panose="02050604050505020204" pitchFamily="18" charset="0"/>
              </a:rPr>
              <a:t>Many children drop out of school because of financial reasons. </a:t>
            </a:r>
            <a:r>
              <a:rPr lang="en-US" sz="6400" dirty="0">
                <a:solidFill>
                  <a:srgbClr val="002060"/>
                </a:solidFill>
                <a:latin typeface="Bookman Old Style" panose="02050604050505020204" pitchFamily="18" charset="0"/>
              </a:rPr>
              <a:t>Across all educational levels, the share of children that quit schooling due to such reasons is highest for those in primary schools belonging to the poorest welfare quintile. School fees and tuition are the main expenditure components for all welfare quintiles</a:t>
            </a:r>
            <a:endParaRPr lang="en-SL" sz="6400" dirty="0">
              <a:solidFill>
                <a:srgbClr val="002060"/>
              </a:solidFill>
              <a:latin typeface="Bookman Old Style" panose="02050604050505020204" pitchFamily="18" charset="0"/>
            </a:endParaRPr>
          </a:p>
          <a:p>
            <a:pPr>
              <a:lnSpc>
                <a:spcPct val="120000"/>
              </a:lnSpc>
            </a:pPr>
            <a:r>
              <a:rPr lang="en-US" sz="6400" b="1" dirty="0">
                <a:solidFill>
                  <a:srgbClr val="002060"/>
                </a:solidFill>
                <a:latin typeface="Bookman Old Style" panose="02050604050505020204" pitchFamily="18" charset="0"/>
              </a:rPr>
              <a:t>There is a seeming lack of appreciation of the value of education, </a:t>
            </a:r>
            <a:r>
              <a:rPr lang="en-US" sz="6400" dirty="0">
                <a:solidFill>
                  <a:srgbClr val="002060"/>
                </a:solidFill>
                <a:latin typeface="Bookman Old Style" panose="02050604050505020204" pitchFamily="18" charset="0"/>
              </a:rPr>
              <a:t>as there is a high share of households citing this reason for their children leaving school. </a:t>
            </a:r>
            <a:endParaRPr lang="en-SL" sz="6400" dirty="0">
              <a:solidFill>
                <a:srgbClr val="002060"/>
              </a:solidFill>
              <a:latin typeface="Bookman Old Style" panose="02050604050505020204" pitchFamily="18" charset="0"/>
            </a:endParaRPr>
          </a:p>
          <a:p>
            <a:pPr>
              <a:lnSpc>
                <a:spcPct val="120000"/>
              </a:lnSpc>
            </a:pPr>
            <a:r>
              <a:rPr lang="en-US" sz="6400" b="1" dirty="0">
                <a:solidFill>
                  <a:srgbClr val="002060"/>
                </a:solidFill>
                <a:latin typeface="Bookman Old Style" panose="02050604050505020204" pitchFamily="18" charset="0"/>
              </a:rPr>
              <a:t>Distance to school affects children across all welfare quintiles</a:t>
            </a:r>
            <a:r>
              <a:rPr lang="en-US" sz="6400" dirty="0">
                <a:solidFill>
                  <a:srgbClr val="002060"/>
                </a:solidFill>
                <a:latin typeface="Bookman Old Style" panose="02050604050505020204" pitchFamily="18" charset="0"/>
              </a:rPr>
              <a:t> but appears to be more of a challenge for the poorest at the JSS and SSS levels. Distance to school as a barrier to schooling is more prominent in rural than urban areas. </a:t>
            </a:r>
            <a:endParaRPr lang="en-SL" sz="6400" dirty="0">
              <a:solidFill>
                <a:srgbClr val="002060"/>
              </a:solidFill>
              <a:latin typeface="Bookman Old Style" panose="02050604050505020204" pitchFamily="18" charset="0"/>
            </a:endParaRPr>
          </a:p>
          <a:p>
            <a:pPr>
              <a:lnSpc>
                <a:spcPct val="120000"/>
              </a:lnSpc>
            </a:pPr>
            <a:r>
              <a:rPr lang="en-US" sz="6400" b="1" dirty="0">
                <a:solidFill>
                  <a:srgbClr val="002060"/>
                </a:solidFill>
                <a:latin typeface="Bookman Old Style" panose="02050604050505020204" pitchFamily="18" charset="0"/>
              </a:rPr>
              <a:t>For both the poorest and richest welfare quintiles, early marriage and teenage pregnancy hinder school attendance, especially for teenagers at the SSS level. </a:t>
            </a:r>
            <a:r>
              <a:rPr lang="en-US" sz="6400" dirty="0">
                <a:solidFill>
                  <a:srgbClr val="002060"/>
                </a:solidFill>
                <a:latin typeface="Bookman Old Style" panose="02050604050505020204" pitchFamily="18" charset="0"/>
              </a:rPr>
              <a:t>Many households also cite illness as a reason why children leave school across the primary, JSS and SSS stages in all geographic regions of the country. </a:t>
            </a:r>
            <a:endParaRPr lang="en-SL" sz="6400" dirty="0">
              <a:solidFill>
                <a:srgbClr val="002060"/>
              </a:solidFill>
              <a:latin typeface="Bookman Old Style" panose="02050604050505020204" pitchFamily="18" charset="0"/>
            </a:endParaRPr>
          </a:p>
          <a:p>
            <a:pPr>
              <a:lnSpc>
                <a:spcPct val="300000"/>
              </a:lnSpc>
              <a:spcBef>
                <a:spcPts val="600"/>
              </a:spcBef>
              <a:spcAft>
                <a:spcPts val="600"/>
              </a:spcAft>
              <a:buClr>
                <a:srgbClr val="005F9F"/>
              </a:buClr>
            </a:pPr>
            <a:endParaRPr lang="en-US" sz="6400" dirty="0">
              <a:solidFill>
                <a:srgbClr val="C00000"/>
              </a:solidFill>
            </a:endParaRPr>
          </a:p>
          <a:p>
            <a:pPr>
              <a:lnSpc>
                <a:spcPct val="300000"/>
              </a:lnSpc>
              <a:spcBef>
                <a:spcPts val="600"/>
              </a:spcBef>
              <a:spcAft>
                <a:spcPts val="600"/>
              </a:spcAft>
            </a:pPr>
            <a:endParaRPr lang="en-US" sz="6400" dirty="0">
              <a:solidFill>
                <a:schemeClr val="tx2"/>
              </a:solidFill>
            </a:endParaRPr>
          </a:p>
          <a:p>
            <a:pPr>
              <a:lnSpc>
                <a:spcPct val="300000"/>
              </a:lnSpc>
              <a:spcBef>
                <a:spcPts val="600"/>
              </a:spcBef>
              <a:spcAft>
                <a:spcPts val="600"/>
              </a:spcAft>
            </a:pPr>
            <a:endParaRPr lang="en-US" sz="6400" dirty="0">
              <a:solidFill>
                <a:schemeClr val="tx2"/>
              </a:solidFill>
            </a:endParaRPr>
          </a:p>
          <a:p>
            <a:pPr>
              <a:lnSpc>
                <a:spcPct val="300000"/>
              </a:lnSpc>
              <a:spcBef>
                <a:spcPts val="600"/>
              </a:spcBef>
              <a:spcAft>
                <a:spcPts val="600"/>
              </a:spcAft>
            </a:pPr>
            <a:endParaRPr lang="en-US" altLang="en-US" sz="6400" dirty="0"/>
          </a:p>
          <a:p>
            <a:pPr marL="465138" indent="-465138">
              <a:lnSpc>
                <a:spcPct val="300000"/>
              </a:lnSpc>
              <a:spcBef>
                <a:spcPts val="600"/>
              </a:spcBef>
              <a:spcAft>
                <a:spcPts val="600"/>
              </a:spcAft>
              <a:buFont typeface="Arial" panose="020B0604020202020204" pitchFamily="34" charset="0"/>
              <a:buChar char="•"/>
            </a:pPr>
            <a:endParaRPr lang="en-US" altLang="en-US" sz="6400" dirty="0">
              <a:sym typeface="Wingdings" panose="05000000000000000000" pitchFamily="2" charset="2"/>
            </a:endParaRPr>
          </a:p>
          <a:p>
            <a:pPr marL="800100" indent="-280988">
              <a:lnSpc>
                <a:spcPct val="300000"/>
              </a:lnSpc>
              <a:spcBef>
                <a:spcPts val="600"/>
              </a:spcBef>
              <a:spcAft>
                <a:spcPts val="600"/>
              </a:spcAft>
              <a:buFont typeface="Arial" panose="020B0604020202020204" pitchFamily="34" charset="0"/>
              <a:buChar char="•"/>
            </a:pPr>
            <a:endParaRPr lang="en-US" altLang="en-US" sz="6400" dirty="0">
              <a:sym typeface="Wingdings" panose="05000000000000000000" pitchFamily="2" charset="2"/>
            </a:endParaRPr>
          </a:p>
          <a:p>
            <a:pPr marL="519112">
              <a:lnSpc>
                <a:spcPct val="300000"/>
              </a:lnSpc>
              <a:spcBef>
                <a:spcPts val="600"/>
              </a:spcBef>
              <a:spcAft>
                <a:spcPts val="600"/>
              </a:spcAft>
            </a:pPr>
            <a:endParaRPr lang="en-US" altLang="en-US" dirty="0">
              <a:sym typeface="Wingdings" panose="05000000000000000000" pitchFamily="2" charset="2"/>
            </a:endParaRPr>
          </a:p>
        </p:txBody>
      </p:sp>
      <p:sp>
        <p:nvSpPr>
          <p:cNvPr id="5" name="Title 1">
            <a:extLst>
              <a:ext uri="{FF2B5EF4-FFF2-40B4-BE49-F238E27FC236}">
                <a16:creationId xmlns:a16="http://schemas.microsoft.com/office/drawing/2014/main" id="{C1201410-2F37-4A76-884B-E70C32062FFA}"/>
              </a:ext>
            </a:extLst>
          </p:cNvPr>
          <p:cNvSpPr txBox="1">
            <a:spLocks/>
          </p:cNvSpPr>
          <p:nvPr/>
        </p:nvSpPr>
        <p:spPr>
          <a:xfrm>
            <a:off x="210679" y="78614"/>
            <a:ext cx="10253965" cy="726036"/>
          </a:xfrm>
          <a:prstGeom prst="rect">
            <a:avLst/>
          </a:prstGeom>
          <a:noFill/>
          <a:ln>
            <a:noFill/>
          </a:ln>
        </p:spPr>
        <p:txBody>
          <a:bodyPr spcFirstLastPara="1" vert="horz" wrap="square" lIns="0" tIns="0" rIns="0" bIns="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lang="en-US" sz="2800" b="0" i="0" u="none" strike="noStrike" cap="none" dirty="0">
                <a:solidFill>
                  <a:schemeClr val="tx2"/>
                </a:solidFill>
                <a:latin typeface="Arial Black" charset="0"/>
                <a:ea typeface="Arial Black" charset="0"/>
                <a:cs typeface="Arial Black"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1" dirty="0" smtClean="0">
                <a:solidFill>
                  <a:srgbClr val="002060"/>
                </a:solidFill>
                <a:latin typeface="Bookman Old Style" panose="02050604050505020204" pitchFamily="18" charset="0"/>
                <a:cs typeface="Calibri" panose="020F0502020204030204" pitchFamily="34" charset="0"/>
              </a:rPr>
              <a:t>Education BIA -Key Findings  (4/4)</a:t>
            </a:r>
            <a:endParaRPr lang="en-US" sz="2000" b="1" dirty="0">
              <a:solidFill>
                <a:srgbClr val="002060"/>
              </a:solidFill>
              <a:latin typeface="Bookman Old Style" panose="02050604050505020204" pitchFamily="18" charset="0"/>
              <a:cs typeface="Calibri" panose="020F0502020204030204" pitchFamily="34" charset="0"/>
            </a:endParaRPr>
          </a:p>
        </p:txBody>
      </p:sp>
    </p:spTree>
    <p:extLst>
      <p:ext uri="{BB962C8B-B14F-4D97-AF65-F5344CB8AC3E}">
        <p14:creationId xmlns:p14="http://schemas.microsoft.com/office/powerpoint/2010/main" val="3232271518"/>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F3B1-ADC4-4830-B719-5DE8599DF88B}"/>
              </a:ext>
            </a:extLst>
          </p:cNvPr>
          <p:cNvSpPr>
            <a:spLocks noGrp="1"/>
          </p:cNvSpPr>
          <p:nvPr>
            <p:ph type="title"/>
          </p:nvPr>
        </p:nvSpPr>
        <p:spPr>
          <a:xfrm>
            <a:off x="88339" y="45210"/>
            <a:ext cx="10402824" cy="696096"/>
          </a:xfrm>
        </p:spPr>
        <p:txBody>
          <a:bodyPr>
            <a:normAutofit/>
          </a:bodyPr>
          <a:lstStyle/>
          <a:p>
            <a:r>
              <a:rPr lang="en-US" sz="2400" dirty="0" smtClean="0">
                <a:solidFill>
                  <a:srgbClr val="002060"/>
                </a:solidFill>
                <a:latin typeface="Bookman Old Style" panose="02050604050505020204" pitchFamily="18" charset="0"/>
                <a:cs typeface="Arial" panose="020B0604020202020204" pitchFamily="34" charset="0"/>
              </a:rPr>
              <a:t>Methodology-</a:t>
            </a:r>
            <a:r>
              <a:rPr lang="en-US" sz="2400" dirty="0" smtClean="0">
                <a:solidFill>
                  <a:srgbClr val="002060"/>
                </a:solidFill>
                <a:latin typeface="Bookman Old Style" panose="02050604050505020204" pitchFamily="18" charset="0"/>
                <a:cs typeface="Arial" panose="020B0604020202020204" pitchFamily="34" charset="0"/>
              </a:rPr>
              <a:t> Health BIA (1/2)</a:t>
            </a:r>
            <a:endParaRPr lang="en-SL" sz="2400" dirty="0">
              <a:solidFill>
                <a:srgbClr val="002060"/>
              </a:solidFill>
              <a:latin typeface="Bookman Old Style" panose="02050604050505020204" pitchFamily="18" charset="0"/>
              <a:cs typeface="Arial" panose="020B0604020202020204" pitchFamily="34" charset="0"/>
            </a:endParaRPr>
          </a:p>
        </p:txBody>
      </p:sp>
      <p:sp>
        <p:nvSpPr>
          <p:cNvPr id="3" name="Text Placeholder 2">
            <a:extLst>
              <a:ext uri="{FF2B5EF4-FFF2-40B4-BE49-F238E27FC236}">
                <a16:creationId xmlns:a16="http://schemas.microsoft.com/office/drawing/2014/main" id="{2C2DE0A8-7F00-4A3E-90FA-7CDB7FA8A91D}"/>
              </a:ext>
            </a:extLst>
          </p:cNvPr>
          <p:cNvSpPr>
            <a:spLocks noGrp="1"/>
          </p:cNvSpPr>
          <p:nvPr>
            <p:ph type="body" idx="1"/>
          </p:nvPr>
        </p:nvSpPr>
        <p:spPr>
          <a:xfrm>
            <a:off x="226358" y="887061"/>
            <a:ext cx="11358918" cy="5083878"/>
          </a:xfrm>
        </p:spPr>
        <p:txBody>
          <a:bodyPr/>
          <a:lstStyle/>
          <a:p>
            <a:pPr marL="127000" indent="0">
              <a:buNone/>
            </a:pPr>
            <a:endParaRPr lang="en-US" dirty="0"/>
          </a:p>
          <a:p>
            <a:pPr marL="127000" indent="0">
              <a:buNone/>
            </a:pPr>
            <a:endParaRPr lang="en-US" dirty="0"/>
          </a:p>
          <a:p>
            <a:pPr marL="127000" indent="0">
              <a:buNone/>
            </a:pPr>
            <a:endParaRPr lang="en-SL" dirty="0"/>
          </a:p>
        </p:txBody>
      </p:sp>
      <p:sp>
        <p:nvSpPr>
          <p:cNvPr id="4" name="Explosion: 8 Points 3">
            <a:extLst>
              <a:ext uri="{FF2B5EF4-FFF2-40B4-BE49-F238E27FC236}">
                <a16:creationId xmlns:a16="http://schemas.microsoft.com/office/drawing/2014/main" id="{825FA80C-1C5E-4127-95FD-99D9FF3AA0C1}"/>
              </a:ext>
            </a:extLst>
          </p:cNvPr>
          <p:cNvSpPr/>
          <p:nvPr/>
        </p:nvSpPr>
        <p:spPr>
          <a:xfrm>
            <a:off x="315900" y="767746"/>
            <a:ext cx="1345721" cy="810883"/>
          </a:xfrm>
          <a:prstGeom prst="irregularSeal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sym typeface="Arial"/>
              </a:rPr>
              <a:t>Step 1</a:t>
            </a:r>
            <a:endParaRPr kumimoji="0" lang="en-SL"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123AB70C-A633-48FF-B771-B1DD4E1B705B}"/>
              </a:ext>
            </a:extLst>
          </p:cNvPr>
          <p:cNvSpPr txBox="1"/>
          <p:nvPr/>
        </p:nvSpPr>
        <p:spPr>
          <a:xfrm>
            <a:off x="1701476" y="761137"/>
            <a:ext cx="47893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Bookman Old Style" panose="02050604050505020204" pitchFamily="18" charset="0"/>
                <a:cs typeface="Arial"/>
                <a:sym typeface="Arial"/>
              </a:rPr>
              <a:t>Group population into welfare groups ( from poorest to richest) using per capita expenditure  </a:t>
            </a:r>
            <a:endParaRPr kumimoji="0" lang="en-SL" sz="1600" b="0" i="0" u="none" strike="noStrike" kern="0" cap="none" spc="0" normalizeH="0" baseline="0" noProof="0" dirty="0">
              <a:ln>
                <a:noFill/>
              </a:ln>
              <a:solidFill>
                <a:srgbClr val="000000"/>
              </a:solidFill>
              <a:effectLst/>
              <a:uLnTx/>
              <a:uFillTx/>
              <a:latin typeface="Bookman Old Style" panose="02050604050505020204" pitchFamily="18" charset="0"/>
              <a:cs typeface="Arial"/>
              <a:sym typeface="Arial"/>
            </a:endParaRPr>
          </a:p>
        </p:txBody>
      </p:sp>
      <p:pic>
        <p:nvPicPr>
          <p:cNvPr id="6" name="Picture 5">
            <a:extLst>
              <a:ext uri="{FF2B5EF4-FFF2-40B4-BE49-F238E27FC236}">
                <a16:creationId xmlns:a16="http://schemas.microsoft.com/office/drawing/2014/main" id="{BE3887EF-C7BE-408D-B8EE-0229C4B2182D}"/>
              </a:ext>
            </a:extLst>
          </p:cNvPr>
          <p:cNvPicPr>
            <a:picLocks noChangeAspect="1"/>
          </p:cNvPicPr>
          <p:nvPr/>
        </p:nvPicPr>
        <p:blipFill rotWithShape="1">
          <a:blip r:embed="rId2"/>
          <a:srcRect l="21528"/>
          <a:stretch/>
        </p:blipFill>
        <p:spPr>
          <a:xfrm>
            <a:off x="6096000" y="688640"/>
            <a:ext cx="4891177" cy="776438"/>
          </a:xfrm>
          <a:prstGeom prst="rect">
            <a:avLst/>
          </a:prstGeom>
        </p:spPr>
      </p:pic>
      <p:cxnSp>
        <p:nvCxnSpPr>
          <p:cNvPr id="8" name="Straight Connector 7">
            <a:extLst>
              <a:ext uri="{FF2B5EF4-FFF2-40B4-BE49-F238E27FC236}">
                <a16:creationId xmlns:a16="http://schemas.microsoft.com/office/drawing/2014/main" id="{3507F6C7-CAE2-4763-BC54-20B84262025D}"/>
              </a:ext>
            </a:extLst>
          </p:cNvPr>
          <p:cNvCxnSpPr>
            <a:cxnSpLocks/>
          </p:cNvCxnSpPr>
          <p:nvPr/>
        </p:nvCxnSpPr>
        <p:spPr>
          <a:xfrm>
            <a:off x="88339" y="1552766"/>
            <a:ext cx="1181692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F909C131-544F-4A52-8FBA-386A61405C5F}"/>
              </a:ext>
            </a:extLst>
          </p:cNvPr>
          <p:cNvCxnSpPr>
            <a:cxnSpLocks/>
          </p:cNvCxnSpPr>
          <p:nvPr/>
        </p:nvCxnSpPr>
        <p:spPr>
          <a:xfrm>
            <a:off x="96961" y="714541"/>
            <a:ext cx="118074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Explosion: 8 Points 12">
            <a:extLst>
              <a:ext uri="{FF2B5EF4-FFF2-40B4-BE49-F238E27FC236}">
                <a16:creationId xmlns:a16="http://schemas.microsoft.com/office/drawing/2014/main" id="{5B03E645-B25F-405D-A807-22BE7939E227}"/>
              </a:ext>
            </a:extLst>
          </p:cNvPr>
          <p:cNvSpPr/>
          <p:nvPr/>
        </p:nvSpPr>
        <p:spPr>
          <a:xfrm>
            <a:off x="320413" y="1718120"/>
            <a:ext cx="1345721" cy="810883"/>
          </a:xfrm>
          <a:prstGeom prst="irregularSeal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sym typeface="Arial"/>
              </a:rPr>
              <a:t>Step 2</a:t>
            </a:r>
            <a:endParaRPr kumimoji="0" lang="en-SL"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 name="TextBox 13">
            <a:extLst>
              <a:ext uri="{FF2B5EF4-FFF2-40B4-BE49-F238E27FC236}">
                <a16:creationId xmlns:a16="http://schemas.microsoft.com/office/drawing/2014/main" id="{7C458F1D-F2A8-41AD-9637-831892528DE8}"/>
              </a:ext>
            </a:extLst>
          </p:cNvPr>
          <p:cNvSpPr txBox="1"/>
          <p:nvPr/>
        </p:nvSpPr>
        <p:spPr>
          <a:xfrm>
            <a:off x="1706391" y="1691135"/>
            <a:ext cx="8446900" cy="874150"/>
          </a:xfrm>
          <a:prstGeom prst="rect">
            <a:avLst/>
          </a:prstGeom>
          <a:noFill/>
        </p:spPr>
        <p:txBody>
          <a:bodyPr wrap="square" rtlCol="0">
            <a:spAutoFit/>
          </a:bodyPr>
          <a:lstStyle/>
          <a:p>
            <a:pPr marL="0" marR="0" lvl="0" indent="0" algn="l" defTabSz="914314" rtl="0" eaLnBrk="1" fontAlgn="auto" latinLnBrk="0" hangingPunct="1">
              <a:lnSpc>
                <a:spcPct val="108000"/>
              </a:lnSpc>
              <a:spcBef>
                <a:spcPts val="0"/>
              </a:spcBef>
              <a:spcAft>
                <a:spcPts val="1200"/>
              </a:spcAft>
              <a:buClr>
                <a:srgbClr val="005F9F"/>
              </a:buClr>
              <a:buSzPct val="110000"/>
              <a:buFont typeface="Arial"/>
              <a:buNone/>
              <a:tabLst/>
              <a:defRPr/>
            </a:pPr>
            <a:r>
              <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panose="020B0604020202020204" pitchFamily="34" charset="0"/>
                <a:sym typeface="Arial"/>
              </a:rPr>
              <a:t>Estimate the </a:t>
            </a:r>
            <a:r>
              <a:rPr kumimoji="0" lang="en-US" sz="16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panose="020B0604020202020204" pitchFamily="34" charset="0"/>
                <a:sym typeface="Arial"/>
              </a:rPr>
              <a:t>utilization</a:t>
            </a:r>
            <a:r>
              <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panose="020B0604020202020204" pitchFamily="34" charset="0"/>
                <a:sym typeface="Arial"/>
              </a:rPr>
              <a:t> of different </a:t>
            </a:r>
            <a:r>
              <a:rPr kumimoji="0" lang="en-US" sz="16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panose="020B0604020202020204" pitchFamily="34" charset="0"/>
                <a:sym typeface="Arial"/>
              </a:rPr>
              <a:t>health services </a:t>
            </a:r>
            <a:r>
              <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panose="020B0604020202020204" pitchFamily="34" charset="0"/>
                <a:sym typeface="Arial"/>
              </a:rPr>
              <a:t>(i.e. inpatient care and outpatient care) by type of </a:t>
            </a:r>
            <a:r>
              <a:rPr kumimoji="0" lang="en-US" sz="16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panose="020B0604020202020204" pitchFamily="34" charset="0"/>
                <a:sym typeface="Arial"/>
              </a:rPr>
              <a:t>provider</a:t>
            </a:r>
            <a:r>
              <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panose="020B0604020202020204" pitchFamily="34" charset="0"/>
                <a:sym typeface="Arial"/>
              </a:rPr>
              <a:t> (i.e. public clinics and hospitals) for each group</a:t>
            </a:r>
          </a:p>
        </p:txBody>
      </p:sp>
      <p:cxnSp>
        <p:nvCxnSpPr>
          <p:cNvPr id="15" name="Straight Connector 14">
            <a:extLst>
              <a:ext uri="{FF2B5EF4-FFF2-40B4-BE49-F238E27FC236}">
                <a16:creationId xmlns:a16="http://schemas.microsoft.com/office/drawing/2014/main" id="{63F3AAC7-46A0-4977-AD37-3E1904CE0BCE}"/>
              </a:ext>
            </a:extLst>
          </p:cNvPr>
          <p:cNvCxnSpPr>
            <a:cxnSpLocks/>
          </p:cNvCxnSpPr>
          <p:nvPr/>
        </p:nvCxnSpPr>
        <p:spPr>
          <a:xfrm>
            <a:off x="96960" y="2606642"/>
            <a:ext cx="1181692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Explosion: 8 Points 15">
            <a:extLst>
              <a:ext uri="{FF2B5EF4-FFF2-40B4-BE49-F238E27FC236}">
                <a16:creationId xmlns:a16="http://schemas.microsoft.com/office/drawing/2014/main" id="{67FF19F9-D3A1-442C-A736-1D830AF21DC1}"/>
              </a:ext>
            </a:extLst>
          </p:cNvPr>
          <p:cNvSpPr/>
          <p:nvPr/>
        </p:nvSpPr>
        <p:spPr>
          <a:xfrm>
            <a:off x="226358" y="2683770"/>
            <a:ext cx="1345721" cy="810883"/>
          </a:xfrm>
          <a:prstGeom prst="irregularSeal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sym typeface="Arial"/>
              </a:rPr>
              <a:t>Step 3</a:t>
            </a:r>
            <a:endParaRPr kumimoji="0" lang="en-SL"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TextBox 16">
            <a:extLst>
              <a:ext uri="{FF2B5EF4-FFF2-40B4-BE49-F238E27FC236}">
                <a16:creationId xmlns:a16="http://schemas.microsoft.com/office/drawing/2014/main" id="{25921F4F-C713-4B64-974E-AD58F9FC78C0}"/>
              </a:ext>
            </a:extLst>
          </p:cNvPr>
          <p:cNvSpPr txBox="1"/>
          <p:nvPr/>
        </p:nvSpPr>
        <p:spPr>
          <a:xfrm>
            <a:off x="1583984" y="2646099"/>
            <a:ext cx="8060349" cy="604396"/>
          </a:xfrm>
          <a:prstGeom prst="rect">
            <a:avLst/>
          </a:prstGeom>
          <a:noFill/>
        </p:spPr>
        <p:txBody>
          <a:bodyPr wrap="square" rtlCol="0">
            <a:spAutoFit/>
          </a:bodyPr>
          <a:lstStyle/>
          <a:p>
            <a:pPr marL="0" marR="0" lvl="0" indent="0" algn="l" defTabSz="914314" rtl="0" eaLnBrk="1" fontAlgn="auto" latinLnBrk="0" hangingPunct="1">
              <a:lnSpc>
                <a:spcPct val="108000"/>
              </a:lnSpc>
              <a:spcBef>
                <a:spcPts val="0"/>
              </a:spcBef>
              <a:spcAft>
                <a:spcPts val="1200"/>
              </a:spcAft>
              <a:buClr>
                <a:srgbClr val="005F9F"/>
              </a:buClr>
              <a:buSzPct val="110000"/>
              <a:buFont typeface="Arial"/>
              <a:buNone/>
              <a:tabLst/>
              <a:defRPr/>
            </a:pPr>
            <a:r>
              <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sym typeface="Arial"/>
              </a:rPr>
              <a:t>Compute the </a:t>
            </a:r>
            <a:r>
              <a:rPr kumimoji="0" lang="en-US" sz="16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sym typeface="Arial"/>
              </a:rPr>
              <a:t>unit cost</a:t>
            </a:r>
            <a:r>
              <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sym typeface="Arial"/>
              </a:rPr>
              <a:t> (expenditure divided by utilization) of each type of service and provider </a:t>
            </a:r>
          </a:p>
        </p:txBody>
      </p:sp>
      <p:cxnSp>
        <p:nvCxnSpPr>
          <p:cNvPr id="18" name="Straight Connector 17">
            <a:extLst>
              <a:ext uri="{FF2B5EF4-FFF2-40B4-BE49-F238E27FC236}">
                <a16:creationId xmlns:a16="http://schemas.microsoft.com/office/drawing/2014/main" id="{D3D1158E-320B-4C17-AF86-EB94651DA74A}"/>
              </a:ext>
            </a:extLst>
          </p:cNvPr>
          <p:cNvCxnSpPr>
            <a:cxnSpLocks/>
          </p:cNvCxnSpPr>
          <p:nvPr/>
        </p:nvCxnSpPr>
        <p:spPr>
          <a:xfrm>
            <a:off x="96960" y="3575678"/>
            <a:ext cx="1181692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C8589A19-9AAF-4C01-A7D9-F8884A9A0B50}"/>
              </a:ext>
            </a:extLst>
          </p:cNvPr>
          <p:cNvSpPr txBox="1"/>
          <p:nvPr/>
        </p:nvSpPr>
        <p:spPr>
          <a:xfrm>
            <a:off x="1706391" y="3816133"/>
            <a:ext cx="7937942" cy="604396"/>
          </a:xfrm>
          <a:prstGeom prst="rect">
            <a:avLst/>
          </a:prstGeom>
          <a:noFill/>
        </p:spPr>
        <p:txBody>
          <a:bodyPr wrap="square" rtlCol="0">
            <a:spAutoFit/>
          </a:bodyPr>
          <a:lstStyle/>
          <a:p>
            <a:pPr marL="0" marR="0" lvl="0" indent="0" algn="l" defTabSz="914314" rtl="0" eaLnBrk="1" fontAlgn="auto" latinLnBrk="0" hangingPunct="1">
              <a:lnSpc>
                <a:spcPct val="108000"/>
              </a:lnSpc>
              <a:spcBef>
                <a:spcPts val="0"/>
              </a:spcBef>
              <a:spcAft>
                <a:spcPts val="1200"/>
              </a:spcAft>
              <a:buClr>
                <a:srgbClr val="005F9F"/>
              </a:buClr>
              <a:buSzPct val="110000"/>
              <a:buFont typeface="Arial"/>
              <a:buNone/>
              <a:tabLst/>
              <a:defRPr/>
            </a:pPr>
            <a:r>
              <a:rPr kumimoji="0" lang="en-US" sz="16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sym typeface="Arial"/>
              </a:rPr>
              <a:t>Multiply</a:t>
            </a:r>
            <a:r>
              <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sym typeface="Arial"/>
              </a:rPr>
              <a:t> unit costs by the utilization of each type of service and provider for each group</a:t>
            </a:r>
          </a:p>
        </p:txBody>
      </p:sp>
      <p:sp>
        <p:nvSpPr>
          <p:cNvPr id="20" name="Explosion: 8 Points 19">
            <a:extLst>
              <a:ext uri="{FF2B5EF4-FFF2-40B4-BE49-F238E27FC236}">
                <a16:creationId xmlns:a16="http://schemas.microsoft.com/office/drawing/2014/main" id="{AB766B41-4F05-4EAA-A379-5A2870C11DAC}"/>
              </a:ext>
            </a:extLst>
          </p:cNvPr>
          <p:cNvSpPr/>
          <p:nvPr/>
        </p:nvSpPr>
        <p:spPr>
          <a:xfrm>
            <a:off x="214453" y="3639446"/>
            <a:ext cx="1345721" cy="810883"/>
          </a:xfrm>
          <a:prstGeom prst="irregularSeal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sym typeface="Arial"/>
              </a:rPr>
              <a:t>Step 4</a:t>
            </a:r>
            <a:endParaRPr kumimoji="0" lang="en-SL" sz="1400" b="1" i="0" u="none" strike="noStrike" kern="0" cap="none" spc="0" normalizeH="0" baseline="0" noProof="0" dirty="0">
              <a:ln>
                <a:noFill/>
              </a:ln>
              <a:solidFill>
                <a:srgbClr val="FFFFFF"/>
              </a:solidFill>
              <a:effectLst/>
              <a:uLnTx/>
              <a:uFillTx/>
              <a:latin typeface="Arial"/>
              <a:ea typeface="+mn-ea"/>
              <a:cs typeface="+mn-cs"/>
              <a:sym typeface="Arial"/>
            </a:endParaRPr>
          </a:p>
        </p:txBody>
      </p:sp>
      <p:cxnSp>
        <p:nvCxnSpPr>
          <p:cNvPr id="21" name="Straight Connector 20">
            <a:extLst>
              <a:ext uri="{FF2B5EF4-FFF2-40B4-BE49-F238E27FC236}">
                <a16:creationId xmlns:a16="http://schemas.microsoft.com/office/drawing/2014/main" id="{88BF7FCF-24B7-4021-AAE7-9C07DCBD5F25}"/>
              </a:ext>
            </a:extLst>
          </p:cNvPr>
          <p:cNvCxnSpPr>
            <a:cxnSpLocks/>
          </p:cNvCxnSpPr>
          <p:nvPr/>
        </p:nvCxnSpPr>
        <p:spPr>
          <a:xfrm>
            <a:off x="96960" y="4547585"/>
            <a:ext cx="1181692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Explosion: 8 Points 21">
            <a:extLst>
              <a:ext uri="{FF2B5EF4-FFF2-40B4-BE49-F238E27FC236}">
                <a16:creationId xmlns:a16="http://schemas.microsoft.com/office/drawing/2014/main" id="{625DFBD2-8F51-474F-A4C9-53A3CF849795}"/>
              </a:ext>
            </a:extLst>
          </p:cNvPr>
          <p:cNvSpPr/>
          <p:nvPr/>
        </p:nvSpPr>
        <p:spPr>
          <a:xfrm>
            <a:off x="226357" y="4578960"/>
            <a:ext cx="1345721" cy="810883"/>
          </a:xfrm>
          <a:prstGeom prst="irregularSeal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sym typeface="Arial"/>
              </a:rPr>
              <a:t>Step 5</a:t>
            </a:r>
            <a:endParaRPr kumimoji="0" lang="en-SL"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8353E99C-6F0D-4B4F-88A4-0A8E0AD26F51}"/>
              </a:ext>
            </a:extLst>
          </p:cNvPr>
          <p:cNvSpPr txBox="1"/>
          <p:nvPr/>
        </p:nvSpPr>
        <p:spPr>
          <a:xfrm>
            <a:off x="1701476" y="4618229"/>
            <a:ext cx="7942858" cy="604396"/>
          </a:xfrm>
          <a:prstGeom prst="rect">
            <a:avLst/>
          </a:prstGeom>
          <a:noFill/>
        </p:spPr>
        <p:txBody>
          <a:bodyPr wrap="square" rtlCol="0">
            <a:spAutoFit/>
          </a:bodyPr>
          <a:lstStyle/>
          <a:p>
            <a:pPr marL="0" marR="0" lvl="0" indent="0" algn="l" defTabSz="914314" rtl="0" eaLnBrk="1" fontAlgn="auto" latinLnBrk="0" hangingPunct="1">
              <a:lnSpc>
                <a:spcPct val="108000"/>
              </a:lnSpc>
              <a:spcBef>
                <a:spcPts val="0"/>
              </a:spcBef>
              <a:spcAft>
                <a:spcPts val="1200"/>
              </a:spcAft>
              <a:buClr>
                <a:srgbClr val="005F9F"/>
              </a:buClr>
              <a:buSzPct val="110000"/>
              <a:buFont typeface="Arial"/>
              <a:buNone/>
              <a:tabLst/>
              <a:defRPr/>
            </a:pPr>
            <a:r>
              <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sym typeface="Arial"/>
              </a:rPr>
              <a:t>Subtract</a:t>
            </a:r>
            <a:r>
              <a:rPr kumimoji="0" lang="en-US" sz="16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sym typeface="Arial"/>
              </a:rPr>
              <a:t> direct user fees or out-of-pocket payments </a:t>
            </a:r>
            <a:r>
              <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sym typeface="Arial"/>
              </a:rPr>
              <a:t>for each type of service and provider for each group</a:t>
            </a:r>
          </a:p>
        </p:txBody>
      </p:sp>
      <p:sp>
        <p:nvSpPr>
          <p:cNvPr id="24" name="Right Brace 23">
            <a:extLst>
              <a:ext uri="{FF2B5EF4-FFF2-40B4-BE49-F238E27FC236}">
                <a16:creationId xmlns:a16="http://schemas.microsoft.com/office/drawing/2014/main" id="{87C9BCD5-ED3B-48F4-B6D7-84C102CF84F8}"/>
              </a:ext>
            </a:extLst>
          </p:cNvPr>
          <p:cNvSpPr/>
          <p:nvPr/>
        </p:nvSpPr>
        <p:spPr>
          <a:xfrm>
            <a:off x="9607875" y="2713082"/>
            <a:ext cx="543576" cy="2087285"/>
          </a:xfrm>
          <a:prstGeom prst="rightBrace">
            <a:avLst>
              <a:gd name="adj1" fmla="val 53809"/>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id="{49D7DD4F-30E7-4B3F-A77A-800F06B16AE6}"/>
              </a:ext>
            </a:extLst>
          </p:cNvPr>
          <p:cNvSpPr txBox="1"/>
          <p:nvPr/>
        </p:nvSpPr>
        <p:spPr>
          <a:xfrm>
            <a:off x="10180608" y="3106923"/>
            <a:ext cx="1760590" cy="1477328"/>
          </a:xfrm>
          <a:prstGeom prst="rect">
            <a:avLst/>
          </a:prstGeom>
          <a:solidFill>
            <a:srgbClr val="5B9BD5">
              <a:lumMod val="20000"/>
              <a:lumOff val="80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anose="020B0604020202020204" pitchFamily="34" charset="0"/>
                <a:sym typeface="Arial"/>
              </a:rPr>
              <a:t>Monetized health service benefits (subsidies)</a:t>
            </a:r>
            <a:endParaRPr kumimoji="0" lang="en-ZA" sz="1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anose="020B0604020202020204" pitchFamily="34" charset="0"/>
              <a:sym typeface="Arial"/>
            </a:endParaRPr>
          </a:p>
        </p:txBody>
      </p:sp>
      <p:cxnSp>
        <p:nvCxnSpPr>
          <p:cNvPr id="26" name="Straight Connector 25">
            <a:extLst>
              <a:ext uri="{FF2B5EF4-FFF2-40B4-BE49-F238E27FC236}">
                <a16:creationId xmlns:a16="http://schemas.microsoft.com/office/drawing/2014/main" id="{2F5F9DC4-8381-40E6-A18D-FAC0142B7A9B}"/>
              </a:ext>
            </a:extLst>
          </p:cNvPr>
          <p:cNvCxnSpPr>
            <a:cxnSpLocks/>
          </p:cNvCxnSpPr>
          <p:nvPr/>
        </p:nvCxnSpPr>
        <p:spPr>
          <a:xfrm>
            <a:off x="69008" y="5448817"/>
            <a:ext cx="1181692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Explosion: 8 Points 26">
            <a:extLst>
              <a:ext uri="{FF2B5EF4-FFF2-40B4-BE49-F238E27FC236}">
                <a16:creationId xmlns:a16="http://schemas.microsoft.com/office/drawing/2014/main" id="{08D2A1B5-C402-476A-82E8-5DFFC31B8CCF}"/>
              </a:ext>
            </a:extLst>
          </p:cNvPr>
          <p:cNvSpPr/>
          <p:nvPr/>
        </p:nvSpPr>
        <p:spPr>
          <a:xfrm>
            <a:off x="214452" y="5474679"/>
            <a:ext cx="1345721" cy="810883"/>
          </a:xfrm>
          <a:prstGeom prst="irregularSeal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sym typeface="Arial"/>
              </a:rPr>
              <a:t>Step 6</a:t>
            </a:r>
            <a:endParaRPr kumimoji="0" lang="en-SL" sz="14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486D4A70-1E96-430C-A351-7D0C59D49DF8}"/>
              </a:ext>
            </a:extLst>
          </p:cNvPr>
          <p:cNvSpPr txBox="1"/>
          <p:nvPr/>
        </p:nvSpPr>
        <p:spPr>
          <a:xfrm>
            <a:off x="1665017" y="5529135"/>
            <a:ext cx="7942858" cy="604396"/>
          </a:xfrm>
          <a:prstGeom prst="rect">
            <a:avLst/>
          </a:prstGeom>
          <a:noFill/>
        </p:spPr>
        <p:txBody>
          <a:bodyPr wrap="square" rtlCol="0">
            <a:spAutoFit/>
          </a:bodyPr>
          <a:lstStyle/>
          <a:p>
            <a:pPr marL="0" marR="0" lvl="0" indent="0" algn="l" defTabSz="914314" rtl="0" eaLnBrk="1" fontAlgn="auto" latinLnBrk="0" hangingPunct="1">
              <a:lnSpc>
                <a:spcPct val="108000"/>
              </a:lnSpc>
              <a:spcBef>
                <a:spcPts val="0"/>
              </a:spcBef>
              <a:spcAft>
                <a:spcPts val="1200"/>
              </a:spcAft>
              <a:buClr>
                <a:srgbClr val="005F9F"/>
              </a:buClr>
              <a:buSzPct val="110000"/>
              <a:buFont typeface="Arial"/>
              <a:buNone/>
              <a:tabLst/>
              <a:defRPr/>
            </a:pPr>
            <a:r>
              <a:rPr kumimoji="0" lang="en-US" sz="16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sym typeface="Arial"/>
              </a:rPr>
              <a:t>Aggregate</a:t>
            </a:r>
            <a:r>
              <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sym typeface="Arial"/>
              </a:rPr>
              <a:t> subsidies for each group and </a:t>
            </a:r>
            <a:r>
              <a:rPr kumimoji="0" lang="en-US" sz="16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sym typeface="Arial"/>
              </a:rPr>
              <a:t>compare the distribution </a:t>
            </a:r>
            <a:r>
              <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Arial"/>
                <a:sym typeface="Arial"/>
              </a:rPr>
              <a:t>of subsidies across groups</a:t>
            </a:r>
          </a:p>
        </p:txBody>
      </p:sp>
    </p:spTree>
    <p:extLst>
      <p:ext uri="{BB962C8B-B14F-4D97-AF65-F5344CB8AC3E}">
        <p14:creationId xmlns:p14="http://schemas.microsoft.com/office/powerpoint/2010/main" val="6743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extLst mod="1">
    <p:ext uri="{6950BFC3-D8DA-4A85-94F7-54DA5524770B}">
      <p188:commentRel xmlns:p188="http://schemas.microsoft.com/office/powerpoint/2018/8/main" xmlns=""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F3B1-ADC4-4830-B719-5DE8599DF88B}"/>
              </a:ext>
            </a:extLst>
          </p:cNvPr>
          <p:cNvSpPr>
            <a:spLocks noGrp="1"/>
          </p:cNvSpPr>
          <p:nvPr>
            <p:ph type="title"/>
          </p:nvPr>
        </p:nvSpPr>
        <p:spPr>
          <a:xfrm>
            <a:off x="88339" y="45210"/>
            <a:ext cx="10402824" cy="696096"/>
          </a:xfrm>
        </p:spPr>
        <p:txBody>
          <a:bodyPr>
            <a:normAutofit/>
          </a:bodyPr>
          <a:lstStyle/>
          <a:p>
            <a:r>
              <a:rPr lang="en-US" sz="2400" dirty="0" smtClean="0">
                <a:solidFill>
                  <a:srgbClr val="002060"/>
                </a:solidFill>
                <a:latin typeface="Bookman Old Style" panose="02050604050505020204" pitchFamily="18" charset="0"/>
                <a:cs typeface="Arial" panose="020B0604020202020204" pitchFamily="34" charset="0"/>
              </a:rPr>
              <a:t>Methodology-</a:t>
            </a:r>
            <a:r>
              <a:rPr lang="en-US" sz="2400" dirty="0" smtClean="0">
                <a:solidFill>
                  <a:srgbClr val="002060"/>
                </a:solidFill>
                <a:latin typeface="Bookman Old Style" panose="02050604050505020204" pitchFamily="18" charset="0"/>
                <a:cs typeface="Arial" panose="020B0604020202020204" pitchFamily="34" charset="0"/>
              </a:rPr>
              <a:t> Health BIA (2/2)</a:t>
            </a:r>
            <a:endParaRPr lang="en-SL" sz="2400" dirty="0">
              <a:solidFill>
                <a:srgbClr val="002060"/>
              </a:solidFill>
              <a:latin typeface="Bookman Old Style" panose="02050604050505020204" pitchFamily="18" charset="0"/>
              <a:cs typeface="Arial" panose="020B0604020202020204" pitchFamily="34" charset="0"/>
            </a:endParaRPr>
          </a:p>
        </p:txBody>
      </p:sp>
      <p:grpSp>
        <p:nvGrpSpPr>
          <p:cNvPr id="80" name="Group 79"/>
          <p:cNvGrpSpPr/>
          <p:nvPr/>
        </p:nvGrpSpPr>
        <p:grpSpPr>
          <a:xfrm>
            <a:off x="418868" y="541948"/>
            <a:ext cx="11570261" cy="5764788"/>
            <a:chOff x="418868" y="541948"/>
            <a:chExt cx="11570261" cy="5764788"/>
          </a:xfrm>
        </p:grpSpPr>
        <p:grpSp>
          <p:nvGrpSpPr>
            <p:cNvPr id="29" name="Group 28">
              <a:extLst>
                <a:ext uri="{FF2B5EF4-FFF2-40B4-BE49-F238E27FC236}">
                  <a16:creationId xmlns:a16="http://schemas.microsoft.com/office/drawing/2014/main" id="{BAFEE15E-350E-8A4E-AD39-43B2922F618E}"/>
                </a:ext>
              </a:extLst>
            </p:cNvPr>
            <p:cNvGrpSpPr/>
            <p:nvPr/>
          </p:nvGrpSpPr>
          <p:grpSpPr>
            <a:xfrm>
              <a:off x="479781" y="628346"/>
              <a:ext cx="6037505" cy="1679974"/>
              <a:chOff x="1239832" y="1575917"/>
              <a:chExt cx="8542183" cy="1916515"/>
            </a:xfrm>
          </p:grpSpPr>
          <p:pic>
            <p:nvPicPr>
              <p:cNvPr id="30" name="Picture 29">
                <a:extLst>
                  <a:ext uri="{FF2B5EF4-FFF2-40B4-BE49-F238E27FC236}">
                    <a16:creationId xmlns:a16="http://schemas.microsoft.com/office/drawing/2014/main" id="{478E38B4-67E0-55CA-7A00-C41D6B456381}"/>
                  </a:ext>
                </a:extLst>
              </p:cNvPr>
              <p:cNvPicPr>
                <a:picLocks noChangeAspect="1"/>
              </p:cNvPicPr>
              <p:nvPr/>
            </p:nvPicPr>
            <p:blipFill>
              <a:blip r:embed="rId3"/>
              <a:stretch>
                <a:fillRect/>
              </a:stretch>
            </p:blipFill>
            <p:spPr>
              <a:xfrm>
                <a:off x="1239832" y="1575917"/>
                <a:ext cx="8542183" cy="1364376"/>
              </a:xfrm>
              <a:prstGeom prst="rect">
                <a:avLst/>
              </a:prstGeom>
            </p:spPr>
          </p:pic>
          <p:grpSp>
            <p:nvGrpSpPr>
              <p:cNvPr id="31" name="Group 30">
                <a:extLst>
                  <a:ext uri="{FF2B5EF4-FFF2-40B4-BE49-F238E27FC236}">
                    <a16:creationId xmlns:a16="http://schemas.microsoft.com/office/drawing/2014/main" id="{FD021937-24E7-9F14-2C3A-BB087461994C}"/>
                  </a:ext>
                </a:extLst>
              </p:cNvPr>
              <p:cNvGrpSpPr/>
              <p:nvPr/>
            </p:nvGrpSpPr>
            <p:grpSpPr>
              <a:xfrm>
                <a:off x="4472248" y="2940293"/>
                <a:ext cx="4786548" cy="552139"/>
                <a:chOff x="4372495" y="3122087"/>
                <a:chExt cx="4786548" cy="552139"/>
              </a:xfrm>
            </p:grpSpPr>
            <p:cxnSp>
              <p:nvCxnSpPr>
                <p:cNvPr id="32" name="Straight Arrow Connector 31">
                  <a:extLst>
                    <a:ext uri="{FF2B5EF4-FFF2-40B4-BE49-F238E27FC236}">
                      <a16:creationId xmlns:a16="http://schemas.microsoft.com/office/drawing/2014/main" id="{8CC55206-AADA-142A-0A7A-C6AC1809DF13}"/>
                    </a:ext>
                  </a:extLst>
                </p:cNvPr>
                <p:cNvCxnSpPr/>
                <p:nvPr/>
              </p:nvCxnSpPr>
              <p:spPr>
                <a:xfrm>
                  <a:off x="4372495" y="3122087"/>
                  <a:ext cx="0" cy="552139"/>
                </a:xfrm>
                <a:prstGeom prst="straightConnector1">
                  <a:avLst/>
                </a:prstGeom>
                <a:noFill/>
                <a:ln w="38100" cap="flat" cmpd="sng" algn="ctr">
                  <a:solidFill>
                    <a:sysClr val="windowText" lastClr="000000"/>
                  </a:solidFill>
                  <a:prstDash val="solid"/>
                  <a:miter lim="800000"/>
                  <a:tailEnd type="triangle"/>
                </a:ln>
                <a:effectLst/>
              </p:spPr>
            </p:cxnSp>
            <p:cxnSp>
              <p:nvCxnSpPr>
                <p:cNvPr id="33" name="Straight Arrow Connector 32">
                  <a:extLst>
                    <a:ext uri="{FF2B5EF4-FFF2-40B4-BE49-F238E27FC236}">
                      <a16:creationId xmlns:a16="http://schemas.microsoft.com/office/drawing/2014/main" id="{C477FCA1-E5D2-1EF8-9EC2-B0D76D292225}"/>
                    </a:ext>
                  </a:extLst>
                </p:cNvPr>
                <p:cNvCxnSpPr/>
                <p:nvPr/>
              </p:nvCxnSpPr>
              <p:spPr>
                <a:xfrm>
                  <a:off x="5968011" y="3122087"/>
                  <a:ext cx="0" cy="552139"/>
                </a:xfrm>
                <a:prstGeom prst="straightConnector1">
                  <a:avLst/>
                </a:prstGeom>
                <a:noFill/>
                <a:ln w="38100" cap="flat" cmpd="sng" algn="ctr">
                  <a:solidFill>
                    <a:sysClr val="windowText" lastClr="000000"/>
                  </a:solidFill>
                  <a:prstDash val="solid"/>
                  <a:miter lim="800000"/>
                  <a:tailEnd type="triangle"/>
                </a:ln>
                <a:effectLst/>
              </p:spPr>
            </p:cxnSp>
            <p:cxnSp>
              <p:nvCxnSpPr>
                <p:cNvPr id="34" name="Straight Arrow Connector 33">
                  <a:extLst>
                    <a:ext uri="{FF2B5EF4-FFF2-40B4-BE49-F238E27FC236}">
                      <a16:creationId xmlns:a16="http://schemas.microsoft.com/office/drawing/2014/main" id="{16DB76D2-6934-212C-CF9E-45FAC49AE8F5}"/>
                    </a:ext>
                  </a:extLst>
                </p:cNvPr>
                <p:cNvCxnSpPr/>
                <p:nvPr/>
              </p:nvCxnSpPr>
              <p:spPr>
                <a:xfrm>
                  <a:off x="7563527" y="3122087"/>
                  <a:ext cx="0" cy="552139"/>
                </a:xfrm>
                <a:prstGeom prst="straightConnector1">
                  <a:avLst/>
                </a:prstGeom>
                <a:noFill/>
                <a:ln w="38100" cap="flat" cmpd="sng" algn="ctr">
                  <a:solidFill>
                    <a:sysClr val="windowText" lastClr="000000"/>
                  </a:solidFill>
                  <a:prstDash val="solid"/>
                  <a:miter lim="800000"/>
                  <a:tailEnd type="triangle"/>
                </a:ln>
                <a:effectLst/>
              </p:spPr>
            </p:cxnSp>
            <p:cxnSp>
              <p:nvCxnSpPr>
                <p:cNvPr id="35" name="Straight Arrow Connector 34">
                  <a:extLst>
                    <a:ext uri="{FF2B5EF4-FFF2-40B4-BE49-F238E27FC236}">
                      <a16:creationId xmlns:a16="http://schemas.microsoft.com/office/drawing/2014/main" id="{449C3DEB-0D63-D004-9B7B-76724DA79C08}"/>
                    </a:ext>
                  </a:extLst>
                </p:cNvPr>
                <p:cNvCxnSpPr/>
                <p:nvPr/>
              </p:nvCxnSpPr>
              <p:spPr>
                <a:xfrm>
                  <a:off x="9159043" y="3122087"/>
                  <a:ext cx="0" cy="552139"/>
                </a:xfrm>
                <a:prstGeom prst="straightConnector1">
                  <a:avLst/>
                </a:prstGeom>
                <a:noFill/>
                <a:ln w="38100" cap="flat" cmpd="sng" algn="ctr">
                  <a:solidFill>
                    <a:sysClr val="windowText" lastClr="000000"/>
                  </a:solidFill>
                  <a:prstDash val="solid"/>
                  <a:miter lim="800000"/>
                  <a:tailEnd type="triangle"/>
                </a:ln>
                <a:effectLst/>
              </p:spPr>
            </p:cxnSp>
          </p:grpSp>
        </p:grpSp>
        <p:cxnSp>
          <p:nvCxnSpPr>
            <p:cNvPr id="36" name="Straight Arrow Connector 35">
              <a:extLst>
                <a:ext uri="{FF2B5EF4-FFF2-40B4-BE49-F238E27FC236}">
                  <a16:creationId xmlns:a16="http://schemas.microsoft.com/office/drawing/2014/main" id="{9F461FE2-BACF-D2D7-7899-79A21F11AB91}"/>
                </a:ext>
              </a:extLst>
            </p:cNvPr>
            <p:cNvCxnSpPr>
              <a:cxnSpLocks/>
            </p:cNvCxnSpPr>
            <p:nvPr/>
          </p:nvCxnSpPr>
          <p:spPr>
            <a:xfrm>
              <a:off x="6479190" y="1378737"/>
              <a:ext cx="2484000" cy="0"/>
            </a:xfrm>
            <a:prstGeom prst="straightConnector1">
              <a:avLst/>
            </a:prstGeom>
            <a:noFill/>
            <a:ln w="28575" cap="flat" cmpd="sng" algn="ctr">
              <a:solidFill>
                <a:sysClr val="windowText" lastClr="000000"/>
              </a:solidFill>
              <a:prstDash val="solid"/>
              <a:miter lim="800000"/>
              <a:tailEnd type="triangle"/>
            </a:ln>
            <a:effectLst/>
          </p:spPr>
        </p:cxnSp>
        <p:sp>
          <p:nvSpPr>
            <p:cNvPr id="37" name="TextBox 36">
              <a:extLst>
                <a:ext uri="{FF2B5EF4-FFF2-40B4-BE49-F238E27FC236}">
                  <a16:creationId xmlns:a16="http://schemas.microsoft.com/office/drawing/2014/main" id="{B88FCB89-4000-8AD6-10CD-196D9E7EBC53}"/>
                </a:ext>
              </a:extLst>
            </p:cNvPr>
            <p:cNvSpPr txBox="1"/>
            <p:nvPr/>
          </p:nvSpPr>
          <p:spPr>
            <a:xfrm>
              <a:off x="9281161" y="541948"/>
              <a:ext cx="2668304" cy="1200329"/>
            </a:xfrm>
            <a:prstGeom prst="rect">
              <a:avLst/>
            </a:prstGeom>
            <a:solidFill>
              <a:srgbClr val="5B9BD5">
                <a:lumMod val="20000"/>
                <a:lumOff val="8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Bookman Old Style" panose="02050604050505020204" pitchFamily="18" charset="0"/>
                  <a:ea typeface="+mn-ea"/>
                </a:rPr>
                <a:t>Quintiles from poorest to richest using per capita expenditure</a:t>
              </a:r>
              <a:endParaRPr kumimoji="0" lang="en-ZA" sz="1800" b="0" i="0" u="none" strike="noStrike" kern="1200" cap="none" spc="0" normalizeH="0" baseline="0" noProof="0" dirty="0">
                <a:ln>
                  <a:noFill/>
                </a:ln>
                <a:solidFill>
                  <a:prstClr val="black"/>
                </a:solidFill>
                <a:effectLst/>
                <a:uLnTx/>
                <a:uFillTx/>
                <a:latin typeface="Bookman Old Style" panose="02050604050505020204" pitchFamily="18" charset="0"/>
                <a:ea typeface="+mn-ea"/>
              </a:endParaRPr>
            </a:p>
          </p:txBody>
        </p:sp>
        <p:sp>
          <p:nvSpPr>
            <p:cNvPr id="38" name="TextBox 37">
              <a:extLst>
                <a:ext uri="{FF2B5EF4-FFF2-40B4-BE49-F238E27FC236}">
                  <a16:creationId xmlns:a16="http://schemas.microsoft.com/office/drawing/2014/main" id="{45E51853-454F-5FCB-D573-C9D934D927B8}"/>
                </a:ext>
              </a:extLst>
            </p:cNvPr>
            <p:cNvSpPr txBox="1"/>
            <p:nvPr/>
          </p:nvSpPr>
          <p:spPr>
            <a:xfrm>
              <a:off x="9408113" y="2367922"/>
              <a:ext cx="2512632" cy="923330"/>
            </a:xfrm>
            <a:prstGeom prst="rect">
              <a:avLst/>
            </a:prstGeom>
            <a:solidFill>
              <a:srgbClr val="5B9BD5">
                <a:lumMod val="20000"/>
                <a:lumOff val="8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Bookman Old Style" panose="02050604050505020204" pitchFamily="18" charset="0"/>
                  <a:ea typeface="+mn-ea"/>
                </a:rPr>
                <a:t>Monetized health service benefits (subsidies)</a:t>
              </a:r>
              <a:endParaRPr kumimoji="0" lang="en-ZA" sz="1800" b="0" i="0" u="none" strike="noStrike" kern="1200" cap="none" spc="0" normalizeH="0" baseline="0" noProof="0" dirty="0">
                <a:ln>
                  <a:noFill/>
                </a:ln>
                <a:solidFill>
                  <a:prstClr val="black"/>
                </a:solidFill>
                <a:effectLst/>
                <a:uLnTx/>
                <a:uFillTx/>
                <a:latin typeface="Bookman Old Style" panose="02050604050505020204" pitchFamily="18" charset="0"/>
                <a:ea typeface="+mn-ea"/>
              </a:endParaRPr>
            </a:p>
          </p:txBody>
        </p:sp>
        <p:cxnSp>
          <p:nvCxnSpPr>
            <p:cNvPr id="39" name="Straight Arrow Connector 38">
              <a:extLst>
                <a:ext uri="{FF2B5EF4-FFF2-40B4-BE49-F238E27FC236}">
                  <a16:creationId xmlns:a16="http://schemas.microsoft.com/office/drawing/2014/main" id="{488B3931-F074-77C9-AB4C-5AD247DC5269}"/>
                </a:ext>
              </a:extLst>
            </p:cNvPr>
            <p:cNvCxnSpPr>
              <a:cxnSpLocks/>
            </p:cNvCxnSpPr>
            <p:nvPr/>
          </p:nvCxnSpPr>
          <p:spPr>
            <a:xfrm flipV="1">
              <a:off x="6459335" y="4672661"/>
              <a:ext cx="2484000" cy="0"/>
            </a:xfrm>
            <a:prstGeom prst="straightConnector1">
              <a:avLst/>
            </a:prstGeom>
            <a:noFill/>
            <a:ln w="28575" cap="flat" cmpd="sng" algn="ctr">
              <a:solidFill>
                <a:sysClr val="windowText" lastClr="000000"/>
              </a:solidFill>
              <a:prstDash val="solid"/>
              <a:miter lim="800000"/>
              <a:tailEnd type="triangle"/>
            </a:ln>
            <a:effectLst/>
          </p:spPr>
        </p:cxnSp>
        <p:sp>
          <p:nvSpPr>
            <p:cNvPr id="40" name="TextBox 39">
              <a:extLst>
                <a:ext uri="{FF2B5EF4-FFF2-40B4-BE49-F238E27FC236}">
                  <a16:creationId xmlns:a16="http://schemas.microsoft.com/office/drawing/2014/main" id="{FD99567E-77EA-011B-19F4-FD8D94F0254D}"/>
                </a:ext>
              </a:extLst>
            </p:cNvPr>
            <p:cNvSpPr txBox="1"/>
            <p:nvPr/>
          </p:nvSpPr>
          <p:spPr>
            <a:xfrm>
              <a:off x="9476497" y="3770203"/>
              <a:ext cx="2512632" cy="1200329"/>
            </a:xfrm>
            <a:prstGeom prst="rect">
              <a:avLst/>
            </a:prstGeom>
            <a:solidFill>
              <a:srgbClr val="5B9BD5">
                <a:lumMod val="20000"/>
                <a:lumOff val="8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Bookman Old Style" panose="02050604050505020204" pitchFamily="18" charset="0"/>
                  <a:ea typeface="+mn-ea"/>
                </a:rPr>
                <a:t>Distribution of health service benefits (subsidies) by quintiles</a:t>
              </a:r>
              <a:endParaRPr kumimoji="0" lang="en-ZA" sz="1800" b="0" i="0" u="none" strike="noStrike" kern="1200" cap="none" spc="0" normalizeH="0" baseline="0" noProof="0" dirty="0">
                <a:ln>
                  <a:noFill/>
                </a:ln>
                <a:solidFill>
                  <a:prstClr val="black"/>
                </a:solidFill>
                <a:effectLst/>
                <a:uLnTx/>
                <a:uFillTx/>
                <a:latin typeface="Bookman Old Style" panose="02050604050505020204" pitchFamily="18" charset="0"/>
                <a:ea typeface="+mn-ea"/>
              </a:endParaRPr>
            </a:p>
          </p:txBody>
        </p:sp>
        <p:cxnSp>
          <p:nvCxnSpPr>
            <p:cNvPr id="41" name="Straight Arrow Connector 40">
              <a:extLst>
                <a:ext uri="{FF2B5EF4-FFF2-40B4-BE49-F238E27FC236}">
                  <a16:creationId xmlns:a16="http://schemas.microsoft.com/office/drawing/2014/main" id="{059F1AF6-073A-F4DD-E5D6-73E5ED67DD2B}"/>
                </a:ext>
              </a:extLst>
            </p:cNvPr>
            <p:cNvCxnSpPr>
              <a:cxnSpLocks/>
            </p:cNvCxnSpPr>
            <p:nvPr/>
          </p:nvCxnSpPr>
          <p:spPr>
            <a:xfrm flipV="1">
              <a:off x="6931677" y="2883589"/>
              <a:ext cx="0" cy="2628000"/>
            </a:xfrm>
            <a:prstGeom prst="straightConnector1">
              <a:avLst/>
            </a:prstGeom>
            <a:noFill/>
            <a:ln w="28575" cap="flat" cmpd="sng" algn="ctr">
              <a:solidFill>
                <a:sysClr val="windowText" lastClr="000000"/>
              </a:solidFill>
              <a:prstDash val="dash"/>
              <a:miter lim="800000"/>
              <a:tailEnd type="triangle"/>
            </a:ln>
            <a:effectLst/>
          </p:spPr>
        </p:cxnSp>
        <p:cxnSp>
          <p:nvCxnSpPr>
            <p:cNvPr id="42" name="Straight Arrow Connector 41">
              <a:extLst>
                <a:ext uri="{FF2B5EF4-FFF2-40B4-BE49-F238E27FC236}">
                  <a16:creationId xmlns:a16="http://schemas.microsoft.com/office/drawing/2014/main" id="{E2128A26-B93E-BFDF-71D5-4A4AF1F9A51D}"/>
                </a:ext>
              </a:extLst>
            </p:cNvPr>
            <p:cNvCxnSpPr>
              <a:cxnSpLocks/>
              <a:stCxn id="43" idx="0"/>
            </p:cNvCxnSpPr>
            <p:nvPr/>
          </p:nvCxnSpPr>
          <p:spPr>
            <a:xfrm flipH="1" flipV="1">
              <a:off x="1702077" y="2867095"/>
              <a:ext cx="17010" cy="2608644"/>
            </a:xfrm>
            <a:prstGeom prst="straightConnector1">
              <a:avLst/>
            </a:prstGeom>
            <a:noFill/>
            <a:ln w="28575" cap="flat" cmpd="sng" algn="ctr">
              <a:solidFill>
                <a:sysClr val="windowText" lastClr="000000"/>
              </a:solidFill>
              <a:prstDash val="dash"/>
              <a:miter lim="800000"/>
              <a:tailEnd type="triangle"/>
            </a:ln>
            <a:effectLst/>
          </p:spPr>
        </p:cxnSp>
        <p:sp>
          <p:nvSpPr>
            <p:cNvPr id="43" name="TextBox 42">
              <a:extLst>
                <a:ext uri="{FF2B5EF4-FFF2-40B4-BE49-F238E27FC236}">
                  <a16:creationId xmlns:a16="http://schemas.microsoft.com/office/drawing/2014/main" id="{19AA7B27-DC38-320E-5D84-52C604DAD925}"/>
                </a:ext>
              </a:extLst>
            </p:cNvPr>
            <p:cNvSpPr txBox="1"/>
            <p:nvPr/>
          </p:nvSpPr>
          <p:spPr>
            <a:xfrm>
              <a:off x="479781" y="5475739"/>
              <a:ext cx="2478611" cy="830997"/>
            </a:xfrm>
            <a:prstGeom prst="rect">
              <a:avLst/>
            </a:prstGeom>
            <a:solidFill>
              <a:schemeClr val="accent6">
                <a:lumMod val="60000"/>
                <a:lumOff val="40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Bookman Old Style" panose="02050604050505020204" pitchFamily="18" charset="0"/>
                  <a:ea typeface="+mn-ea"/>
                </a:rPr>
                <a:t>NHA data and utilization data from the SLIHS </a:t>
              </a:r>
              <a:endParaRPr kumimoji="0" lang="en-ZA" sz="1600" b="1" i="0" u="none" strike="noStrike" kern="1200" cap="none" spc="0" normalizeH="0" baseline="0" noProof="0" dirty="0">
                <a:ln>
                  <a:noFill/>
                </a:ln>
                <a:solidFill>
                  <a:prstClr val="black"/>
                </a:solidFill>
                <a:effectLst/>
                <a:uLnTx/>
                <a:uFillTx/>
                <a:latin typeface="Bookman Old Style" panose="02050604050505020204" pitchFamily="18" charset="0"/>
                <a:ea typeface="+mn-ea"/>
              </a:endParaRPr>
            </a:p>
          </p:txBody>
        </p:sp>
        <p:sp>
          <p:nvSpPr>
            <p:cNvPr id="44" name="TextBox 43">
              <a:extLst>
                <a:ext uri="{FF2B5EF4-FFF2-40B4-BE49-F238E27FC236}">
                  <a16:creationId xmlns:a16="http://schemas.microsoft.com/office/drawing/2014/main" id="{93C7E21C-2BE7-37F3-6AB1-2572C29E5C50}"/>
                </a:ext>
              </a:extLst>
            </p:cNvPr>
            <p:cNvSpPr txBox="1"/>
            <p:nvPr/>
          </p:nvSpPr>
          <p:spPr>
            <a:xfrm>
              <a:off x="4682601" y="5501347"/>
              <a:ext cx="2892994" cy="615553"/>
            </a:xfrm>
            <a:prstGeom prst="rect">
              <a:avLst/>
            </a:prstGeom>
            <a:solidFill>
              <a:schemeClr val="tx2">
                <a:lumMod val="90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Bookman Old Style" panose="02050604050505020204" pitchFamily="18" charset="0"/>
                  <a:ea typeface="+mn-ea"/>
                </a:rPr>
                <a:t>Health service utilization data from the SLIH</a:t>
              </a:r>
              <a:r>
                <a:rPr kumimoji="0" lang="en-GB" sz="1800" b="1" i="0" u="none" strike="noStrike" kern="1200" cap="none" spc="0" normalizeH="0" baseline="0" noProof="0" dirty="0">
                  <a:ln>
                    <a:noFill/>
                  </a:ln>
                  <a:solidFill>
                    <a:prstClr val="black"/>
                  </a:solidFill>
                  <a:effectLst/>
                  <a:uLnTx/>
                  <a:uFillTx/>
                  <a:latin typeface="Calibri" panose="020F0502020204030204"/>
                  <a:ea typeface="+mn-ea"/>
                </a:rPr>
                <a:t>S </a:t>
              </a:r>
              <a:endParaRPr kumimoji="0" lang="en-ZA" sz="1800" b="1" i="0" u="none" strike="noStrike" kern="1200" cap="none" spc="0" normalizeH="0" baseline="0" noProof="0" dirty="0">
                <a:ln>
                  <a:noFill/>
                </a:ln>
                <a:solidFill>
                  <a:prstClr val="black"/>
                </a:solidFill>
                <a:effectLst/>
                <a:uLnTx/>
                <a:uFillTx/>
                <a:latin typeface="Calibri" panose="020F0502020204030204"/>
                <a:ea typeface="+mn-ea"/>
              </a:endParaRPr>
            </a:p>
          </p:txBody>
        </p:sp>
        <p:grpSp>
          <p:nvGrpSpPr>
            <p:cNvPr id="45" name="Group 44">
              <a:extLst>
                <a:ext uri="{FF2B5EF4-FFF2-40B4-BE49-F238E27FC236}">
                  <a16:creationId xmlns:a16="http://schemas.microsoft.com/office/drawing/2014/main" id="{6AFE11B9-2F83-5C74-CBFE-F31EA92C91C9}"/>
                </a:ext>
              </a:extLst>
            </p:cNvPr>
            <p:cNvGrpSpPr/>
            <p:nvPr/>
          </p:nvGrpSpPr>
          <p:grpSpPr>
            <a:xfrm>
              <a:off x="2172919" y="3240471"/>
              <a:ext cx="4476750" cy="886927"/>
              <a:chOff x="2466703" y="3791807"/>
              <a:chExt cx="4476750" cy="886927"/>
            </a:xfrm>
          </p:grpSpPr>
          <p:grpSp>
            <p:nvGrpSpPr>
              <p:cNvPr id="46" name="Group 45">
                <a:extLst>
                  <a:ext uri="{FF2B5EF4-FFF2-40B4-BE49-F238E27FC236}">
                    <a16:creationId xmlns:a16="http://schemas.microsoft.com/office/drawing/2014/main" id="{7A32B871-96BD-6844-98DB-22D0E310929B}"/>
                  </a:ext>
                </a:extLst>
              </p:cNvPr>
              <p:cNvGrpSpPr/>
              <p:nvPr/>
            </p:nvGrpSpPr>
            <p:grpSpPr>
              <a:xfrm>
                <a:off x="3048405" y="4194741"/>
                <a:ext cx="3383070" cy="483993"/>
                <a:chOff x="3710251" y="3877699"/>
                <a:chExt cx="4786548" cy="552139"/>
              </a:xfrm>
            </p:grpSpPr>
            <p:cxnSp>
              <p:nvCxnSpPr>
                <p:cNvPr id="48" name="Straight Arrow Connector 47">
                  <a:extLst>
                    <a:ext uri="{FF2B5EF4-FFF2-40B4-BE49-F238E27FC236}">
                      <a16:creationId xmlns:a16="http://schemas.microsoft.com/office/drawing/2014/main" id="{FEF782A1-A278-7760-D416-ECC7A70650EC}"/>
                    </a:ext>
                  </a:extLst>
                </p:cNvPr>
                <p:cNvCxnSpPr/>
                <p:nvPr/>
              </p:nvCxnSpPr>
              <p:spPr>
                <a:xfrm>
                  <a:off x="3710251" y="3877699"/>
                  <a:ext cx="0" cy="552139"/>
                </a:xfrm>
                <a:prstGeom prst="straightConnector1">
                  <a:avLst/>
                </a:prstGeom>
                <a:noFill/>
                <a:ln w="38100" cap="flat" cmpd="sng" algn="ctr">
                  <a:solidFill>
                    <a:sysClr val="windowText" lastClr="000000"/>
                  </a:solidFill>
                  <a:prstDash val="solid"/>
                  <a:miter lim="800000"/>
                  <a:tailEnd type="triangle"/>
                </a:ln>
                <a:effectLst/>
              </p:spPr>
            </p:cxnSp>
            <p:cxnSp>
              <p:nvCxnSpPr>
                <p:cNvPr id="49" name="Straight Arrow Connector 48">
                  <a:extLst>
                    <a:ext uri="{FF2B5EF4-FFF2-40B4-BE49-F238E27FC236}">
                      <a16:creationId xmlns:a16="http://schemas.microsoft.com/office/drawing/2014/main" id="{8B7CF279-CA39-B652-7DD2-3776F861EC49}"/>
                    </a:ext>
                  </a:extLst>
                </p:cNvPr>
                <p:cNvCxnSpPr/>
                <p:nvPr/>
              </p:nvCxnSpPr>
              <p:spPr>
                <a:xfrm>
                  <a:off x="5305767" y="3877699"/>
                  <a:ext cx="0" cy="552139"/>
                </a:xfrm>
                <a:prstGeom prst="straightConnector1">
                  <a:avLst/>
                </a:prstGeom>
                <a:noFill/>
                <a:ln w="38100" cap="flat" cmpd="sng" algn="ctr">
                  <a:solidFill>
                    <a:sysClr val="windowText" lastClr="000000"/>
                  </a:solidFill>
                  <a:prstDash val="solid"/>
                  <a:miter lim="800000"/>
                  <a:tailEnd type="triangle"/>
                </a:ln>
                <a:effectLst/>
              </p:spPr>
            </p:cxnSp>
            <p:cxnSp>
              <p:nvCxnSpPr>
                <p:cNvPr id="50" name="Straight Arrow Connector 49">
                  <a:extLst>
                    <a:ext uri="{FF2B5EF4-FFF2-40B4-BE49-F238E27FC236}">
                      <a16:creationId xmlns:a16="http://schemas.microsoft.com/office/drawing/2014/main" id="{E6FDFA89-1A0F-4C65-7FAA-9902B0F70D4C}"/>
                    </a:ext>
                  </a:extLst>
                </p:cNvPr>
                <p:cNvCxnSpPr/>
                <p:nvPr/>
              </p:nvCxnSpPr>
              <p:spPr>
                <a:xfrm>
                  <a:off x="6901283" y="3877699"/>
                  <a:ext cx="0" cy="552139"/>
                </a:xfrm>
                <a:prstGeom prst="straightConnector1">
                  <a:avLst/>
                </a:prstGeom>
                <a:noFill/>
                <a:ln w="38100" cap="flat" cmpd="sng" algn="ctr">
                  <a:solidFill>
                    <a:sysClr val="windowText" lastClr="000000"/>
                  </a:solidFill>
                  <a:prstDash val="solid"/>
                  <a:miter lim="800000"/>
                  <a:tailEnd type="triangle"/>
                </a:ln>
                <a:effectLst/>
              </p:spPr>
            </p:cxnSp>
            <p:cxnSp>
              <p:nvCxnSpPr>
                <p:cNvPr id="51" name="Straight Arrow Connector 50">
                  <a:extLst>
                    <a:ext uri="{FF2B5EF4-FFF2-40B4-BE49-F238E27FC236}">
                      <a16:creationId xmlns:a16="http://schemas.microsoft.com/office/drawing/2014/main" id="{4BC88ED1-38D6-2E88-ABD2-3F9EE1907EE1}"/>
                    </a:ext>
                  </a:extLst>
                </p:cNvPr>
                <p:cNvCxnSpPr/>
                <p:nvPr/>
              </p:nvCxnSpPr>
              <p:spPr>
                <a:xfrm>
                  <a:off x="8496799" y="3877699"/>
                  <a:ext cx="0" cy="552139"/>
                </a:xfrm>
                <a:prstGeom prst="straightConnector1">
                  <a:avLst/>
                </a:prstGeom>
                <a:noFill/>
                <a:ln w="38100" cap="flat" cmpd="sng" algn="ctr">
                  <a:solidFill>
                    <a:sysClr val="windowText" lastClr="000000"/>
                  </a:solidFill>
                  <a:prstDash val="solid"/>
                  <a:miter lim="800000"/>
                  <a:tailEnd type="triangle"/>
                </a:ln>
                <a:effectLst/>
              </p:spPr>
            </p:cxnSp>
          </p:grpSp>
          <p:pic>
            <p:nvPicPr>
              <p:cNvPr id="47" name="Picture 46">
                <a:extLst>
                  <a:ext uri="{FF2B5EF4-FFF2-40B4-BE49-F238E27FC236}">
                    <a16:creationId xmlns:a16="http://schemas.microsoft.com/office/drawing/2014/main" id="{FEF1579F-832D-B300-7812-AB5C8A75BA3F}"/>
                  </a:ext>
                </a:extLst>
              </p:cNvPr>
              <p:cNvPicPr>
                <a:picLocks noChangeAspect="1"/>
              </p:cNvPicPr>
              <p:nvPr/>
            </p:nvPicPr>
            <p:blipFill>
              <a:blip r:embed="rId4"/>
              <a:stretch>
                <a:fillRect/>
              </a:stretch>
            </p:blipFill>
            <p:spPr>
              <a:xfrm>
                <a:off x="2466703" y="3791807"/>
                <a:ext cx="4476750" cy="352425"/>
              </a:xfrm>
              <a:prstGeom prst="rect">
                <a:avLst/>
              </a:prstGeom>
            </p:spPr>
          </p:pic>
        </p:grpSp>
        <p:grpSp>
          <p:nvGrpSpPr>
            <p:cNvPr id="52" name="Group 51">
              <a:extLst>
                <a:ext uri="{FF2B5EF4-FFF2-40B4-BE49-F238E27FC236}">
                  <a16:creationId xmlns:a16="http://schemas.microsoft.com/office/drawing/2014/main" id="{F9C9E089-AA99-38ED-B3C4-F290C0C70B62}"/>
                </a:ext>
              </a:extLst>
            </p:cNvPr>
            <p:cNvGrpSpPr/>
            <p:nvPr/>
          </p:nvGrpSpPr>
          <p:grpSpPr>
            <a:xfrm>
              <a:off x="418868" y="2391889"/>
              <a:ext cx="8278948" cy="776616"/>
              <a:chOff x="712652" y="2943225"/>
              <a:chExt cx="8278948" cy="776616"/>
            </a:xfrm>
          </p:grpSpPr>
          <p:grpSp>
            <p:nvGrpSpPr>
              <p:cNvPr id="53" name="Group 52">
                <a:extLst>
                  <a:ext uri="{FF2B5EF4-FFF2-40B4-BE49-F238E27FC236}">
                    <a16:creationId xmlns:a16="http://schemas.microsoft.com/office/drawing/2014/main" id="{CC187D78-A74B-7424-D6EF-DCA5959777C4}"/>
                  </a:ext>
                </a:extLst>
              </p:cNvPr>
              <p:cNvGrpSpPr/>
              <p:nvPr/>
            </p:nvGrpSpPr>
            <p:grpSpPr>
              <a:xfrm>
                <a:off x="712652" y="2943225"/>
                <a:ext cx="8278948" cy="524134"/>
                <a:chOff x="239252" y="3285397"/>
                <a:chExt cx="11713496" cy="597932"/>
              </a:xfrm>
            </p:grpSpPr>
            <p:pic>
              <p:nvPicPr>
                <p:cNvPr id="59" name="Picture 58">
                  <a:extLst>
                    <a:ext uri="{FF2B5EF4-FFF2-40B4-BE49-F238E27FC236}">
                      <a16:creationId xmlns:a16="http://schemas.microsoft.com/office/drawing/2014/main" id="{771CAECC-B7D3-CD90-1933-92B6228E6839}"/>
                    </a:ext>
                  </a:extLst>
                </p:cNvPr>
                <p:cNvPicPr>
                  <a:picLocks noChangeAspect="1"/>
                </p:cNvPicPr>
                <p:nvPr/>
              </p:nvPicPr>
              <p:blipFill>
                <a:blip r:embed="rId5"/>
                <a:stretch>
                  <a:fillRect/>
                </a:stretch>
              </p:blipFill>
              <p:spPr>
                <a:xfrm>
                  <a:off x="239252" y="3343163"/>
                  <a:ext cx="5080019" cy="484348"/>
                </a:xfrm>
                <a:prstGeom prst="rect">
                  <a:avLst/>
                </a:prstGeom>
              </p:spPr>
            </p:pic>
            <p:pic>
              <p:nvPicPr>
                <p:cNvPr id="60" name="Picture 59">
                  <a:extLst>
                    <a:ext uri="{FF2B5EF4-FFF2-40B4-BE49-F238E27FC236}">
                      <a16:creationId xmlns:a16="http://schemas.microsoft.com/office/drawing/2014/main" id="{55A1D4A0-99CB-0255-BAAD-2FBDCD4B3231}"/>
                    </a:ext>
                  </a:extLst>
                </p:cNvPr>
                <p:cNvPicPr>
                  <a:picLocks noChangeAspect="1"/>
                </p:cNvPicPr>
                <p:nvPr/>
              </p:nvPicPr>
              <p:blipFill>
                <a:blip r:embed="rId6"/>
                <a:stretch>
                  <a:fillRect/>
                </a:stretch>
              </p:blipFill>
              <p:spPr>
                <a:xfrm>
                  <a:off x="6048940" y="3361980"/>
                  <a:ext cx="5903808" cy="484348"/>
                </a:xfrm>
                <a:prstGeom prst="rect">
                  <a:avLst/>
                </a:prstGeom>
              </p:spPr>
            </p:pic>
            <p:pic>
              <p:nvPicPr>
                <p:cNvPr id="61" name="Picture 60">
                  <a:extLst>
                    <a:ext uri="{FF2B5EF4-FFF2-40B4-BE49-F238E27FC236}">
                      <a16:creationId xmlns:a16="http://schemas.microsoft.com/office/drawing/2014/main" id="{89C9321D-1DB9-D988-F81F-ECB8975D7EAD}"/>
                    </a:ext>
                  </a:extLst>
                </p:cNvPr>
                <p:cNvPicPr>
                  <a:picLocks noChangeAspect="1"/>
                </p:cNvPicPr>
                <p:nvPr/>
              </p:nvPicPr>
              <p:blipFill>
                <a:blip r:embed="rId7"/>
                <a:stretch>
                  <a:fillRect/>
                </a:stretch>
              </p:blipFill>
              <p:spPr>
                <a:xfrm>
                  <a:off x="5319272" y="3285397"/>
                  <a:ext cx="681643" cy="597932"/>
                </a:xfrm>
                <a:prstGeom prst="rect">
                  <a:avLst/>
                </a:prstGeom>
              </p:spPr>
            </p:pic>
          </p:grpSp>
          <p:grpSp>
            <p:nvGrpSpPr>
              <p:cNvPr id="54" name="Group 53">
                <a:extLst>
                  <a:ext uri="{FF2B5EF4-FFF2-40B4-BE49-F238E27FC236}">
                    <a16:creationId xmlns:a16="http://schemas.microsoft.com/office/drawing/2014/main" id="{CE0BD980-7676-36EE-9CF9-1BC5C11977B9}"/>
                  </a:ext>
                </a:extLst>
              </p:cNvPr>
              <p:cNvGrpSpPr/>
              <p:nvPr/>
            </p:nvGrpSpPr>
            <p:grpSpPr>
              <a:xfrm>
                <a:off x="3040447" y="3466145"/>
                <a:ext cx="3383070" cy="253696"/>
                <a:chOff x="3710251" y="3877699"/>
                <a:chExt cx="4786548" cy="552139"/>
              </a:xfrm>
            </p:grpSpPr>
            <p:cxnSp>
              <p:nvCxnSpPr>
                <p:cNvPr id="55" name="Straight Arrow Connector 54">
                  <a:extLst>
                    <a:ext uri="{FF2B5EF4-FFF2-40B4-BE49-F238E27FC236}">
                      <a16:creationId xmlns:a16="http://schemas.microsoft.com/office/drawing/2014/main" id="{96670368-650A-F96D-526E-746E3C50C766}"/>
                    </a:ext>
                  </a:extLst>
                </p:cNvPr>
                <p:cNvCxnSpPr/>
                <p:nvPr/>
              </p:nvCxnSpPr>
              <p:spPr>
                <a:xfrm>
                  <a:off x="3710251" y="3877699"/>
                  <a:ext cx="0" cy="552139"/>
                </a:xfrm>
                <a:prstGeom prst="straightConnector1">
                  <a:avLst/>
                </a:prstGeom>
                <a:noFill/>
                <a:ln w="38100" cap="flat" cmpd="sng" algn="ctr">
                  <a:solidFill>
                    <a:sysClr val="windowText" lastClr="000000"/>
                  </a:solidFill>
                  <a:prstDash val="solid"/>
                  <a:miter lim="800000"/>
                  <a:tailEnd type="triangle"/>
                </a:ln>
                <a:effectLst/>
              </p:spPr>
            </p:cxnSp>
            <p:cxnSp>
              <p:nvCxnSpPr>
                <p:cNvPr id="56" name="Straight Arrow Connector 55">
                  <a:extLst>
                    <a:ext uri="{FF2B5EF4-FFF2-40B4-BE49-F238E27FC236}">
                      <a16:creationId xmlns:a16="http://schemas.microsoft.com/office/drawing/2014/main" id="{27F60BAD-4272-5134-E8F4-C1454B5B149A}"/>
                    </a:ext>
                  </a:extLst>
                </p:cNvPr>
                <p:cNvCxnSpPr/>
                <p:nvPr/>
              </p:nvCxnSpPr>
              <p:spPr>
                <a:xfrm>
                  <a:off x="5305767" y="3877699"/>
                  <a:ext cx="0" cy="552139"/>
                </a:xfrm>
                <a:prstGeom prst="straightConnector1">
                  <a:avLst/>
                </a:prstGeom>
                <a:noFill/>
                <a:ln w="38100" cap="flat" cmpd="sng" algn="ctr">
                  <a:solidFill>
                    <a:sysClr val="windowText" lastClr="000000"/>
                  </a:solidFill>
                  <a:prstDash val="solid"/>
                  <a:miter lim="800000"/>
                  <a:tailEnd type="triangle"/>
                </a:ln>
                <a:effectLst/>
              </p:spPr>
            </p:cxnSp>
            <p:cxnSp>
              <p:nvCxnSpPr>
                <p:cNvPr id="57" name="Straight Arrow Connector 56">
                  <a:extLst>
                    <a:ext uri="{FF2B5EF4-FFF2-40B4-BE49-F238E27FC236}">
                      <a16:creationId xmlns:a16="http://schemas.microsoft.com/office/drawing/2014/main" id="{FE39D58C-0D99-93F4-7A62-C0509BEDEBD5}"/>
                    </a:ext>
                  </a:extLst>
                </p:cNvPr>
                <p:cNvCxnSpPr/>
                <p:nvPr/>
              </p:nvCxnSpPr>
              <p:spPr>
                <a:xfrm>
                  <a:off x="6901283" y="3877699"/>
                  <a:ext cx="0" cy="552139"/>
                </a:xfrm>
                <a:prstGeom prst="straightConnector1">
                  <a:avLst/>
                </a:prstGeom>
                <a:noFill/>
                <a:ln w="38100" cap="flat" cmpd="sng" algn="ctr">
                  <a:solidFill>
                    <a:sysClr val="windowText" lastClr="000000"/>
                  </a:solidFill>
                  <a:prstDash val="solid"/>
                  <a:miter lim="800000"/>
                  <a:tailEnd type="triangle"/>
                </a:ln>
                <a:effectLst/>
              </p:spPr>
            </p:cxnSp>
            <p:cxnSp>
              <p:nvCxnSpPr>
                <p:cNvPr id="58" name="Straight Arrow Connector 57">
                  <a:extLst>
                    <a:ext uri="{FF2B5EF4-FFF2-40B4-BE49-F238E27FC236}">
                      <a16:creationId xmlns:a16="http://schemas.microsoft.com/office/drawing/2014/main" id="{A5275354-69D8-072C-0D91-E2129A4862A0}"/>
                    </a:ext>
                  </a:extLst>
                </p:cNvPr>
                <p:cNvCxnSpPr/>
                <p:nvPr/>
              </p:nvCxnSpPr>
              <p:spPr>
                <a:xfrm>
                  <a:off x="8496799" y="3877699"/>
                  <a:ext cx="0" cy="552139"/>
                </a:xfrm>
                <a:prstGeom prst="straightConnector1">
                  <a:avLst/>
                </a:prstGeom>
                <a:noFill/>
                <a:ln w="38100" cap="flat" cmpd="sng" algn="ctr">
                  <a:solidFill>
                    <a:sysClr val="windowText" lastClr="000000"/>
                  </a:solidFill>
                  <a:prstDash val="solid"/>
                  <a:miter lim="800000"/>
                  <a:tailEnd type="triangle"/>
                </a:ln>
                <a:effectLst/>
              </p:spPr>
            </p:cxnSp>
          </p:grpSp>
        </p:grpSp>
        <p:grpSp>
          <p:nvGrpSpPr>
            <p:cNvPr id="62" name="Group 61">
              <a:extLst>
                <a:ext uri="{FF2B5EF4-FFF2-40B4-BE49-F238E27FC236}">
                  <a16:creationId xmlns:a16="http://schemas.microsoft.com/office/drawing/2014/main" id="{2E04D0A7-31CF-0E54-BB4A-EE3D0C693670}"/>
                </a:ext>
              </a:extLst>
            </p:cNvPr>
            <p:cNvGrpSpPr/>
            <p:nvPr/>
          </p:nvGrpSpPr>
          <p:grpSpPr>
            <a:xfrm>
              <a:off x="7575595" y="5285903"/>
              <a:ext cx="4413532" cy="830997"/>
              <a:chOff x="7662253" y="5779147"/>
              <a:chExt cx="4471240" cy="931889"/>
            </a:xfrm>
          </p:grpSpPr>
          <p:cxnSp>
            <p:nvCxnSpPr>
              <p:cNvPr id="63" name="Straight Arrow Connector 62">
                <a:extLst>
                  <a:ext uri="{FF2B5EF4-FFF2-40B4-BE49-F238E27FC236}">
                    <a16:creationId xmlns:a16="http://schemas.microsoft.com/office/drawing/2014/main" id="{4E62DDDD-495F-DB15-8B3C-741C7D25D13F}"/>
                  </a:ext>
                </a:extLst>
              </p:cNvPr>
              <p:cNvCxnSpPr>
                <a:cxnSpLocks/>
                <a:stCxn id="44" idx="3"/>
                <a:endCxn id="65" idx="1"/>
              </p:cNvCxnSpPr>
              <p:nvPr/>
            </p:nvCxnSpPr>
            <p:spPr>
              <a:xfrm flipV="1">
                <a:off x="7662253" y="6245092"/>
                <a:ext cx="441939" cy="120801"/>
              </a:xfrm>
              <a:prstGeom prst="straightConnector1">
                <a:avLst/>
              </a:prstGeom>
              <a:noFill/>
              <a:ln w="28575" cap="flat" cmpd="sng" algn="ctr">
                <a:solidFill>
                  <a:sysClr val="windowText" lastClr="000000"/>
                </a:solidFill>
                <a:prstDash val="solid"/>
                <a:miter lim="800000"/>
                <a:tailEnd type="triangle"/>
              </a:ln>
              <a:effectLst/>
            </p:spPr>
          </p:cxnSp>
          <p:grpSp>
            <p:nvGrpSpPr>
              <p:cNvPr id="64" name="Group 63">
                <a:extLst>
                  <a:ext uri="{FF2B5EF4-FFF2-40B4-BE49-F238E27FC236}">
                    <a16:creationId xmlns:a16="http://schemas.microsoft.com/office/drawing/2014/main" id="{1F20CF0B-DEDA-8AA4-36F3-96006CE77BAE}"/>
                  </a:ext>
                </a:extLst>
              </p:cNvPr>
              <p:cNvGrpSpPr/>
              <p:nvPr/>
            </p:nvGrpSpPr>
            <p:grpSpPr>
              <a:xfrm>
                <a:off x="8104192" y="5779147"/>
                <a:ext cx="4029301" cy="931889"/>
                <a:chOff x="8104192" y="5779147"/>
                <a:chExt cx="4029301" cy="931889"/>
              </a:xfrm>
            </p:grpSpPr>
            <p:sp>
              <p:nvSpPr>
                <p:cNvPr id="65" name="TextBox 64">
                  <a:extLst>
                    <a:ext uri="{FF2B5EF4-FFF2-40B4-BE49-F238E27FC236}">
                      <a16:creationId xmlns:a16="http://schemas.microsoft.com/office/drawing/2014/main" id="{E6E62E42-AB83-C458-6AA5-CFAF22DD0CB4}"/>
                    </a:ext>
                  </a:extLst>
                </p:cNvPr>
                <p:cNvSpPr txBox="1"/>
                <p:nvPr/>
              </p:nvSpPr>
              <p:spPr>
                <a:xfrm>
                  <a:off x="8104192" y="5779147"/>
                  <a:ext cx="1911024" cy="931889"/>
                </a:xfrm>
                <a:prstGeom prst="rect">
                  <a:avLst/>
                </a:prstGeom>
                <a:solidFill>
                  <a:srgbClr val="5B9BD5">
                    <a:lumMod val="40000"/>
                    <a:lumOff val="6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Bookman Old Style" panose="02050604050505020204" pitchFamily="18" charset="0"/>
                      <a:ea typeface="+mn-ea"/>
                    </a:rPr>
                    <a:t>Public inpatient</a:t>
                  </a:r>
                </a:p>
                <a:p>
                  <a:pPr marL="82550" marR="0" lvl="0" indent="-825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Bookman Old Style" panose="02050604050505020204" pitchFamily="18" charset="0"/>
                      <a:ea typeface="+mn-ea"/>
                    </a:rPr>
                    <a:t>Hospital services</a:t>
                  </a:r>
                  <a:endParaRPr kumimoji="0" lang="en-ZA" sz="1600" b="0" i="0" u="none" strike="noStrike" kern="1200" cap="none" spc="0" normalizeH="0" baseline="0" noProof="0" dirty="0">
                    <a:ln>
                      <a:noFill/>
                    </a:ln>
                    <a:solidFill>
                      <a:prstClr val="black"/>
                    </a:solidFill>
                    <a:effectLst/>
                    <a:uLnTx/>
                    <a:uFillTx/>
                    <a:latin typeface="Bookman Old Style" panose="02050604050505020204" pitchFamily="18" charset="0"/>
                    <a:ea typeface="+mn-ea"/>
                  </a:endParaRPr>
                </a:p>
              </p:txBody>
            </p:sp>
            <p:sp>
              <p:nvSpPr>
                <p:cNvPr id="66" name="TextBox 65">
                  <a:extLst>
                    <a:ext uri="{FF2B5EF4-FFF2-40B4-BE49-F238E27FC236}">
                      <a16:creationId xmlns:a16="http://schemas.microsoft.com/office/drawing/2014/main" id="{7D87A05D-76AC-100F-1E5F-150F909BC050}"/>
                    </a:ext>
                  </a:extLst>
                </p:cNvPr>
                <p:cNvSpPr txBox="1"/>
                <p:nvPr/>
              </p:nvSpPr>
              <p:spPr>
                <a:xfrm>
                  <a:off x="10212655" y="5780305"/>
                  <a:ext cx="1920838" cy="828346"/>
                </a:xfrm>
                <a:prstGeom prst="rect">
                  <a:avLst/>
                </a:prstGeom>
                <a:solidFill>
                  <a:srgbClr val="70AD47">
                    <a:lumMod val="40000"/>
                    <a:lumOff val="6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Bookman Old Style" panose="02050604050505020204" pitchFamily="18" charset="0"/>
                      <a:ea typeface="+mn-ea"/>
                    </a:rPr>
                    <a:t>Public outpatient</a:t>
                  </a:r>
                </a:p>
                <a:p>
                  <a:pPr marL="82550" marR="0" lvl="0" indent="-825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Bookman Old Style" panose="02050604050505020204" pitchFamily="18" charset="0"/>
                      <a:ea typeface="+mn-ea"/>
                    </a:rPr>
                    <a:t>PHC services</a:t>
                  </a:r>
                </a:p>
                <a:p>
                  <a:pPr marL="82550" marR="0" lvl="0" indent="-825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Bookman Old Style" panose="02050604050505020204" pitchFamily="18" charset="0"/>
                      <a:ea typeface="+mn-ea"/>
                    </a:rPr>
                    <a:t>Hospital services</a:t>
                  </a:r>
                </a:p>
              </p:txBody>
            </p:sp>
            <p:sp>
              <p:nvSpPr>
                <p:cNvPr id="67" name="TextBox 66">
                  <a:extLst>
                    <a:ext uri="{FF2B5EF4-FFF2-40B4-BE49-F238E27FC236}">
                      <a16:creationId xmlns:a16="http://schemas.microsoft.com/office/drawing/2014/main" id="{F2A69A61-943A-8E0D-5776-D2978CBE3D27}"/>
                    </a:ext>
                  </a:extLst>
                </p:cNvPr>
                <p:cNvSpPr txBox="1"/>
                <p:nvPr/>
              </p:nvSpPr>
              <p:spPr>
                <a:xfrm>
                  <a:off x="9983037" y="5949530"/>
                  <a:ext cx="440857" cy="584775"/>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rPr>
                    <a:t>+</a:t>
                  </a:r>
                  <a:endParaRPr kumimoji="0" lang="en-ZA" sz="1800" b="1" i="0" u="none" strike="noStrike" kern="1200" cap="none" spc="0" normalizeH="0" baseline="0" noProof="0" dirty="0">
                    <a:ln>
                      <a:noFill/>
                    </a:ln>
                    <a:solidFill>
                      <a:prstClr val="black"/>
                    </a:solidFill>
                    <a:effectLst/>
                    <a:uLnTx/>
                    <a:uFillTx/>
                    <a:latin typeface="Calibri" panose="020F0502020204030204"/>
                    <a:ea typeface="+mn-ea"/>
                  </a:endParaRPr>
                </a:p>
              </p:txBody>
            </p:sp>
          </p:grpSp>
        </p:grpSp>
        <p:sp>
          <p:nvSpPr>
            <p:cNvPr id="68" name="Right Brace 67">
              <a:extLst>
                <a:ext uri="{FF2B5EF4-FFF2-40B4-BE49-F238E27FC236}">
                  <a16:creationId xmlns:a16="http://schemas.microsoft.com/office/drawing/2014/main" id="{F0B7F099-AA6B-A181-059A-9C127CA81FA9}"/>
                </a:ext>
              </a:extLst>
            </p:cNvPr>
            <p:cNvSpPr/>
            <p:nvPr/>
          </p:nvSpPr>
          <p:spPr>
            <a:xfrm>
              <a:off x="8752544" y="2308320"/>
              <a:ext cx="202466" cy="1398769"/>
            </a:xfrm>
            <a:prstGeom prst="rightBrace">
              <a:avLst>
                <a:gd name="adj1" fmla="val 53809"/>
                <a:gd name="adj2" fmla="val 50000"/>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TextBox 1">
              <a:extLst>
                <a:ext uri="{FF2B5EF4-FFF2-40B4-BE49-F238E27FC236}">
                  <a16:creationId xmlns:a16="http://schemas.microsoft.com/office/drawing/2014/main" id="{BE7CD5BA-9BE7-46D0-8A12-1257E98E118D}"/>
                </a:ext>
              </a:extLst>
            </p:cNvPr>
            <p:cNvSpPr txBox="1"/>
            <p:nvPr/>
          </p:nvSpPr>
          <p:spPr>
            <a:xfrm>
              <a:off x="6129098" y="4727324"/>
              <a:ext cx="388188" cy="28467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prstClr val="white"/>
                  </a:solidFill>
                  <a:cs typeface="Arial" panose="020B0604020202020204" pitchFamily="34" charset="0"/>
                </a:rPr>
                <a:t>?</a:t>
              </a:r>
              <a:endParaRPr lang="en-SL" sz="1600" b="1" dirty="0">
                <a:solidFill>
                  <a:prstClr val="white"/>
                </a:solidFill>
                <a:cs typeface="Arial" panose="020B0604020202020204" pitchFamily="34" charset="0"/>
              </a:endParaRPr>
            </a:p>
          </p:txBody>
        </p:sp>
        <p:sp>
          <p:nvSpPr>
            <p:cNvPr id="70" name="TextBox 1">
              <a:extLst>
                <a:ext uri="{FF2B5EF4-FFF2-40B4-BE49-F238E27FC236}">
                  <a16:creationId xmlns:a16="http://schemas.microsoft.com/office/drawing/2014/main" id="{BE7CD5BA-9BE7-46D0-8A12-1257E98E118D}"/>
                </a:ext>
              </a:extLst>
            </p:cNvPr>
            <p:cNvSpPr txBox="1"/>
            <p:nvPr/>
          </p:nvSpPr>
          <p:spPr>
            <a:xfrm>
              <a:off x="5326519" y="4718698"/>
              <a:ext cx="388188" cy="28467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prstClr val="white"/>
                  </a:solidFill>
                  <a:cs typeface="Arial" panose="020B0604020202020204" pitchFamily="34" charset="0"/>
                </a:rPr>
                <a:t>?</a:t>
              </a:r>
              <a:endParaRPr lang="en-SL" sz="1600" b="1" dirty="0">
                <a:solidFill>
                  <a:prstClr val="white"/>
                </a:solidFill>
                <a:cs typeface="Arial" panose="020B0604020202020204" pitchFamily="34" charset="0"/>
              </a:endParaRPr>
            </a:p>
          </p:txBody>
        </p:sp>
        <p:sp>
          <p:nvSpPr>
            <p:cNvPr id="71" name="TextBox 1">
              <a:extLst>
                <a:ext uri="{FF2B5EF4-FFF2-40B4-BE49-F238E27FC236}">
                  <a16:creationId xmlns:a16="http://schemas.microsoft.com/office/drawing/2014/main" id="{BE7CD5BA-9BE7-46D0-8A12-1257E98E118D}"/>
                </a:ext>
              </a:extLst>
            </p:cNvPr>
            <p:cNvSpPr txBox="1"/>
            <p:nvPr/>
          </p:nvSpPr>
          <p:spPr>
            <a:xfrm>
              <a:off x="4367170" y="4718788"/>
              <a:ext cx="388188" cy="28467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prstClr val="white"/>
                  </a:solidFill>
                  <a:cs typeface="Arial" panose="020B0604020202020204" pitchFamily="34" charset="0"/>
                </a:rPr>
                <a:t>?</a:t>
              </a:r>
              <a:endParaRPr lang="en-SL" sz="1600" b="1" dirty="0">
                <a:solidFill>
                  <a:prstClr val="white"/>
                </a:solidFill>
                <a:cs typeface="Arial" panose="020B0604020202020204" pitchFamily="34" charset="0"/>
              </a:endParaRPr>
            </a:p>
          </p:txBody>
        </p:sp>
        <p:sp>
          <p:nvSpPr>
            <p:cNvPr id="72" name="Oval 71">
              <a:extLst>
                <a:ext uri="{FF2B5EF4-FFF2-40B4-BE49-F238E27FC236}">
                  <a16:creationId xmlns:a16="http://schemas.microsoft.com/office/drawing/2014/main" id="{50D7DEAF-5737-44C4-B757-CF4AC4653FE6}"/>
                </a:ext>
              </a:extLst>
            </p:cNvPr>
            <p:cNvSpPr/>
            <p:nvPr/>
          </p:nvSpPr>
          <p:spPr>
            <a:xfrm>
              <a:off x="1401629" y="4187965"/>
              <a:ext cx="6246903" cy="1021546"/>
            </a:xfrm>
            <a:prstGeom prst="ellipse">
              <a:avLst/>
            </a:prstGeom>
            <a:solidFill>
              <a:sysClr val="window" lastClr="FFFFFF">
                <a:lumMod val="95000"/>
              </a:sysClr>
            </a:solidFill>
            <a:ln w="12700" cap="flat" cmpd="sng" algn="ctr">
              <a:solidFill>
                <a:srgbClr val="FF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SL"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FE941BAF-2DE6-490C-A857-D7903EB390CA}"/>
                </a:ext>
              </a:extLst>
            </p:cNvPr>
            <p:cNvPicPr>
              <a:picLocks noChangeAspect="1"/>
            </p:cNvPicPr>
            <p:nvPr/>
          </p:nvPicPr>
          <p:blipFill>
            <a:blip r:embed="rId8"/>
            <a:stretch>
              <a:fillRect/>
            </a:stretch>
          </p:blipFill>
          <p:spPr>
            <a:xfrm>
              <a:off x="2350701" y="4357332"/>
              <a:ext cx="4426080" cy="682811"/>
            </a:xfrm>
            <a:prstGeom prst="rect">
              <a:avLst/>
            </a:prstGeom>
          </p:spPr>
        </p:pic>
      </p:grpSp>
      <p:sp>
        <p:nvSpPr>
          <p:cNvPr id="74" name="TextBox 73">
            <a:extLst>
              <a:ext uri="{FF2B5EF4-FFF2-40B4-BE49-F238E27FC236}">
                <a16:creationId xmlns:a16="http://schemas.microsoft.com/office/drawing/2014/main" id="{FD99884E-BEB6-4B86-AFD6-5C2384546111}"/>
              </a:ext>
            </a:extLst>
          </p:cNvPr>
          <p:cNvSpPr txBox="1"/>
          <p:nvPr/>
        </p:nvSpPr>
        <p:spPr>
          <a:xfrm>
            <a:off x="88339" y="6572964"/>
            <a:ext cx="8891864" cy="276999"/>
          </a:xfrm>
          <a:prstGeom prst="rect">
            <a:avLst/>
          </a:prstGeom>
          <a:noFill/>
        </p:spPr>
        <p:txBody>
          <a:bodyPr wrap="square" rtlCol="0">
            <a:spAutoFit/>
          </a:bodyPr>
          <a:lstStyle/>
          <a:p>
            <a:r>
              <a:rPr lang="en-US" sz="1200" i="1" dirty="0">
                <a:latin typeface="Bookman Old Style" panose="02050604050505020204" pitchFamily="18" charset="0"/>
              </a:rPr>
              <a:t>NHA means National Health Accounts	SLIHS means Sierra Leone Integrated Housing Survey, 2018 </a:t>
            </a:r>
            <a:endParaRPr lang="en-SL" sz="1200" i="1" dirty="0">
              <a:latin typeface="Bookman Old Style" panose="02050604050505020204" pitchFamily="18" charset="0"/>
            </a:endParaRPr>
          </a:p>
        </p:txBody>
      </p:sp>
    </p:spTree>
    <p:extLst>
      <p:ext uri="{BB962C8B-B14F-4D97-AF65-F5344CB8AC3E}">
        <p14:creationId xmlns:p14="http://schemas.microsoft.com/office/powerpoint/2010/main" val="3749145222"/>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9"/>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92FD6F1-BA73-CD4B-F5CD-BD80C40B332F}"/>
              </a:ext>
            </a:extLst>
          </p:cNvPr>
          <p:cNvSpPr txBox="1"/>
          <p:nvPr/>
        </p:nvSpPr>
        <p:spPr>
          <a:xfrm>
            <a:off x="130346" y="680030"/>
            <a:ext cx="8372810" cy="400110"/>
          </a:xfrm>
          <a:prstGeom prst="rect">
            <a:avLst/>
          </a:prstGeom>
          <a:noFill/>
        </p:spPr>
        <p:txBody>
          <a:bodyPr wrap="square">
            <a:spAutoFit/>
          </a:bodyPr>
          <a:lstStyle/>
          <a:p>
            <a:pPr>
              <a:buClrTx/>
              <a:buFontTx/>
              <a:buNone/>
              <a:defRPr/>
            </a:pPr>
            <a:r>
              <a:rPr lang="en-ZA" sz="1800" kern="1200" dirty="0" smtClean="0">
                <a:solidFill>
                  <a:srgbClr val="002060"/>
                </a:solidFill>
                <a:latin typeface="Bookman Old Style" panose="02050604050505020204" pitchFamily="18" charset="0"/>
                <a:ea typeface="+mn-ea"/>
                <a:cs typeface="Arial" panose="020B0604020202020204" pitchFamily="34" charset="0"/>
              </a:rPr>
              <a:t>Distribution of subsidies (Millions </a:t>
            </a:r>
            <a:r>
              <a:rPr lang="en-ZA" sz="1800" kern="1200" dirty="0">
                <a:solidFill>
                  <a:srgbClr val="002060"/>
                </a:solidFill>
                <a:latin typeface="Bookman Old Style" panose="02050604050505020204" pitchFamily="18" charset="0"/>
                <a:ea typeface="+mn-ea"/>
                <a:cs typeface="Arial" panose="020B0604020202020204" pitchFamily="34" charset="0"/>
              </a:rPr>
              <a:t>of </a:t>
            </a:r>
            <a:r>
              <a:rPr lang="en-ZA" sz="1800" kern="1200" dirty="0" smtClean="0">
                <a:solidFill>
                  <a:srgbClr val="002060"/>
                </a:solidFill>
                <a:latin typeface="Bookman Old Style" panose="02050604050505020204" pitchFamily="18" charset="0"/>
                <a:ea typeface="+mn-ea"/>
                <a:cs typeface="Arial" panose="020B0604020202020204" pitchFamily="34" charset="0"/>
              </a:rPr>
              <a:t>Le) </a:t>
            </a:r>
            <a:r>
              <a:rPr lang="en-ZA" sz="1800" kern="1200" dirty="0">
                <a:solidFill>
                  <a:srgbClr val="002060"/>
                </a:solidFill>
                <a:latin typeface="Bookman Old Style" panose="02050604050505020204" pitchFamily="18" charset="0"/>
                <a:ea typeface="+mn-ea"/>
                <a:cs typeface="Arial" panose="020B0604020202020204" pitchFamily="34" charset="0"/>
              </a:rPr>
              <a:t>(</a:t>
            </a:r>
            <a:r>
              <a:rPr lang="en-ZA" sz="1800" kern="1200" dirty="0">
                <a:solidFill>
                  <a:srgbClr val="002060"/>
                </a:solidFill>
                <a:latin typeface="Bookman Old Style" panose="02050604050505020204" pitchFamily="18" charset="0"/>
                <a:ea typeface="+mn-ea"/>
                <a:cs typeface="Arial" panose="020B0604020202020204" pitchFamily="34" charset="0"/>
              </a:rPr>
              <a:t>SLIHS 2018</a:t>
            </a:r>
            <a:r>
              <a:rPr lang="en-ZA" sz="2000" kern="1200" dirty="0">
                <a:solidFill>
                  <a:srgbClr val="002060"/>
                </a:solidFill>
                <a:latin typeface="Arial" panose="020B0604020202020204" pitchFamily="34" charset="0"/>
                <a:ea typeface="+mn-ea"/>
                <a:cs typeface="Arial" panose="020B0604020202020204" pitchFamily="34" charset="0"/>
              </a:rPr>
              <a:t>)</a:t>
            </a:r>
          </a:p>
        </p:txBody>
      </p:sp>
      <p:pic>
        <p:nvPicPr>
          <p:cNvPr id="9" name="Picture 8">
            <a:extLst>
              <a:ext uri="{FF2B5EF4-FFF2-40B4-BE49-F238E27FC236}">
                <a16:creationId xmlns:a16="http://schemas.microsoft.com/office/drawing/2014/main" id="{5B9BABE3-5DE5-7E24-66F3-10F41A6A0ED5}"/>
              </a:ext>
            </a:extLst>
          </p:cNvPr>
          <p:cNvPicPr>
            <a:picLocks noChangeAspect="1"/>
          </p:cNvPicPr>
          <p:nvPr/>
        </p:nvPicPr>
        <p:blipFill>
          <a:blip r:embed="rId2"/>
          <a:stretch>
            <a:fillRect/>
          </a:stretch>
        </p:blipFill>
        <p:spPr>
          <a:xfrm>
            <a:off x="1597571" y="4742545"/>
            <a:ext cx="7137322" cy="1493466"/>
          </a:xfrm>
          <a:prstGeom prst="rect">
            <a:avLst/>
          </a:prstGeom>
        </p:spPr>
      </p:pic>
      <p:sp>
        <p:nvSpPr>
          <p:cNvPr id="16" name="TextBox 15">
            <a:extLst>
              <a:ext uri="{FF2B5EF4-FFF2-40B4-BE49-F238E27FC236}">
                <a16:creationId xmlns:a16="http://schemas.microsoft.com/office/drawing/2014/main" id="{CF8AFF8A-1D6F-F96A-0B6E-66BA595D664C}"/>
              </a:ext>
            </a:extLst>
          </p:cNvPr>
          <p:cNvSpPr txBox="1"/>
          <p:nvPr/>
        </p:nvSpPr>
        <p:spPr>
          <a:xfrm>
            <a:off x="130345" y="1751644"/>
            <a:ext cx="1053373" cy="1169551"/>
          </a:xfrm>
          <a:prstGeom prst="rect">
            <a:avLst/>
          </a:prstGeom>
          <a:noFill/>
        </p:spPr>
        <p:txBody>
          <a:bodyPr wrap="square">
            <a:spAutoFit/>
          </a:bodyPr>
          <a:lstStyle/>
          <a:p>
            <a:pPr algn="ctr">
              <a:buClrTx/>
              <a:buFontTx/>
              <a:buNone/>
              <a:defRPr/>
            </a:pPr>
            <a:r>
              <a:rPr lang="en-ZA" kern="1200" dirty="0">
                <a:solidFill>
                  <a:prstClr val="black"/>
                </a:solidFill>
                <a:latin typeface="Bookman Old Style" panose="02050604050505020204" pitchFamily="18" charset="0"/>
                <a:ea typeface="+mn-ea"/>
                <a:cs typeface="Arial" panose="020B0604020202020204" pitchFamily="34" charset="0"/>
              </a:rPr>
              <a:t>Share of subsidies received by each quintile</a:t>
            </a:r>
            <a:endParaRPr lang="en-ZA" kern="1200" dirty="0">
              <a:solidFill>
                <a:prstClr val="black"/>
              </a:solidFill>
              <a:latin typeface="Bookman Old Style" panose="02050604050505020204" pitchFamily="18" charset="0"/>
              <a:ea typeface="+mn-ea"/>
            </a:endParaRPr>
          </a:p>
        </p:txBody>
      </p:sp>
      <p:sp>
        <p:nvSpPr>
          <p:cNvPr id="17" name="Title 1">
            <a:extLst>
              <a:ext uri="{FF2B5EF4-FFF2-40B4-BE49-F238E27FC236}">
                <a16:creationId xmlns:a16="http://schemas.microsoft.com/office/drawing/2014/main" id="{C1201410-2F37-4A76-884B-E70C32062FFA}"/>
              </a:ext>
            </a:extLst>
          </p:cNvPr>
          <p:cNvSpPr txBox="1">
            <a:spLocks/>
          </p:cNvSpPr>
          <p:nvPr/>
        </p:nvSpPr>
        <p:spPr>
          <a:xfrm>
            <a:off x="210679" y="78614"/>
            <a:ext cx="10253965" cy="726036"/>
          </a:xfrm>
          <a:prstGeom prst="rect">
            <a:avLst/>
          </a:prstGeom>
          <a:noFill/>
          <a:ln>
            <a:noFill/>
          </a:ln>
        </p:spPr>
        <p:txBody>
          <a:bodyPr spcFirstLastPara="1" vert="horz" wrap="square" lIns="0" tIns="0" rIns="0" bIns="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lang="en-US" sz="2800" b="0" i="0" u="none" strike="noStrike" cap="none" dirty="0">
                <a:solidFill>
                  <a:schemeClr val="tx2"/>
                </a:solidFill>
                <a:latin typeface="Arial Black" charset="0"/>
                <a:ea typeface="Arial Black" charset="0"/>
                <a:cs typeface="Arial Black"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1" dirty="0" smtClean="0">
                <a:solidFill>
                  <a:srgbClr val="002060"/>
                </a:solidFill>
                <a:latin typeface="Bookman Old Style" panose="02050604050505020204" pitchFamily="18" charset="0"/>
                <a:cs typeface="Calibri" panose="020F0502020204030204" pitchFamily="34" charset="0"/>
              </a:rPr>
              <a:t>Health BIA -Key Findings  (1/3)</a:t>
            </a:r>
            <a:endParaRPr lang="en-US" sz="2000" b="1" dirty="0">
              <a:solidFill>
                <a:srgbClr val="002060"/>
              </a:solidFill>
              <a:latin typeface="Bookman Old Style" panose="02050604050505020204" pitchFamily="18" charset="0"/>
              <a:cs typeface="Calibri" panose="020F0502020204030204" pitchFamily="34" charset="0"/>
            </a:endParaRPr>
          </a:p>
        </p:txBody>
      </p:sp>
      <p:grpSp>
        <p:nvGrpSpPr>
          <p:cNvPr id="18" name="Group 17"/>
          <p:cNvGrpSpPr/>
          <p:nvPr/>
        </p:nvGrpSpPr>
        <p:grpSpPr>
          <a:xfrm>
            <a:off x="1183718" y="1152039"/>
            <a:ext cx="7574546" cy="3538311"/>
            <a:chOff x="966010" y="3528840"/>
            <a:chExt cx="6266063" cy="3329160"/>
          </a:xfrm>
        </p:grpSpPr>
        <p:pic>
          <p:nvPicPr>
            <p:cNvPr id="19" name="Picture 18">
              <a:extLst>
                <a:ext uri="{FF2B5EF4-FFF2-40B4-BE49-F238E27FC236}">
                  <a16:creationId xmlns:a16="http://schemas.microsoft.com/office/drawing/2014/main" id="{9B6572C8-F3C4-E0AC-E001-BDF4635FCA5D}"/>
                </a:ext>
              </a:extLst>
            </p:cNvPr>
            <p:cNvPicPr>
              <a:picLocks noChangeAspect="1"/>
            </p:cNvPicPr>
            <p:nvPr/>
          </p:nvPicPr>
          <p:blipFill>
            <a:blip r:embed="rId3"/>
            <a:stretch>
              <a:fillRect/>
            </a:stretch>
          </p:blipFill>
          <p:spPr>
            <a:xfrm>
              <a:off x="966010" y="3528840"/>
              <a:ext cx="6266063" cy="3329160"/>
            </a:xfrm>
            <a:prstGeom prst="rect">
              <a:avLst/>
            </a:prstGeom>
          </p:spPr>
        </p:pic>
        <p:cxnSp>
          <p:nvCxnSpPr>
            <p:cNvPr id="20" name="Straight Arrow Connector 19">
              <a:extLst>
                <a:ext uri="{FF2B5EF4-FFF2-40B4-BE49-F238E27FC236}">
                  <a16:creationId xmlns:a16="http://schemas.microsoft.com/office/drawing/2014/main" id="{9B34D56B-EAE1-4FE6-8CD3-F4352939DCD6}"/>
                </a:ext>
              </a:extLst>
            </p:cNvPr>
            <p:cNvCxnSpPr>
              <a:cxnSpLocks/>
            </p:cNvCxnSpPr>
            <p:nvPr/>
          </p:nvCxnSpPr>
          <p:spPr>
            <a:xfrm>
              <a:off x="1729049" y="5309437"/>
              <a:ext cx="558142" cy="24344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BBBF554-623A-577C-419B-DE49216FB065}"/>
                </a:ext>
              </a:extLst>
            </p:cNvPr>
            <p:cNvCxnSpPr>
              <a:cxnSpLocks/>
            </p:cNvCxnSpPr>
            <p:nvPr/>
          </p:nvCxnSpPr>
          <p:spPr>
            <a:xfrm flipH="1">
              <a:off x="6129258" y="3811187"/>
              <a:ext cx="618305" cy="966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D8CB79B-B214-0B86-6870-92DFA031A5AF}"/>
                </a:ext>
              </a:extLst>
            </p:cNvPr>
            <p:cNvCxnSpPr>
              <a:cxnSpLocks/>
            </p:cNvCxnSpPr>
            <p:nvPr/>
          </p:nvCxnSpPr>
          <p:spPr>
            <a:xfrm flipH="1">
              <a:off x="3143588" y="4464181"/>
              <a:ext cx="576416" cy="575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29D97A6-BB24-0808-F73C-1CC22C8B1441}"/>
                </a:ext>
              </a:extLst>
            </p:cNvPr>
            <p:cNvCxnSpPr>
              <a:cxnSpLocks/>
            </p:cNvCxnSpPr>
            <p:nvPr/>
          </p:nvCxnSpPr>
          <p:spPr>
            <a:xfrm flipH="1">
              <a:off x="2364935" y="4432650"/>
              <a:ext cx="562724" cy="7657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9C3CB8A-F05A-0126-7765-750927381397}"/>
                </a:ext>
              </a:extLst>
            </p:cNvPr>
            <p:cNvCxnSpPr>
              <a:cxnSpLocks/>
            </p:cNvCxnSpPr>
            <p:nvPr/>
          </p:nvCxnSpPr>
          <p:spPr>
            <a:xfrm flipH="1">
              <a:off x="4723999" y="4847074"/>
              <a:ext cx="612914" cy="2794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Content Placeholder 2">
            <a:extLst>
              <a:ext uri="{FF2B5EF4-FFF2-40B4-BE49-F238E27FC236}">
                <a16:creationId xmlns:a16="http://schemas.microsoft.com/office/drawing/2014/main" id="{922A4A37-2F9A-E6EA-0536-E95FAAAB7EA1}"/>
              </a:ext>
            </a:extLst>
          </p:cNvPr>
          <p:cNvSpPr txBox="1">
            <a:spLocks/>
          </p:cNvSpPr>
          <p:nvPr/>
        </p:nvSpPr>
        <p:spPr>
          <a:xfrm>
            <a:off x="9030293" y="311152"/>
            <a:ext cx="3029368" cy="5924859"/>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anose="020B0604020202020204" pitchFamily="34" charset="0"/>
              </a:rPr>
              <a:t>Poorer groups receive more subsidies by using public PHC services </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anose="020B0604020202020204" pitchFamily="34" charset="0"/>
              </a:rPr>
              <a:t>Richer groups receive more benefits for using public hospital services (inpatient and outpatient)</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Arial" panose="020B0604020202020204" pitchFamily="34" charset="0"/>
              </a:rPr>
              <a:t>Overall, the monetary value of benefits received by the poorest quintile (Le 37.6 billion) is lesser than the share enjoyed by the richest quintile (Le 62.6 billion)</a:t>
            </a:r>
          </a:p>
        </p:txBody>
      </p:sp>
    </p:spTree>
    <p:extLst>
      <p:ext uri="{BB962C8B-B14F-4D97-AF65-F5344CB8AC3E}">
        <p14:creationId xmlns:p14="http://schemas.microsoft.com/office/powerpoint/2010/main" val="1152960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E16581-987F-6FD5-7B49-81F7DA1634DD}"/>
              </a:ext>
            </a:extLst>
          </p:cNvPr>
          <p:cNvSpPr txBox="1"/>
          <p:nvPr/>
        </p:nvSpPr>
        <p:spPr>
          <a:xfrm>
            <a:off x="314149" y="5368910"/>
            <a:ext cx="2710856" cy="954107"/>
          </a:xfrm>
          <a:prstGeom prst="rect">
            <a:avLst/>
          </a:prstGeom>
          <a:solidFill>
            <a:schemeClr val="accent6">
              <a:lumMod val="60000"/>
              <a:lumOff val="40000"/>
            </a:schemeClr>
          </a:solidFill>
        </p:spPr>
        <p:txBody>
          <a:bodyPr wrap="square">
            <a:spAutoFit/>
          </a:bodyPr>
          <a:lstStyle/>
          <a:p>
            <a:pPr marL="0" marR="0" lvl="0" indent="0" defTabSz="914314"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Public PHC services</a:t>
            </a:r>
          </a:p>
          <a:p>
            <a:pPr marL="0" marR="0" lvl="0" indent="0" defTabSz="914314"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mn-ea"/>
                <a:cs typeface="Times New Roman" panose="02020603050405020304" pitchFamily="18" charset="0"/>
              </a:rPr>
              <a:t>Poorest 20% benefit more than the richest 20% of the population</a:t>
            </a:r>
            <a:endParaRPr kumimoji="0" lang="en-ZA" b="0"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mn-ea"/>
            </a:endParaRPr>
          </a:p>
        </p:txBody>
      </p:sp>
      <p:pic>
        <p:nvPicPr>
          <p:cNvPr id="5" name="Picture 4">
            <a:extLst>
              <a:ext uri="{FF2B5EF4-FFF2-40B4-BE49-F238E27FC236}">
                <a16:creationId xmlns:a16="http://schemas.microsoft.com/office/drawing/2014/main" id="{E9071A76-C5C9-2AFD-9DCD-E51D4D95506E}"/>
              </a:ext>
            </a:extLst>
          </p:cNvPr>
          <p:cNvPicPr>
            <a:picLocks noChangeAspect="1"/>
          </p:cNvPicPr>
          <p:nvPr/>
        </p:nvPicPr>
        <p:blipFill>
          <a:blip r:embed="rId2"/>
          <a:stretch>
            <a:fillRect/>
          </a:stretch>
        </p:blipFill>
        <p:spPr>
          <a:xfrm>
            <a:off x="298909" y="983779"/>
            <a:ext cx="2622347" cy="4068000"/>
          </a:xfrm>
          <a:prstGeom prst="rect">
            <a:avLst/>
          </a:prstGeom>
        </p:spPr>
      </p:pic>
      <p:pic>
        <p:nvPicPr>
          <p:cNvPr id="6" name="Picture 5">
            <a:extLst>
              <a:ext uri="{FF2B5EF4-FFF2-40B4-BE49-F238E27FC236}">
                <a16:creationId xmlns:a16="http://schemas.microsoft.com/office/drawing/2014/main" id="{D0D9C747-4EC9-BBA6-93CF-49B13C7A9D5D}"/>
              </a:ext>
            </a:extLst>
          </p:cNvPr>
          <p:cNvPicPr>
            <a:picLocks noChangeAspect="1"/>
          </p:cNvPicPr>
          <p:nvPr/>
        </p:nvPicPr>
        <p:blipFill>
          <a:blip r:embed="rId3"/>
          <a:stretch>
            <a:fillRect/>
          </a:stretch>
        </p:blipFill>
        <p:spPr>
          <a:xfrm>
            <a:off x="3009765" y="979466"/>
            <a:ext cx="2613941" cy="4068000"/>
          </a:xfrm>
          <a:prstGeom prst="rect">
            <a:avLst/>
          </a:prstGeom>
        </p:spPr>
      </p:pic>
      <p:pic>
        <p:nvPicPr>
          <p:cNvPr id="7" name="Picture 6">
            <a:extLst>
              <a:ext uri="{FF2B5EF4-FFF2-40B4-BE49-F238E27FC236}">
                <a16:creationId xmlns:a16="http://schemas.microsoft.com/office/drawing/2014/main" id="{6EA41498-A3AE-99E8-2CC5-B94A870B2973}"/>
              </a:ext>
            </a:extLst>
          </p:cNvPr>
          <p:cNvPicPr>
            <a:picLocks noChangeAspect="1"/>
          </p:cNvPicPr>
          <p:nvPr/>
        </p:nvPicPr>
        <p:blipFill>
          <a:blip r:embed="rId4"/>
          <a:stretch>
            <a:fillRect/>
          </a:stretch>
        </p:blipFill>
        <p:spPr>
          <a:xfrm>
            <a:off x="6080760" y="979466"/>
            <a:ext cx="2613941" cy="4068000"/>
          </a:xfrm>
          <a:prstGeom prst="rect">
            <a:avLst/>
          </a:prstGeom>
        </p:spPr>
      </p:pic>
      <p:sp>
        <p:nvSpPr>
          <p:cNvPr id="8" name="TextBox 7">
            <a:extLst>
              <a:ext uri="{FF2B5EF4-FFF2-40B4-BE49-F238E27FC236}">
                <a16:creationId xmlns:a16="http://schemas.microsoft.com/office/drawing/2014/main" id="{EED84F95-E0F8-331E-7F90-F1859BC9BBBD}"/>
              </a:ext>
            </a:extLst>
          </p:cNvPr>
          <p:cNvSpPr txBox="1"/>
          <p:nvPr/>
        </p:nvSpPr>
        <p:spPr>
          <a:xfrm>
            <a:off x="3385144" y="5366439"/>
            <a:ext cx="2710856" cy="954107"/>
          </a:xfrm>
          <a:prstGeom prst="rect">
            <a:avLst/>
          </a:prstGeom>
          <a:solidFill>
            <a:schemeClr val="accent1">
              <a:lumMod val="40000"/>
              <a:lumOff val="60000"/>
            </a:schemeClr>
          </a:solidFill>
        </p:spPr>
        <p:txBody>
          <a:bodyPr wrap="square">
            <a:spAutoFit/>
          </a:bodyPr>
          <a:lstStyle/>
          <a:p>
            <a:pPr marL="0" marR="0" lvl="0" indent="0" defTabSz="914314"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Public hospital services</a:t>
            </a:r>
          </a:p>
          <a:p>
            <a:pPr marL="0" marR="0" lvl="0" indent="0" defTabSz="914314"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mn-ea"/>
                <a:cs typeface="Times New Roman" panose="02020603050405020304" pitchFamily="18" charset="0"/>
              </a:rPr>
              <a:t>Richest 20% benefit more than the poorest 20% of the population</a:t>
            </a:r>
            <a:endParaRPr kumimoji="0" lang="en-ZA" b="0"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mn-ea"/>
            </a:endParaRPr>
          </a:p>
        </p:txBody>
      </p:sp>
      <p:sp>
        <p:nvSpPr>
          <p:cNvPr id="9" name="TextBox 8">
            <a:extLst>
              <a:ext uri="{FF2B5EF4-FFF2-40B4-BE49-F238E27FC236}">
                <a16:creationId xmlns:a16="http://schemas.microsoft.com/office/drawing/2014/main" id="{6DBA18EB-A0E3-A8B0-040B-F96BFB973CDF}"/>
              </a:ext>
            </a:extLst>
          </p:cNvPr>
          <p:cNvSpPr txBox="1"/>
          <p:nvPr/>
        </p:nvSpPr>
        <p:spPr>
          <a:xfrm>
            <a:off x="6456139" y="5364372"/>
            <a:ext cx="2710856" cy="954107"/>
          </a:xfrm>
          <a:prstGeom prst="rect">
            <a:avLst/>
          </a:prstGeom>
          <a:solidFill>
            <a:schemeClr val="accent6">
              <a:lumMod val="60000"/>
              <a:lumOff val="40000"/>
            </a:schemeClr>
          </a:solidFill>
        </p:spPr>
        <p:txBody>
          <a:bodyPr wrap="square">
            <a:spAutoFit/>
          </a:bodyPr>
          <a:lstStyle/>
          <a:p>
            <a:pPr marL="0" marR="0" lvl="0" indent="0" defTabSz="914314"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All public health services</a:t>
            </a:r>
          </a:p>
          <a:p>
            <a:pPr marL="0" marR="0" lvl="0" indent="0" defTabSz="914314"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mn-ea"/>
                <a:cs typeface="Times New Roman" panose="02020603050405020304" pitchFamily="18" charset="0"/>
              </a:rPr>
              <a:t>Richest 20% benefit more than the poorest 20% of the population</a:t>
            </a:r>
            <a:endParaRPr kumimoji="0" lang="en-ZA" b="0"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mn-ea"/>
            </a:endParaRPr>
          </a:p>
        </p:txBody>
      </p:sp>
      <p:pic>
        <p:nvPicPr>
          <p:cNvPr id="10" name="Picture 9">
            <a:extLst>
              <a:ext uri="{FF2B5EF4-FFF2-40B4-BE49-F238E27FC236}">
                <a16:creationId xmlns:a16="http://schemas.microsoft.com/office/drawing/2014/main" id="{4180475C-2003-3EE7-0795-531B16AEA306}"/>
              </a:ext>
            </a:extLst>
          </p:cNvPr>
          <p:cNvPicPr>
            <a:picLocks noChangeAspect="1"/>
          </p:cNvPicPr>
          <p:nvPr/>
        </p:nvPicPr>
        <p:blipFill>
          <a:blip r:embed="rId5"/>
          <a:stretch>
            <a:fillRect/>
          </a:stretch>
        </p:blipFill>
        <p:spPr>
          <a:xfrm>
            <a:off x="9448855" y="979466"/>
            <a:ext cx="2613941" cy="4068000"/>
          </a:xfrm>
          <a:prstGeom prst="rect">
            <a:avLst/>
          </a:prstGeom>
        </p:spPr>
      </p:pic>
      <p:sp>
        <p:nvSpPr>
          <p:cNvPr id="11" name="TextBox 10">
            <a:extLst>
              <a:ext uri="{FF2B5EF4-FFF2-40B4-BE49-F238E27FC236}">
                <a16:creationId xmlns:a16="http://schemas.microsoft.com/office/drawing/2014/main" id="{05A58FC0-6980-14D0-D778-BE7F66F50FE4}"/>
              </a:ext>
            </a:extLst>
          </p:cNvPr>
          <p:cNvSpPr txBox="1"/>
          <p:nvPr/>
        </p:nvSpPr>
        <p:spPr>
          <a:xfrm>
            <a:off x="9415637" y="5363539"/>
            <a:ext cx="2710856" cy="954107"/>
          </a:xfrm>
          <a:prstGeom prst="rect">
            <a:avLst/>
          </a:prstGeom>
          <a:solidFill>
            <a:schemeClr val="accent1">
              <a:lumMod val="40000"/>
              <a:lumOff val="60000"/>
            </a:schemeClr>
          </a:solidFill>
        </p:spPr>
        <p:txBody>
          <a:bodyPr wrap="square">
            <a:spAutoFit/>
          </a:bodyPr>
          <a:lstStyle/>
          <a:p>
            <a:pPr marL="0" marR="0" lvl="0" indent="0" defTabSz="914314"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Calibri" panose="020F0502020204030204" pitchFamily="34" charset="0"/>
                <a:cs typeface="Times New Roman" panose="02020603050405020304" pitchFamily="18" charset="0"/>
              </a:rPr>
              <a:t>Public hospital services</a:t>
            </a:r>
          </a:p>
          <a:p>
            <a:pPr marL="0" marR="0" lvl="0" indent="0" defTabSz="914314"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mn-ea"/>
                <a:cs typeface="Times New Roman" panose="02020603050405020304" pitchFamily="18" charset="0"/>
              </a:rPr>
              <a:t>Richest 20% benefit more than the poorest 20% of the population</a:t>
            </a:r>
            <a:endParaRPr kumimoji="0" lang="en-ZA" b="0"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mn-ea"/>
            </a:endParaRPr>
          </a:p>
        </p:txBody>
      </p:sp>
      <p:sp>
        <p:nvSpPr>
          <p:cNvPr id="12" name="TextBox 11">
            <a:extLst>
              <a:ext uri="{FF2B5EF4-FFF2-40B4-BE49-F238E27FC236}">
                <a16:creationId xmlns:a16="http://schemas.microsoft.com/office/drawing/2014/main" id="{12C49557-3557-3222-D56C-D43C36751D82}"/>
              </a:ext>
            </a:extLst>
          </p:cNvPr>
          <p:cNvSpPr txBox="1"/>
          <p:nvPr/>
        </p:nvSpPr>
        <p:spPr>
          <a:xfrm>
            <a:off x="775999" y="4845656"/>
            <a:ext cx="8161867" cy="400110"/>
          </a:xfrm>
          <a:prstGeom prst="rect">
            <a:avLst/>
          </a:prstGeom>
          <a:noFill/>
          <a:ln>
            <a:solidFill>
              <a:srgbClr val="00B0F0"/>
            </a:solidFill>
          </a:ln>
        </p:spPr>
        <p:txBody>
          <a:bodyPr wrap="square">
            <a:spAutoFit/>
          </a:bodyPr>
          <a:lstStyle/>
          <a:p>
            <a:pPr algn="ctr" defTabSz="914314">
              <a:buClrTx/>
              <a:buFontTx/>
              <a:buNone/>
              <a:defRPr/>
            </a:pPr>
            <a:r>
              <a:rPr lang="en-US" sz="2000" b="1" kern="1200" spc="710" dirty="0">
                <a:latin typeface="Bookman Old Style" panose="02050604050505020204" pitchFamily="18" charset="0"/>
                <a:ea typeface="Calibri" panose="020F0502020204030204" pitchFamily="34" charset="0"/>
                <a:cs typeface="Times New Roman" panose="02020603050405020304" pitchFamily="18" charset="0"/>
              </a:rPr>
              <a:t>Outpatient health services</a:t>
            </a:r>
            <a:endParaRPr lang="en-ZA" sz="2000" b="1" kern="1200" spc="710" dirty="0">
              <a:latin typeface="Bookman Old Style" panose="02050604050505020204" pitchFamily="18" charset="0"/>
              <a:ea typeface="+mn-ea"/>
            </a:endParaRPr>
          </a:p>
        </p:txBody>
      </p:sp>
      <p:sp>
        <p:nvSpPr>
          <p:cNvPr id="13" name="TextBox 12">
            <a:extLst>
              <a:ext uri="{FF2B5EF4-FFF2-40B4-BE49-F238E27FC236}">
                <a16:creationId xmlns:a16="http://schemas.microsoft.com/office/drawing/2014/main" id="{D8E28940-C6B1-7641-DBF9-DFBCCF1751D2}"/>
              </a:ext>
            </a:extLst>
          </p:cNvPr>
          <p:cNvSpPr txBox="1"/>
          <p:nvPr/>
        </p:nvSpPr>
        <p:spPr>
          <a:xfrm>
            <a:off x="9383997" y="4902540"/>
            <a:ext cx="2710856" cy="400110"/>
          </a:xfrm>
          <a:prstGeom prst="rect">
            <a:avLst/>
          </a:prstGeom>
          <a:noFill/>
          <a:ln>
            <a:solidFill>
              <a:srgbClr val="00B0B9">
                <a:lumMod val="75000"/>
              </a:srgbClr>
            </a:solidFill>
          </a:ln>
        </p:spPr>
        <p:txBody>
          <a:bodyPr wrap="square">
            <a:spAutoFit/>
          </a:bodyPr>
          <a:lstStyle/>
          <a:p>
            <a:pPr marL="0" marR="0" lvl="0" indent="0" algn="ctr" defTabSz="914314"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mn-ea"/>
                <a:cs typeface="Times New Roman" panose="02020603050405020304" pitchFamily="18" charset="0"/>
              </a:rPr>
              <a:t>Inpatient services</a:t>
            </a:r>
            <a:endParaRPr kumimoji="0" lang="en-ZA" sz="2000" b="1" i="0" u="none" strike="noStrike" kern="1200" cap="none" spc="0" normalizeH="0" baseline="0" noProof="0" dirty="0">
              <a:ln>
                <a:noFill/>
              </a:ln>
              <a:solidFill>
                <a:sysClr val="windowText" lastClr="000000"/>
              </a:solidFill>
              <a:effectLst/>
              <a:uLnTx/>
              <a:uFillTx/>
              <a:latin typeface="Bookman Old Style" panose="02050604050505020204" pitchFamily="18" charset="0"/>
              <a:ea typeface="+mn-ea"/>
            </a:endParaRPr>
          </a:p>
        </p:txBody>
      </p:sp>
      <p:sp>
        <p:nvSpPr>
          <p:cNvPr id="14" name="Title 1">
            <a:extLst>
              <a:ext uri="{FF2B5EF4-FFF2-40B4-BE49-F238E27FC236}">
                <a16:creationId xmlns:a16="http://schemas.microsoft.com/office/drawing/2014/main" id="{C1201410-2F37-4A76-884B-E70C32062FFA}"/>
              </a:ext>
            </a:extLst>
          </p:cNvPr>
          <p:cNvSpPr txBox="1">
            <a:spLocks/>
          </p:cNvSpPr>
          <p:nvPr/>
        </p:nvSpPr>
        <p:spPr>
          <a:xfrm>
            <a:off x="314149" y="184065"/>
            <a:ext cx="10253965" cy="478270"/>
          </a:xfrm>
          <a:prstGeom prst="rect">
            <a:avLst/>
          </a:prstGeom>
          <a:noFill/>
          <a:ln>
            <a:noFill/>
          </a:ln>
        </p:spPr>
        <p:txBody>
          <a:bodyPr spcFirstLastPara="1" vert="horz" wrap="square" lIns="0" tIns="0" rIns="0" bIns="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lang="en-US" sz="2800" b="0" i="0" u="none" strike="noStrike" cap="none" dirty="0">
                <a:solidFill>
                  <a:schemeClr val="tx2"/>
                </a:solidFill>
                <a:latin typeface="Arial Black" charset="0"/>
                <a:ea typeface="Arial Black" charset="0"/>
                <a:cs typeface="Arial Black"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1" dirty="0" smtClean="0">
                <a:solidFill>
                  <a:srgbClr val="002060"/>
                </a:solidFill>
                <a:latin typeface="Bookman Old Style" panose="02050604050505020204" pitchFamily="18" charset="0"/>
                <a:cs typeface="Calibri" panose="020F0502020204030204" pitchFamily="34" charset="0"/>
              </a:rPr>
              <a:t>Health BIA -Key Findings  (2/4)</a:t>
            </a:r>
            <a:endParaRPr lang="en-US" sz="2000" b="1" dirty="0">
              <a:solidFill>
                <a:srgbClr val="002060"/>
              </a:solidFill>
              <a:latin typeface="Bookman Old Style" panose="020506040505050202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D92FD6F1-BA73-CD4B-F5CD-BD80C40B332F}"/>
              </a:ext>
            </a:extLst>
          </p:cNvPr>
          <p:cNvSpPr txBox="1"/>
          <p:nvPr/>
        </p:nvSpPr>
        <p:spPr>
          <a:xfrm>
            <a:off x="130346" y="619070"/>
            <a:ext cx="8372810" cy="369332"/>
          </a:xfrm>
          <a:prstGeom prst="rect">
            <a:avLst/>
          </a:prstGeom>
          <a:noFill/>
        </p:spPr>
        <p:txBody>
          <a:bodyPr wrap="square">
            <a:spAutoFit/>
          </a:bodyPr>
          <a:lstStyle/>
          <a:p>
            <a:pPr>
              <a:buClrTx/>
              <a:buFontTx/>
              <a:buNone/>
              <a:defRPr/>
            </a:pPr>
            <a:r>
              <a:rPr lang="en-ZA" altLang="en-US" sz="1800" dirty="0">
                <a:solidFill>
                  <a:srgbClr val="002060"/>
                </a:solidFill>
                <a:latin typeface="Bookman Old Style" panose="02050604050505020204" pitchFamily="18" charset="0"/>
              </a:rPr>
              <a:t>Share of subsidies received by different quintiles (</a:t>
            </a:r>
            <a:r>
              <a:rPr lang="en-ZA" altLang="en-US" sz="1800" dirty="0" err="1">
                <a:solidFill>
                  <a:srgbClr val="002060"/>
                </a:solidFill>
                <a:latin typeface="Bookman Old Style" panose="02050604050505020204" pitchFamily="18" charset="0"/>
              </a:rPr>
              <a:t>SLIHS</a:t>
            </a:r>
            <a:r>
              <a:rPr lang="en-ZA" altLang="en-US" sz="1800" dirty="0">
                <a:solidFill>
                  <a:srgbClr val="002060"/>
                </a:solidFill>
                <a:latin typeface="Bookman Old Style" panose="02050604050505020204" pitchFamily="18" charset="0"/>
              </a:rPr>
              <a:t>, 2018)</a:t>
            </a:r>
            <a:endParaRPr lang="en-ZA" sz="2000" kern="1200" dirty="0">
              <a:solidFill>
                <a:srgbClr val="00206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1041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201410-2F37-4A76-884B-E70C32062FFA}"/>
              </a:ext>
            </a:extLst>
          </p:cNvPr>
          <p:cNvSpPr txBox="1">
            <a:spLocks/>
          </p:cNvSpPr>
          <p:nvPr/>
        </p:nvSpPr>
        <p:spPr>
          <a:xfrm>
            <a:off x="314149" y="184065"/>
            <a:ext cx="10253965" cy="478270"/>
          </a:xfrm>
          <a:prstGeom prst="rect">
            <a:avLst/>
          </a:prstGeom>
          <a:noFill/>
          <a:ln>
            <a:noFill/>
          </a:ln>
        </p:spPr>
        <p:txBody>
          <a:bodyPr spcFirstLastPara="1" vert="horz" wrap="square" lIns="0" tIns="0" rIns="0" bIns="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lang="en-US" sz="2800" b="0" i="0" u="none" strike="noStrike" cap="none" dirty="0">
                <a:solidFill>
                  <a:schemeClr val="tx2"/>
                </a:solidFill>
                <a:latin typeface="Arial Black" charset="0"/>
                <a:ea typeface="Arial Black" charset="0"/>
                <a:cs typeface="Arial Black"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1" dirty="0" smtClean="0">
                <a:solidFill>
                  <a:srgbClr val="002060"/>
                </a:solidFill>
                <a:latin typeface="Bookman Old Style" panose="02050604050505020204" pitchFamily="18" charset="0"/>
                <a:cs typeface="Calibri" panose="020F0502020204030204" pitchFamily="34" charset="0"/>
              </a:rPr>
              <a:t>Health BIA -Key Findings  (3/4)</a:t>
            </a:r>
            <a:endParaRPr lang="en-US" sz="2000" b="1" dirty="0">
              <a:solidFill>
                <a:srgbClr val="002060"/>
              </a:solidFill>
              <a:latin typeface="Bookman Old Style" panose="0205060405050502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05A58FC0-6980-14D0-D778-BE7F66F50FE4}"/>
              </a:ext>
            </a:extLst>
          </p:cNvPr>
          <p:cNvSpPr txBox="1"/>
          <p:nvPr/>
        </p:nvSpPr>
        <p:spPr>
          <a:xfrm>
            <a:off x="9074989" y="1444362"/>
            <a:ext cx="3029353" cy="156966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Calibri" panose="020F0502020204030204" pitchFamily="34" charset="0"/>
                <a:cs typeface="Times New Roman" panose="02020603050405020304" pitchFamily="18" charset="0"/>
              </a:rPr>
              <a:t>Public PHC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rPr>
              <a:t>Poorer groups bear a disproportionately higher burden: they pay more as a proportion of their income than richer groups</a:t>
            </a:r>
            <a:endParaRPr kumimoji="0" lang="en-ZA" sz="16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pic>
        <p:nvPicPr>
          <p:cNvPr id="7" name="Picture 6">
            <a:extLst>
              <a:ext uri="{FF2B5EF4-FFF2-40B4-BE49-F238E27FC236}">
                <a16:creationId xmlns:a16="http://schemas.microsoft.com/office/drawing/2014/main" id="{E67654DA-E6B1-F551-3CE9-2C8A4F64F633}"/>
              </a:ext>
            </a:extLst>
          </p:cNvPr>
          <p:cNvPicPr>
            <a:picLocks noChangeAspect="1"/>
          </p:cNvPicPr>
          <p:nvPr/>
        </p:nvPicPr>
        <p:blipFill>
          <a:blip r:embed="rId3"/>
          <a:stretch>
            <a:fillRect/>
          </a:stretch>
        </p:blipFill>
        <p:spPr>
          <a:xfrm>
            <a:off x="130346" y="1144274"/>
            <a:ext cx="8761077" cy="5200798"/>
          </a:xfrm>
          <a:prstGeom prst="rect">
            <a:avLst/>
          </a:prstGeom>
        </p:spPr>
      </p:pic>
      <p:sp>
        <p:nvSpPr>
          <p:cNvPr id="8" name="TextBox 7">
            <a:extLst>
              <a:ext uri="{FF2B5EF4-FFF2-40B4-BE49-F238E27FC236}">
                <a16:creationId xmlns:a16="http://schemas.microsoft.com/office/drawing/2014/main" id="{771F127C-DB83-2D20-F4D2-F371D392D54B}"/>
              </a:ext>
            </a:extLst>
          </p:cNvPr>
          <p:cNvSpPr txBox="1"/>
          <p:nvPr/>
        </p:nvSpPr>
        <p:spPr>
          <a:xfrm>
            <a:off x="9110888" y="4617857"/>
            <a:ext cx="3029353" cy="1569660"/>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Calibri" panose="020F0502020204030204" pitchFamily="34" charset="0"/>
                <a:cs typeface="Times New Roman" panose="02020603050405020304" pitchFamily="18" charset="0"/>
              </a:rPr>
              <a:t>Public hospital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rPr>
              <a:t>Inpatient: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rPr>
              <a:t>Poorer groups bear a higher burden of financing these services out-of-pocket than richer groups</a:t>
            </a:r>
            <a:endParaRPr kumimoji="0" lang="en-ZA" sz="16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9" name="TextBox 8">
            <a:extLst>
              <a:ext uri="{FF2B5EF4-FFF2-40B4-BE49-F238E27FC236}">
                <a16:creationId xmlns:a16="http://schemas.microsoft.com/office/drawing/2014/main" id="{02445EB6-2D79-92C7-AD66-AA0D274CD81C}"/>
              </a:ext>
            </a:extLst>
          </p:cNvPr>
          <p:cNvSpPr txBox="1"/>
          <p:nvPr/>
        </p:nvSpPr>
        <p:spPr>
          <a:xfrm>
            <a:off x="9074989" y="3308108"/>
            <a:ext cx="3029353" cy="1077218"/>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Bookman Old Style" panose="02050604050505020204" pitchFamily="18" charset="0"/>
                <a:ea typeface="Calibri" panose="020F0502020204030204" pitchFamily="34" charset="0"/>
                <a:cs typeface="Times New Roman" panose="02020603050405020304" pitchFamily="18" charset="0"/>
              </a:rPr>
              <a:t>Public hospital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rPr>
              <a:t>Outpatient: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Times New Roman" panose="02020603050405020304" pitchFamily="18" charset="0"/>
              </a:rPr>
              <a:t>Burden higher among richer groups</a:t>
            </a:r>
            <a:endParaRPr kumimoji="0" lang="en-ZA" sz="16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10" name="TextBox 9">
            <a:extLst>
              <a:ext uri="{FF2B5EF4-FFF2-40B4-BE49-F238E27FC236}">
                <a16:creationId xmlns:a16="http://schemas.microsoft.com/office/drawing/2014/main" id="{D92FD6F1-BA73-CD4B-F5CD-BD80C40B332F}"/>
              </a:ext>
            </a:extLst>
          </p:cNvPr>
          <p:cNvSpPr txBox="1"/>
          <p:nvPr/>
        </p:nvSpPr>
        <p:spPr>
          <a:xfrm>
            <a:off x="130346" y="680030"/>
            <a:ext cx="8372810" cy="369332"/>
          </a:xfrm>
          <a:prstGeom prst="rect">
            <a:avLst/>
          </a:prstGeom>
          <a:noFill/>
        </p:spPr>
        <p:txBody>
          <a:bodyPr wrap="square">
            <a:spAutoFit/>
          </a:bodyPr>
          <a:lstStyle/>
          <a:p>
            <a:pPr>
              <a:buClrTx/>
              <a:buFontTx/>
              <a:buNone/>
              <a:defRPr/>
            </a:pPr>
            <a:r>
              <a:rPr lang="en-US" sz="1800" kern="1200" dirty="0">
                <a:solidFill>
                  <a:srgbClr val="002060"/>
                </a:solidFill>
                <a:latin typeface="Bookman Old Style" panose="02050604050505020204" pitchFamily="18" charset="0"/>
                <a:ea typeface="+mn-ea"/>
                <a:cs typeface="Arial" panose="020B0604020202020204" pitchFamily="34" charset="0"/>
              </a:rPr>
              <a:t>Who pays </a:t>
            </a:r>
            <a:r>
              <a:rPr lang="en-US" sz="1800" kern="1200" dirty="0" smtClean="0">
                <a:solidFill>
                  <a:srgbClr val="002060"/>
                </a:solidFill>
                <a:latin typeface="Bookman Old Style" panose="02050604050505020204" pitchFamily="18" charset="0"/>
                <a:ea typeface="+mn-ea"/>
                <a:cs typeface="Arial" panose="020B0604020202020204" pitchFamily="34" charset="0"/>
              </a:rPr>
              <a:t>out-of-pocket (OOP) </a:t>
            </a:r>
            <a:r>
              <a:rPr lang="en-US" sz="1800" kern="1200" dirty="0">
                <a:solidFill>
                  <a:srgbClr val="002060"/>
                </a:solidFill>
                <a:latin typeface="Bookman Old Style" panose="02050604050505020204" pitchFamily="18" charset="0"/>
                <a:ea typeface="+mn-ea"/>
                <a:cs typeface="Arial" panose="020B0604020202020204" pitchFamily="34" charset="0"/>
              </a:rPr>
              <a:t>for public health services in Sierra Leone?</a:t>
            </a:r>
            <a:endParaRPr lang="en-ZA" sz="2000" kern="1200" dirty="0">
              <a:solidFill>
                <a:srgbClr val="00206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55827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201410-2F37-4A76-884B-E70C32062FFA}"/>
              </a:ext>
            </a:extLst>
          </p:cNvPr>
          <p:cNvSpPr txBox="1">
            <a:spLocks/>
          </p:cNvSpPr>
          <p:nvPr/>
        </p:nvSpPr>
        <p:spPr>
          <a:xfrm>
            <a:off x="209861" y="28134"/>
            <a:ext cx="10253965" cy="72603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pPr>
              <a:buClrTx/>
              <a:buFontTx/>
            </a:pPr>
            <a:r>
              <a:rPr lang="en-US" sz="2000" dirty="0" smtClean="0">
                <a:solidFill>
                  <a:srgbClr val="002060"/>
                </a:solidFill>
                <a:latin typeface="Bookman Old Style" panose="02050604050505020204" pitchFamily="18" charset="0"/>
              </a:rPr>
              <a:t>Recommendations- Education BIA</a:t>
            </a:r>
            <a:endParaRPr lang="en-US" sz="2000" dirty="0">
              <a:solidFill>
                <a:srgbClr val="002060"/>
              </a:solidFill>
              <a:latin typeface="Bookman Old Style" panose="02050604050505020204" pitchFamily="18" charset="0"/>
            </a:endParaRPr>
          </a:p>
        </p:txBody>
      </p:sp>
      <p:graphicFrame>
        <p:nvGraphicFramePr>
          <p:cNvPr id="5" name="Table 4">
            <a:extLst>
              <a:ext uri="{FF2B5EF4-FFF2-40B4-BE49-F238E27FC236}">
                <a16:creationId xmlns:a16="http://schemas.microsoft.com/office/drawing/2014/main" id="{6E408835-E633-46B5-A25C-B9AB4CC7C65D}"/>
              </a:ext>
            </a:extLst>
          </p:cNvPr>
          <p:cNvGraphicFramePr>
            <a:graphicFrameLocks noGrp="1"/>
          </p:cNvGraphicFramePr>
          <p:nvPr>
            <p:extLst>
              <p:ext uri="{D42A27DB-BD31-4B8C-83A1-F6EECF244321}">
                <p14:modId xmlns:p14="http://schemas.microsoft.com/office/powerpoint/2010/main" val="449006198"/>
              </p:ext>
            </p:extLst>
          </p:nvPr>
        </p:nvGraphicFramePr>
        <p:xfrm>
          <a:off x="209861" y="642109"/>
          <a:ext cx="11784916" cy="5661681"/>
        </p:xfrm>
        <a:graphic>
          <a:graphicData uri="http://schemas.openxmlformats.org/drawingml/2006/table">
            <a:tbl>
              <a:tblPr firstRow="1" bandRow="1">
                <a:tableStyleId>{7DF18680-E054-41AD-8BC1-D1AEF772440D}</a:tableStyleId>
              </a:tblPr>
              <a:tblGrid>
                <a:gridCol w="395163">
                  <a:extLst>
                    <a:ext uri="{9D8B030D-6E8A-4147-A177-3AD203B41FA5}">
                      <a16:colId xmlns:a16="http://schemas.microsoft.com/office/drawing/2014/main" val="385275915"/>
                    </a:ext>
                  </a:extLst>
                </a:gridCol>
                <a:gridCol w="3067816">
                  <a:extLst>
                    <a:ext uri="{9D8B030D-6E8A-4147-A177-3AD203B41FA5}">
                      <a16:colId xmlns:a16="http://schemas.microsoft.com/office/drawing/2014/main" val="2241033899"/>
                    </a:ext>
                  </a:extLst>
                </a:gridCol>
                <a:gridCol w="8321937">
                  <a:extLst>
                    <a:ext uri="{9D8B030D-6E8A-4147-A177-3AD203B41FA5}">
                      <a16:colId xmlns:a16="http://schemas.microsoft.com/office/drawing/2014/main" val="852239201"/>
                    </a:ext>
                  </a:extLst>
                </a:gridCol>
              </a:tblGrid>
              <a:tr h="34794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9pPr>
                    </a:lstStyle>
                    <a:p>
                      <a:endParaRPr lang="en-SL" sz="1400" b="0" dirty="0">
                        <a:solidFill>
                          <a:schemeClr val="tx1"/>
                        </a:solidFill>
                        <a:latin typeface="Bookman Old Style" panose="02050604050505020204" pitchFamily="18" charset="0"/>
                      </a:endParaRPr>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9pPr>
                    </a:lstStyle>
                    <a:p>
                      <a:pPr algn="ctr"/>
                      <a:r>
                        <a:rPr lang="en-US" sz="1600" dirty="0">
                          <a:latin typeface="Bookman Old Style" panose="02050604050505020204" pitchFamily="18" charset="0"/>
                        </a:rPr>
                        <a:t>Strategic recommendation </a:t>
                      </a:r>
                      <a:endParaRPr lang="en-SL" sz="1600" b="1" dirty="0">
                        <a:solidFill>
                          <a:schemeClr val="tx1"/>
                        </a:solidFill>
                        <a:latin typeface="Bookman Old Style" panose="02050604050505020204" pitchFamily="18" charset="0"/>
                      </a:endParaRPr>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panose="020B0604020202020204"/>
                          <a:sym typeface="Arial"/>
                        </a:defRPr>
                      </a:lvl9pPr>
                    </a:lstStyle>
                    <a:p>
                      <a:pPr algn="ctr"/>
                      <a:r>
                        <a:rPr lang="en-US" sz="1600" dirty="0">
                          <a:latin typeface="Bookman Old Style" panose="02050604050505020204" pitchFamily="18" charset="0"/>
                        </a:rPr>
                        <a:t>Policy </a:t>
                      </a:r>
                      <a:r>
                        <a:rPr lang="en-US" sz="1600" dirty="0" err="1" smtClean="0">
                          <a:latin typeface="Bookman Old Style" panose="02050604050505020204" pitchFamily="18" charset="0"/>
                        </a:rPr>
                        <a:t>Reccomendations</a:t>
                      </a:r>
                      <a:r>
                        <a:rPr lang="en-US" sz="1600" dirty="0" smtClean="0">
                          <a:latin typeface="Bookman Old Style" panose="02050604050505020204" pitchFamily="18" charset="0"/>
                        </a:rPr>
                        <a:t> </a:t>
                      </a:r>
                      <a:endParaRPr lang="en-SL" sz="1600" b="1" dirty="0">
                        <a:solidFill>
                          <a:schemeClr val="tx1"/>
                        </a:solidFill>
                        <a:latin typeface="Bookman Old Style" panose="02050604050505020204" pitchFamily="18" charset="0"/>
                      </a:endParaRPr>
                    </a:p>
                  </a:txBody>
                  <a:tcPr/>
                </a:tc>
                <a:extLst>
                  <a:ext uri="{0D108BD9-81ED-4DB2-BD59-A6C34878D82A}">
                    <a16:rowId xmlns:a16="http://schemas.microsoft.com/office/drawing/2014/main" val="161221594"/>
                  </a:ext>
                </a:extLst>
              </a:tr>
              <a:tr h="485233">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r>
                        <a:rPr lang="en-US" sz="1400" dirty="0"/>
                        <a:t>1</a:t>
                      </a:r>
                      <a:endParaRPr lang="en-SL" sz="1400" b="0" dirty="0">
                        <a:solidFill>
                          <a:schemeClr val="tx1"/>
                        </a:solidFill>
                        <a:latin typeface="Bookman Old Style" panose="02050604050505020204" pitchFamily="18" charset="0"/>
                      </a:endParaRPr>
                    </a:p>
                  </a:txBody>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GB" sz="1400" kern="1200" dirty="0" smtClean="0">
                          <a:effectLst/>
                          <a:latin typeface="Bookman Old Style" panose="02050604050505020204" pitchFamily="18" charset="0"/>
                        </a:rPr>
                        <a:t>Improve the</a:t>
                      </a:r>
                      <a:r>
                        <a:rPr lang="en-GB" sz="1400" kern="1200" baseline="0" dirty="0" smtClean="0">
                          <a:effectLst/>
                          <a:latin typeface="Bookman Old Style" panose="02050604050505020204" pitchFamily="18" charset="0"/>
                        </a:rPr>
                        <a:t> education data generation process for</a:t>
                      </a:r>
                      <a:r>
                        <a:rPr lang="en-GB" sz="1400" kern="1200" dirty="0" smtClean="0">
                          <a:effectLst/>
                          <a:latin typeface="Bookman Old Style" panose="02050604050505020204" pitchFamily="18" charset="0"/>
                        </a:rPr>
                        <a:t> </a:t>
                      </a:r>
                      <a:r>
                        <a:rPr lang="en-GB" sz="1400" kern="1200" dirty="0">
                          <a:effectLst/>
                          <a:latin typeface="Bookman Old Style" panose="02050604050505020204" pitchFamily="18" charset="0"/>
                        </a:rPr>
                        <a:t>targeting of education expenditure </a:t>
                      </a:r>
                      <a:endParaRPr lang="en-SL" sz="1400" b="1" kern="1200" dirty="0">
                        <a:solidFill>
                          <a:schemeClr val="tx1"/>
                        </a:solidFill>
                        <a:effectLst/>
                        <a:latin typeface="Bookman Old Style" panose="02050604050505020204" pitchFamily="18" charset="0"/>
                        <a:ea typeface="+mn-ea"/>
                        <a:cs typeface="+mn-cs"/>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GB" sz="1400" kern="1200" dirty="0">
                          <a:effectLst/>
                          <a:latin typeface="Bookman Old Style" panose="02050604050505020204" pitchFamily="18" charset="0"/>
                        </a:rPr>
                        <a:t>Direct education resources to mostly poverty-stricken areas and households </a:t>
                      </a:r>
                      <a:endParaRPr lang="en-SL" sz="1400" b="0" dirty="0">
                        <a:solidFill>
                          <a:schemeClr val="tx1"/>
                        </a:solidFill>
                        <a:latin typeface="Bookman Old Style" panose="02050604050505020204" pitchFamily="18" charset="0"/>
                      </a:endParaRPr>
                    </a:p>
                  </a:txBody>
                  <a:tcPr/>
                </a:tc>
                <a:extLst>
                  <a:ext uri="{0D108BD9-81ED-4DB2-BD59-A6C34878D82A}">
                    <a16:rowId xmlns:a16="http://schemas.microsoft.com/office/drawing/2014/main" val="823259683"/>
                  </a:ext>
                </a:extLst>
              </a:tr>
              <a:tr h="486169">
                <a:tc vMerge="1">
                  <a:txBody>
                    <a:bodyPr/>
                    <a:lstStyle/>
                    <a:p>
                      <a:endParaRPr lang="en-SL" sz="1400" b="0" dirty="0">
                        <a:solidFill>
                          <a:schemeClr val="tx1"/>
                        </a:solidFill>
                        <a:latin typeface="Bookman Old Style" panose="02050604050505020204" pitchFamily="18" charset="0"/>
                      </a:endParaRPr>
                    </a:p>
                  </a:txBody>
                  <a:tcPr/>
                </a:tc>
                <a:tc vMerge="1">
                  <a:txBody>
                    <a:bodyPr/>
                    <a:lstStyle/>
                    <a:p>
                      <a:endParaRPr lang="en-SL" sz="1400" b="0" dirty="0">
                        <a:solidFill>
                          <a:schemeClr val="tx1"/>
                        </a:solidFill>
                        <a:latin typeface="Bookman Old Style" panose="02050604050505020204"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GB" sz="1400" kern="1200" dirty="0">
                          <a:effectLst/>
                          <a:latin typeface="Bookman Old Style" panose="02050604050505020204" pitchFamily="18" charset="0"/>
                        </a:rPr>
                        <a:t>The GoSL, through Stats SL, should conduct national surveys to allow for poverty mapping and targeting</a:t>
                      </a:r>
                      <a:endParaRPr lang="en-SL" sz="1400" b="0" dirty="0">
                        <a:solidFill>
                          <a:schemeClr val="tx1"/>
                        </a:solidFill>
                        <a:latin typeface="Bookman Old Style" panose="02050604050505020204" pitchFamily="18" charset="0"/>
                      </a:endParaRPr>
                    </a:p>
                  </a:txBody>
                  <a:tcPr/>
                </a:tc>
                <a:extLst>
                  <a:ext uri="{0D108BD9-81ED-4DB2-BD59-A6C34878D82A}">
                    <a16:rowId xmlns:a16="http://schemas.microsoft.com/office/drawing/2014/main" val="4211550953"/>
                  </a:ext>
                </a:extLst>
              </a:tr>
              <a:tr h="478811">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r>
                        <a:rPr lang="en-US" sz="1400" dirty="0"/>
                        <a:t>2</a:t>
                      </a:r>
                      <a:endParaRPr lang="en-SL" sz="1400" b="0" dirty="0">
                        <a:solidFill>
                          <a:schemeClr val="tx1"/>
                        </a:solidFill>
                        <a:latin typeface="Bookman Old Style" panose="02050604050505020204" pitchFamily="18" charset="0"/>
                      </a:endParaRPr>
                    </a:p>
                  </a:txBody>
                  <a:tcPr/>
                </a:tc>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GB" sz="1400" kern="1200" dirty="0">
                          <a:effectLst/>
                          <a:latin typeface="Bookman Old Style" panose="02050604050505020204" pitchFamily="18" charset="0"/>
                        </a:rPr>
                        <a:t>Improve the effectiveness of  teaching and learning to improve education outcomes </a:t>
                      </a:r>
                      <a:endParaRPr lang="en-SL" sz="1400" kern="1200" dirty="0">
                        <a:effectLst/>
                        <a:latin typeface="Bookman Old Style" panose="02050604050505020204" pitchFamily="18" charset="0"/>
                      </a:endParaRPr>
                    </a:p>
                    <a:p>
                      <a:endParaRPr lang="en-SL" sz="1400" b="1" dirty="0">
                        <a:solidFill>
                          <a:schemeClr val="tx1"/>
                        </a:solidFill>
                        <a:latin typeface="Bookman Old Style" panose="02050604050505020204"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r>
                        <a:rPr lang="en-GB" sz="1400" kern="1200" dirty="0">
                          <a:effectLst/>
                          <a:latin typeface="Bookman Old Style" panose="02050604050505020204" pitchFamily="18" charset="0"/>
                        </a:rPr>
                        <a:t>Strengthen teacher training; reinforce teacher monitoring and management; keep children in schools</a:t>
                      </a:r>
                      <a:endParaRPr lang="en-SL" sz="1400" b="0" dirty="0">
                        <a:solidFill>
                          <a:schemeClr val="tx1"/>
                        </a:solidFill>
                        <a:latin typeface="Bookman Old Style" panose="02050604050505020204" pitchFamily="18" charset="0"/>
                      </a:endParaRPr>
                    </a:p>
                  </a:txBody>
                  <a:tcPr/>
                </a:tc>
                <a:extLst>
                  <a:ext uri="{0D108BD9-81ED-4DB2-BD59-A6C34878D82A}">
                    <a16:rowId xmlns:a16="http://schemas.microsoft.com/office/drawing/2014/main" val="2108296340"/>
                  </a:ext>
                </a:extLst>
              </a:tr>
              <a:tr h="347944">
                <a:tc vMerge="1">
                  <a:txBody>
                    <a:bodyPr/>
                    <a:lstStyle/>
                    <a:p>
                      <a:endParaRPr lang="en-SL" sz="1400" b="0" dirty="0">
                        <a:solidFill>
                          <a:schemeClr val="tx1"/>
                        </a:solidFill>
                        <a:latin typeface="Bookman Old Style" panose="02050604050505020204" pitchFamily="18" charset="0"/>
                      </a:endParaRPr>
                    </a:p>
                  </a:txBody>
                  <a:tcPr/>
                </a:tc>
                <a:tc vMerge="1">
                  <a:txBody>
                    <a:bodyPr/>
                    <a:lstStyle/>
                    <a:p>
                      <a:endParaRPr lang="en-SL" sz="1400" b="0" dirty="0">
                        <a:solidFill>
                          <a:schemeClr val="tx1"/>
                        </a:solidFill>
                        <a:latin typeface="Bookman Old Style" panose="02050604050505020204"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r>
                        <a:rPr lang="en-GB" sz="1400" kern="1200" dirty="0">
                          <a:effectLst/>
                          <a:latin typeface="Bookman Old Style" panose="02050604050505020204" pitchFamily="18" charset="0"/>
                        </a:rPr>
                        <a:t>Demand increased accountability from school authorities</a:t>
                      </a:r>
                      <a:endParaRPr lang="en-SL" sz="1400" b="0" dirty="0">
                        <a:solidFill>
                          <a:schemeClr val="tx1"/>
                        </a:solidFill>
                        <a:latin typeface="Bookman Old Style" panose="02050604050505020204" pitchFamily="18" charset="0"/>
                      </a:endParaRPr>
                    </a:p>
                  </a:txBody>
                  <a:tcPr/>
                </a:tc>
                <a:extLst>
                  <a:ext uri="{0D108BD9-81ED-4DB2-BD59-A6C34878D82A}">
                    <a16:rowId xmlns:a16="http://schemas.microsoft.com/office/drawing/2014/main" val="2689599939"/>
                  </a:ext>
                </a:extLst>
              </a:tr>
              <a:tr h="486169">
                <a:tc vMerge="1">
                  <a:txBody>
                    <a:bodyPr/>
                    <a:lstStyle/>
                    <a:p>
                      <a:endParaRPr lang="en-SL" sz="1400" b="0" dirty="0">
                        <a:solidFill>
                          <a:schemeClr val="tx1"/>
                        </a:solidFill>
                        <a:latin typeface="Bookman Old Style" panose="02050604050505020204" pitchFamily="18" charset="0"/>
                      </a:endParaRPr>
                    </a:p>
                  </a:txBody>
                  <a:tcPr/>
                </a:tc>
                <a:tc vMerge="1">
                  <a:txBody>
                    <a:bodyPr/>
                    <a:lstStyle/>
                    <a:p>
                      <a:endParaRPr lang="en-SL" sz="1400" b="0" dirty="0">
                        <a:solidFill>
                          <a:schemeClr val="tx1"/>
                        </a:solidFill>
                        <a:latin typeface="Bookman Old Style" panose="02050604050505020204"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r>
                        <a:rPr lang="en-GB" sz="1400" kern="1200" dirty="0">
                          <a:effectLst/>
                          <a:latin typeface="Bookman Old Style" panose="02050604050505020204" pitchFamily="18" charset="0"/>
                        </a:rPr>
                        <a:t>Strengthen cooperation between the MBSSE, TSC, Local Councils, School Boards, and School Management Committees </a:t>
                      </a:r>
                      <a:endParaRPr lang="en-SL" sz="1400" b="0" dirty="0">
                        <a:solidFill>
                          <a:schemeClr val="tx1"/>
                        </a:solidFill>
                        <a:latin typeface="Bookman Old Style" panose="02050604050505020204" pitchFamily="18" charset="0"/>
                      </a:endParaRPr>
                    </a:p>
                  </a:txBody>
                  <a:tcPr/>
                </a:tc>
                <a:extLst>
                  <a:ext uri="{0D108BD9-81ED-4DB2-BD59-A6C34878D82A}">
                    <a16:rowId xmlns:a16="http://schemas.microsoft.com/office/drawing/2014/main" val="3487853763"/>
                  </a:ext>
                </a:extLst>
              </a:tr>
              <a:tr h="686355">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r>
                        <a:rPr lang="en-US" sz="1400" dirty="0"/>
                        <a:t>3</a:t>
                      </a:r>
                      <a:endParaRPr lang="en-SL" sz="1400" b="0" dirty="0">
                        <a:solidFill>
                          <a:schemeClr val="tx1"/>
                        </a:solidFill>
                        <a:latin typeface="Bookman Old Style" panose="02050604050505020204"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GB" sz="1400" kern="1200" dirty="0">
                          <a:effectLst/>
                          <a:latin typeface="Bookman Old Style" panose="02050604050505020204" pitchFamily="18" charset="0"/>
                        </a:rPr>
                        <a:t>Utilise a data-driven and cross sectoral approach to education development</a:t>
                      </a:r>
                      <a:endParaRPr lang="en-SL" sz="1400" b="1" kern="1200" dirty="0">
                        <a:effectLst/>
                        <a:latin typeface="Bookman Old Style" panose="02050604050505020204"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r>
                        <a:rPr lang="en-GB" sz="1400" kern="1200" dirty="0">
                          <a:effectLst/>
                          <a:latin typeface="Bookman Old Style" panose="02050604050505020204" pitchFamily="18" charset="0"/>
                        </a:rPr>
                        <a:t>Scale up the use of the education management information system (EMIS) to identify areas where school attendance and performance are below set targets</a:t>
                      </a:r>
                      <a:endParaRPr lang="en-SL" sz="1400" b="0" dirty="0">
                        <a:solidFill>
                          <a:schemeClr val="tx1"/>
                        </a:solidFill>
                        <a:latin typeface="Bookman Old Style" panose="02050604050505020204" pitchFamily="18" charset="0"/>
                      </a:endParaRPr>
                    </a:p>
                  </a:txBody>
                  <a:tcPr/>
                </a:tc>
                <a:extLst>
                  <a:ext uri="{0D108BD9-81ED-4DB2-BD59-A6C34878D82A}">
                    <a16:rowId xmlns:a16="http://schemas.microsoft.com/office/drawing/2014/main" val="518480577"/>
                  </a:ext>
                </a:extLst>
              </a:tr>
              <a:tr h="686355">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r>
                        <a:rPr lang="en-US" sz="1400" dirty="0"/>
                        <a:t>4</a:t>
                      </a:r>
                      <a:endParaRPr lang="en-SL" sz="1400" b="0" dirty="0">
                        <a:solidFill>
                          <a:schemeClr val="tx1"/>
                        </a:solidFill>
                        <a:latin typeface="Bookman Old Style" panose="02050604050505020204" pitchFamily="18" charset="0"/>
                      </a:endParaRPr>
                    </a:p>
                  </a:txBody>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GB" sz="1400" kern="1200" dirty="0">
                          <a:effectLst/>
                          <a:latin typeface="Bookman Old Style" panose="02050604050505020204" pitchFamily="18" charset="0"/>
                        </a:rPr>
                        <a:t>Mobilise resources to expand access to quality education </a:t>
                      </a:r>
                      <a:endParaRPr lang="en-SL" sz="1400" kern="1200" dirty="0">
                        <a:effectLst/>
                        <a:latin typeface="Bookman Old Style" panose="02050604050505020204" pitchFamily="18" charset="0"/>
                      </a:endParaRPr>
                    </a:p>
                    <a:p>
                      <a:endParaRPr lang="en-SL" sz="1400" b="1" dirty="0">
                        <a:solidFill>
                          <a:schemeClr val="tx1"/>
                        </a:solidFill>
                        <a:latin typeface="Bookman Old Style" panose="02050604050505020204"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r>
                        <a:rPr lang="en-GB" sz="1400" kern="1200" dirty="0">
                          <a:effectLst/>
                          <a:latin typeface="Bookman Old Style" panose="02050604050505020204" pitchFamily="18" charset="0"/>
                        </a:rPr>
                        <a:t>Raise more resources; broaden the tax base to create more fiscal space, and build the capacity of Local Councils to generate revenues which can be utilised to support the education sector</a:t>
                      </a:r>
                      <a:endParaRPr lang="en-SL" sz="1400" b="0" dirty="0">
                        <a:solidFill>
                          <a:schemeClr val="tx1"/>
                        </a:solidFill>
                        <a:latin typeface="Bookman Old Style" panose="02050604050505020204" pitchFamily="18" charset="0"/>
                      </a:endParaRPr>
                    </a:p>
                  </a:txBody>
                  <a:tcPr/>
                </a:tc>
                <a:extLst>
                  <a:ext uri="{0D108BD9-81ED-4DB2-BD59-A6C34878D82A}">
                    <a16:rowId xmlns:a16="http://schemas.microsoft.com/office/drawing/2014/main" val="68835931"/>
                  </a:ext>
                </a:extLst>
              </a:tr>
              <a:tr h="486169">
                <a:tc vMerge="1">
                  <a:txBody>
                    <a:bodyPr/>
                    <a:lstStyle/>
                    <a:p>
                      <a:endParaRPr lang="en-SL" sz="1400" b="0" dirty="0">
                        <a:solidFill>
                          <a:schemeClr val="tx1"/>
                        </a:solidFill>
                        <a:latin typeface="Bookman Old Style" panose="02050604050505020204" pitchFamily="18" charset="0"/>
                      </a:endParaRPr>
                    </a:p>
                  </a:txBody>
                  <a:tcPr/>
                </a:tc>
                <a:tc vMerge="1">
                  <a:txBody>
                    <a:bodyPr/>
                    <a:lstStyle/>
                    <a:p>
                      <a:endParaRPr lang="en-SL" sz="1400" b="0" dirty="0">
                        <a:solidFill>
                          <a:schemeClr val="tx1"/>
                        </a:solidFill>
                        <a:latin typeface="Bookman Old Style" panose="02050604050505020204"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r>
                        <a:rPr lang="en-US" sz="1400" dirty="0">
                          <a:latin typeface="Bookman Old Style" panose="02050604050505020204" pitchFamily="18" charset="0"/>
                        </a:rPr>
                        <a:t>Undertake a mapping of the needed resources and international financing into the Medium Term Revenue Strategy</a:t>
                      </a:r>
                      <a:endParaRPr lang="en-SL" sz="1400" b="0" dirty="0">
                        <a:solidFill>
                          <a:schemeClr val="tx1"/>
                        </a:solidFill>
                        <a:latin typeface="Bookman Old Style" panose="02050604050505020204" pitchFamily="18" charset="0"/>
                      </a:endParaRPr>
                    </a:p>
                  </a:txBody>
                  <a:tcPr/>
                </a:tc>
                <a:extLst>
                  <a:ext uri="{0D108BD9-81ED-4DB2-BD59-A6C34878D82A}">
                    <a16:rowId xmlns:a16="http://schemas.microsoft.com/office/drawing/2014/main" val="2265410678"/>
                  </a:ext>
                </a:extLst>
              </a:tr>
              <a:tr h="88654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r>
                        <a:rPr lang="en-US" sz="1400" dirty="0" smtClean="0"/>
                        <a:t>5</a:t>
                      </a:r>
                      <a:endParaRPr lang="en-SL" sz="1400" b="0" dirty="0">
                        <a:solidFill>
                          <a:schemeClr val="tx1"/>
                        </a:solidFill>
                        <a:latin typeface="Bookman Old Style" panose="02050604050505020204"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GB" sz="1400" kern="1200" dirty="0">
                          <a:effectLst/>
                          <a:latin typeface="Bookman Old Style" panose="02050604050505020204" pitchFamily="18" charset="0"/>
                        </a:rPr>
                        <a:t>Strengthen cooperation and partnerships to support the education sector </a:t>
                      </a:r>
                      <a:endParaRPr lang="en-SL" sz="1400" kern="1200" dirty="0">
                        <a:effectLst/>
                        <a:latin typeface="Bookman Old Style" panose="02050604050505020204" pitchFamily="18" charset="0"/>
                      </a:endParaRPr>
                    </a:p>
                    <a:p>
                      <a:endParaRPr lang="en-SL" sz="1400" b="0" dirty="0">
                        <a:solidFill>
                          <a:schemeClr val="tx1"/>
                        </a:solidFill>
                        <a:latin typeface="Bookman Old Style" panose="02050604050505020204" pitchFamily="18"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panose="020B0604020202020204"/>
                          <a:sym typeface="Arial"/>
                        </a:defRPr>
                      </a:lvl9pPr>
                    </a:lstStyle>
                    <a:p>
                      <a:r>
                        <a:rPr lang="en-GB" sz="1400" kern="1200" dirty="0">
                          <a:effectLst/>
                          <a:latin typeface="Bookman Old Style" panose="02050604050505020204" pitchFamily="18" charset="0"/>
                        </a:rPr>
                        <a:t>Continue cooperation with Development Partners, international NGOs, the private sector, missions providing educational services, and also Local Councils could strengthen the platform already created to expand access to education and reduce the shortfalls in NERs and GERs.</a:t>
                      </a:r>
                      <a:endParaRPr lang="en-SL" sz="1400" b="0" dirty="0">
                        <a:solidFill>
                          <a:schemeClr val="tx1"/>
                        </a:solidFill>
                        <a:latin typeface="Bookman Old Style" panose="02050604050505020204" pitchFamily="18" charset="0"/>
                      </a:endParaRPr>
                    </a:p>
                  </a:txBody>
                  <a:tcPr/>
                </a:tc>
                <a:extLst>
                  <a:ext uri="{0D108BD9-81ED-4DB2-BD59-A6C34878D82A}">
                    <a16:rowId xmlns:a16="http://schemas.microsoft.com/office/drawing/2014/main" val="1995554681"/>
                  </a:ext>
                </a:extLst>
              </a:tr>
            </a:tbl>
          </a:graphicData>
        </a:graphic>
      </p:graphicFrame>
    </p:spTree>
    <p:extLst>
      <p:ext uri="{BB962C8B-B14F-4D97-AF65-F5344CB8AC3E}">
        <p14:creationId xmlns:p14="http://schemas.microsoft.com/office/powerpoint/2010/main" val="1133090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E408835-E633-46B5-A25C-B9AB4CC7C65D}"/>
              </a:ext>
            </a:extLst>
          </p:cNvPr>
          <p:cNvGraphicFramePr>
            <a:graphicFrameLocks noGrp="1"/>
          </p:cNvGraphicFramePr>
          <p:nvPr>
            <p:extLst>
              <p:ext uri="{D42A27DB-BD31-4B8C-83A1-F6EECF244321}">
                <p14:modId xmlns:p14="http://schemas.microsoft.com/office/powerpoint/2010/main" val="3589346059"/>
              </p:ext>
            </p:extLst>
          </p:nvPr>
        </p:nvGraphicFramePr>
        <p:xfrm>
          <a:off x="209861" y="543552"/>
          <a:ext cx="11790206" cy="5828402"/>
        </p:xfrm>
        <a:graphic>
          <a:graphicData uri="http://schemas.openxmlformats.org/drawingml/2006/table">
            <a:tbl>
              <a:tblPr firstRow="1" bandRow="1">
                <a:tableStyleId>{7DF18680-E054-41AD-8BC1-D1AEF772440D}</a:tableStyleId>
              </a:tblPr>
              <a:tblGrid>
                <a:gridCol w="395340">
                  <a:extLst>
                    <a:ext uri="{9D8B030D-6E8A-4147-A177-3AD203B41FA5}">
                      <a16:colId xmlns:a16="http://schemas.microsoft.com/office/drawing/2014/main" val="385275915"/>
                    </a:ext>
                  </a:extLst>
                </a:gridCol>
                <a:gridCol w="2928384">
                  <a:extLst>
                    <a:ext uri="{9D8B030D-6E8A-4147-A177-3AD203B41FA5}">
                      <a16:colId xmlns:a16="http://schemas.microsoft.com/office/drawing/2014/main" val="2241033899"/>
                    </a:ext>
                  </a:extLst>
                </a:gridCol>
                <a:gridCol w="8466482">
                  <a:extLst>
                    <a:ext uri="{9D8B030D-6E8A-4147-A177-3AD203B41FA5}">
                      <a16:colId xmlns:a16="http://schemas.microsoft.com/office/drawing/2014/main" val="972094652"/>
                    </a:ext>
                  </a:extLst>
                </a:gridCol>
              </a:tblGrid>
              <a:tr h="330830">
                <a:tc>
                  <a:txBody>
                    <a:bodyPr/>
                    <a:lstStyle/>
                    <a:p>
                      <a:endParaRPr lang="en-SL" sz="1600" b="0" dirty="0">
                        <a:solidFill>
                          <a:schemeClr val="tx1"/>
                        </a:solidFill>
                        <a:latin typeface="Bookman Old Style" panose="02050604050505020204" pitchFamily="18" charset="0"/>
                      </a:endParaRPr>
                    </a:p>
                  </a:txBody>
                  <a:tcPr/>
                </a:tc>
                <a:tc gridSpan="2">
                  <a:txBody>
                    <a:bodyPr/>
                    <a:lstStyle/>
                    <a:p>
                      <a:pPr algn="ctr"/>
                      <a:r>
                        <a:rPr lang="en-US" sz="1600" dirty="0">
                          <a:latin typeface="Bookman Old Style" panose="02050604050505020204" pitchFamily="18" charset="0"/>
                        </a:rPr>
                        <a:t>Policy Recommendations</a:t>
                      </a:r>
                      <a:endParaRPr lang="en-SL" sz="1600" b="1" dirty="0">
                        <a:solidFill>
                          <a:schemeClr val="tx1"/>
                        </a:solidFill>
                        <a:latin typeface="Bookman Old Style" panose="02050604050505020204" pitchFamily="18" charset="0"/>
                      </a:endParaRPr>
                    </a:p>
                  </a:txBody>
                  <a:tcPr/>
                </a:tc>
                <a:tc hMerge="1">
                  <a:txBody>
                    <a:bodyPr/>
                    <a:lstStyle/>
                    <a:p>
                      <a:endParaRPr lang="en-SL"/>
                    </a:p>
                  </a:txBody>
                  <a:tcPr/>
                </a:tc>
                <a:extLst>
                  <a:ext uri="{0D108BD9-81ED-4DB2-BD59-A6C34878D82A}">
                    <a16:rowId xmlns:a16="http://schemas.microsoft.com/office/drawing/2014/main" val="161221594"/>
                  </a:ext>
                </a:extLst>
              </a:tr>
              <a:tr h="332710">
                <a:tc>
                  <a:txBody>
                    <a:bodyPr/>
                    <a:lstStyle/>
                    <a:p>
                      <a:r>
                        <a:rPr lang="en-US" sz="1600" dirty="0">
                          <a:latin typeface="Bookman Old Style" panose="02050604050505020204" pitchFamily="18" charset="0"/>
                        </a:rPr>
                        <a:t>1</a:t>
                      </a:r>
                      <a:endParaRPr lang="en-SL" sz="1600" b="0" dirty="0">
                        <a:solidFill>
                          <a:schemeClr val="tx1"/>
                        </a:solidFill>
                        <a:latin typeface="Bookman Old Style" panose="02050604050505020204" pitchFamily="18" charset="0"/>
                      </a:endParaRPr>
                    </a:p>
                  </a:txBody>
                  <a:tcPr/>
                </a:tc>
                <a:tc gridSpan="2">
                  <a:txBody>
                    <a:bodyPr/>
                    <a:lstStyle/>
                    <a:p>
                      <a:pPr marL="0" lvl="0" indent="0" algn="just">
                        <a:lnSpc>
                          <a:spcPct val="107000"/>
                        </a:lnSpc>
                        <a:spcBef>
                          <a:spcPts val="0"/>
                        </a:spcBef>
                        <a:buClr>
                          <a:srgbClr val="000000"/>
                        </a:buClr>
                        <a:buSzTx/>
                        <a:buFont typeface="Arial" panose="020B0604020202020204" pitchFamily="34" charset="0"/>
                        <a:buNone/>
                      </a:pPr>
                      <a:r>
                        <a:rPr lang="en-CA" sz="1600" dirty="0">
                          <a:latin typeface="Bookman Old Style" panose="02050604050505020204" pitchFamily="18" charset="0"/>
                        </a:rPr>
                        <a:t>Increase resource allocation to primary health care (PHC) as the poor benefit more from this layer</a:t>
                      </a:r>
                      <a:endParaRPr lang="en-CA" sz="1600" dirty="0">
                        <a:solidFill>
                          <a:schemeClr val="tx1"/>
                        </a:solidFill>
                        <a:latin typeface="Bookman Old Style" panose="02050604050505020204" pitchFamily="18" charset="0"/>
                        <a:ea typeface="Calibri" panose="020F0502020204030204" pitchFamily="34" charset="0"/>
                        <a:cs typeface="Arial" panose="020B0604020202020204" pitchFamily="34" charset="0"/>
                      </a:endParaRPr>
                    </a:p>
                  </a:txBody>
                  <a:tcPr/>
                </a:tc>
                <a:tc hMerge="1">
                  <a:txBody>
                    <a:bodyPr/>
                    <a:lstStyle/>
                    <a:p>
                      <a:endParaRPr lang="en-SL"/>
                    </a:p>
                  </a:txBody>
                  <a:tcPr/>
                </a:tc>
                <a:extLst>
                  <a:ext uri="{0D108BD9-81ED-4DB2-BD59-A6C34878D82A}">
                    <a16:rowId xmlns:a16="http://schemas.microsoft.com/office/drawing/2014/main" val="823259683"/>
                  </a:ext>
                </a:extLst>
              </a:tr>
              <a:tr h="571434">
                <a:tc>
                  <a:txBody>
                    <a:bodyPr/>
                    <a:lstStyle/>
                    <a:p>
                      <a:r>
                        <a:rPr lang="en-US" sz="1600" dirty="0">
                          <a:latin typeface="Bookman Old Style" panose="02050604050505020204" pitchFamily="18" charset="0"/>
                        </a:rPr>
                        <a:t>2</a:t>
                      </a:r>
                      <a:endParaRPr lang="en-SL" sz="1600" b="0" dirty="0">
                        <a:solidFill>
                          <a:schemeClr val="tx1"/>
                        </a:solidFill>
                        <a:latin typeface="Bookman Old Style" panose="02050604050505020204" pitchFamily="18" charset="0"/>
                      </a:endParaRPr>
                    </a:p>
                  </a:txBody>
                  <a:tcPr/>
                </a:tc>
                <a:tc gridSpan="2">
                  <a:txBody>
                    <a:bodyPr/>
                    <a:lstStyle/>
                    <a:p>
                      <a:r>
                        <a:rPr lang="en-CA" sz="1600" dirty="0">
                          <a:latin typeface="Bookman Old Style" panose="02050604050505020204" pitchFamily="18" charset="0"/>
                        </a:rPr>
                        <a:t>Resources/subsidies to public hospitals should be better targeted to ensure </a:t>
                      </a:r>
                      <a:r>
                        <a:rPr lang="en-US" sz="1600" dirty="0">
                          <a:latin typeface="Bookman Old Style" panose="02050604050505020204" pitchFamily="18" charset="0"/>
                        </a:rPr>
                        <a:t>the poorest access healthcare services</a:t>
                      </a:r>
                      <a:endParaRPr lang="en-SL" sz="1600" b="1" dirty="0">
                        <a:solidFill>
                          <a:schemeClr val="tx1"/>
                        </a:solidFill>
                        <a:latin typeface="Bookman Old Style" panose="02050604050505020204" pitchFamily="18" charset="0"/>
                      </a:endParaRPr>
                    </a:p>
                  </a:txBody>
                  <a:tcPr/>
                </a:tc>
                <a:tc hMerge="1">
                  <a:txBody>
                    <a:bodyPr/>
                    <a:lstStyle/>
                    <a:p>
                      <a:endParaRPr lang="en-SL"/>
                    </a:p>
                  </a:txBody>
                  <a:tcPr/>
                </a:tc>
                <a:extLst>
                  <a:ext uri="{0D108BD9-81ED-4DB2-BD59-A6C34878D82A}">
                    <a16:rowId xmlns:a16="http://schemas.microsoft.com/office/drawing/2014/main" val="2108296340"/>
                  </a:ext>
                </a:extLst>
              </a:tr>
              <a:tr h="571434">
                <a:tc>
                  <a:txBody>
                    <a:bodyPr/>
                    <a:lstStyle/>
                    <a:p>
                      <a:r>
                        <a:rPr lang="en-US" sz="1600" dirty="0">
                          <a:latin typeface="Bookman Old Style" panose="02050604050505020204" pitchFamily="18" charset="0"/>
                        </a:rPr>
                        <a:t>3</a:t>
                      </a:r>
                      <a:endParaRPr lang="en-SL" sz="1600" b="0" dirty="0">
                        <a:solidFill>
                          <a:schemeClr val="tx1"/>
                        </a:solidFill>
                        <a:latin typeface="Bookman Old Style" panose="02050604050505020204" pitchFamily="18" charset="0"/>
                      </a:endParaRPr>
                    </a:p>
                  </a:txBody>
                  <a:tcPr/>
                </a:tc>
                <a:tc gridSpan="2">
                  <a:txBody>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CA" sz="1600" kern="1200" dirty="0">
                          <a:latin typeface="Bookman Old Style" panose="02050604050505020204" pitchFamily="18" charset="0"/>
                        </a:rPr>
                        <a:t>Reduce donor dependency on aid (implementation of Internally Generated Revenue (IGR) at the hospital level and strengthen District Councils in the collection of revenue)</a:t>
                      </a:r>
                      <a:endParaRPr lang="en-CA" sz="1600" kern="1200" dirty="0">
                        <a:solidFill>
                          <a:schemeClr val="tx1"/>
                        </a:solidFill>
                        <a:latin typeface="Bookman Old Style" panose="02050604050505020204" pitchFamily="18" charset="0"/>
                        <a:ea typeface="Calibri" panose="020F0502020204030204" pitchFamily="34" charset="0"/>
                        <a:cs typeface="Arial" panose="020B0604020202020204" pitchFamily="34" charset="0"/>
                      </a:endParaRPr>
                    </a:p>
                  </a:txBody>
                  <a:tcPr/>
                </a:tc>
                <a:tc hMerge="1">
                  <a:txBody>
                    <a:bodyPr/>
                    <a:lstStyle/>
                    <a:p>
                      <a:endParaRPr lang="en-SL"/>
                    </a:p>
                  </a:txBody>
                  <a:tcPr/>
                </a:tc>
                <a:extLst>
                  <a:ext uri="{0D108BD9-81ED-4DB2-BD59-A6C34878D82A}">
                    <a16:rowId xmlns:a16="http://schemas.microsoft.com/office/drawing/2014/main" val="518480577"/>
                  </a:ext>
                </a:extLst>
              </a:tr>
              <a:tr h="571434">
                <a:tc>
                  <a:txBody>
                    <a:bodyPr/>
                    <a:lstStyle/>
                    <a:p>
                      <a:r>
                        <a:rPr lang="en-US" sz="1600" dirty="0">
                          <a:latin typeface="Bookman Old Style" panose="02050604050505020204" pitchFamily="18" charset="0"/>
                        </a:rPr>
                        <a:t>4</a:t>
                      </a:r>
                      <a:endParaRPr lang="en-SL" sz="1600" b="0" dirty="0">
                        <a:solidFill>
                          <a:schemeClr val="tx1"/>
                        </a:solidFill>
                        <a:latin typeface="Bookman Old Style" panose="02050604050505020204" pitchFamily="18"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600" kern="1200" dirty="0">
                          <a:latin typeface="Bookman Old Style" panose="02050604050505020204" pitchFamily="18" charset="0"/>
                        </a:rPr>
                        <a:t>Reduce OOP for households accessing PHC service utilization (i</a:t>
                      </a:r>
                      <a:r>
                        <a:rPr lang="en-CA" sz="1600" dirty="0">
                          <a:latin typeface="Bookman Old Style" panose="02050604050505020204" pitchFamily="18" charset="0"/>
                        </a:rPr>
                        <a:t>mplementation of Sierra Leone Social Health Insurance -SLeSHI)</a:t>
                      </a:r>
                      <a:endParaRPr lang="en-CA" sz="1600" dirty="0">
                        <a:solidFill>
                          <a:schemeClr val="tx1"/>
                        </a:solidFill>
                        <a:latin typeface="Bookman Old Style" panose="02050604050505020204" pitchFamily="18" charset="0"/>
                        <a:ea typeface="Calibri" panose="020F0502020204030204" pitchFamily="34" charset="0"/>
                        <a:cs typeface="Arial" panose="020B0604020202020204" pitchFamily="34" charset="0"/>
                      </a:endParaRPr>
                    </a:p>
                  </a:txBody>
                  <a:tcPr/>
                </a:tc>
                <a:tc hMerge="1">
                  <a:txBody>
                    <a:bodyPr/>
                    <a:lstStyle/>
                    <a:p>
                      <a:endParaRPr lang="en-SL"/>
                    </a:p>
                  </a:txBody>
                  <a:tcPr/>
                </a:tc>
                <a:extLst>
                  <a:ext uri="{0D108BD9-81ED-4DB2-BD59-A6C34878D82A}">
                    <a16:rowId xmlns:a16="http://schemas.microsoft.com/office/drawing/2014/main" val="68835931"/>
                  </a:ext>
                </a:extLst>
              </a:tr>
              <a:tr h="812038">
                <a:tc>
                  <a:txBody>
                    <a:bodyPr/>
                    <a:lstStyle/>
                    <a:p>
                      <a:r>
                        <a:rPr lang="en-US" sz="1600" dirty="0">
                          <a:latin typeface="Bookman Old Style" panose="02050604050505020204" pitchFamily="18" charset="0"/>
                        </a:rPr>
                        <a:t>5</a:t>
                      </a:r>
                      <a:endParaRPr lang="en-SL" sz="1600" b="0" dirty="0">
                        <a:solidFill>
                          <a:schemeClr val="tx1"/>
                        </a:solidFill>
                        <a:latin typeface="Bookman Old Style" panose="02050604050505020204" pitchFamily="18"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600" dirty="0">
                          <a:latin typeface="Bookman Old Style" panose="02050604050505020204" pitchFamily="18" charset="0"/>
                        </a:rPr>
                        <a:t>To ensure equity, resources must be distributed using a needs-based allocation formula. Adequate demographic, health, social, administrative and related data must be available to inform the basis of setting the formula</a:t>
                      </a:r>
                      <a:endParaRPr lang="en-CA" sz="1600" dirty="0">
                        <a:solidFill>
                          <a:schemeClr val="tx1"/>
                        </a:solidFill>
                        <a:latin typeface="Bookman Old Style" panose="02050604050505020204" pitchFamily="18" charset="0"/>
                        <a:ea typeface="Calibri" panose="020F0502020204030204" pitchFamily="34" charset="0"/>
                        <a:cs typeface="Arial" panose="020B0604020202020204" pitchFamily="34" charset="0"/>
                      </a:endParaRPr>
                    </a:p>
                  </a:txBody>
                  <a:tcPr/>
                </a:tc>
                <a:tc hMerge="1">
                  <a:txBody>
                    <a:bodyPr/>
                    <a:lstStyle/>
                    <a:p>
                      <a:endParaRPr lang="en-SL"/>
                    </a:p>
                  </a:txBody>
                  <a:tcPr/>
                </a:tc>
                <a:extLst>
                  <a:ext uri="{0D108BD9-81ED-4DB2-BD59-A6C34878D82A}">
                    <a16:rowId xmlns:a16="http://schemas.microsoft.com/office/drawing/2014/main" val="1995554681"/>
                  </a:ext>
                </a:extLst>
              </a:tr>
              <a:tr h="1533849">
                <a:tc>
                  <a:txBody>
                    <a:bodyPr/>
                    <a:lstStyle/>
                    <a:p>
                      <a:r>
                        <a:rPr lang="en-US" sz="1600" dirty="0">
                          <a:latin typeface="Bookman Old Style" panose="02050604050505020204" pitchFamily="18" charset="0"/>
                        </a:rPr>
                        <a:t>6</a:t>
                      </a:r>
                      <a:endParaRPr lang="en-SL" sz="1600" b="0" dirty="0">
                        <a:solidFill>
                          <a:schemeClr val="tx1"/>
                        </a:solidFill>
                        <a:latin typeface="Bookman Old Style" panose="0205060405050502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600" dirty="0">
                          <a:latin typeface="Bookman Old Style" panose="02050604050505020204" pitchFamily="18" charset="0"/>
                        </a:rPr>
                        <a:t>Make resource allocation more effective</a:t>
                      </a:r>
                      <a:endParaRPr lang="en-CA" sz="1600" dirty="0">
                        <a:solidFill>
                          <a:schemeClr val="tx1"/>
                        </a:solidFill>
                        <a:latin typeface="Bookman Old Style" panose="02050604050505020204" pitchFamily="18" charset="0"/>
                        <a:ea typeface="Calibri" panose="020F0502020204030204" pitchFamily="34" charset="0"/>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600" kern="1200" dirty="0">
                          <a:latin typeface="Bookman Old Style" panose="02050604050505020204" pitchFamily="18" charset="0"/>
                        </a:rPr>
                        <a:t>Conduct a needs assessment before allocations are made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600" kern="1200" dirty="0">
                          <a:latin typeface="Bookman Old Style" panose="02050604050505020204" pitchFamily="18" charset="0"/>
                        </a:rPr>
                        <a:t>Allocate resources based on needs to programmes/interventions that yield the greatest outcome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600" kern="1200" dirty="0">
                          <a:latin typeface="Bookman Old Style" panose="02050604050505020204" pitchFamily="18" charset="0"/>
                        </a:rPr>
                        <a:t>Scale up monitoring and evaluation (M&amp;E)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CA" sz="1600" kern="1200" dirty="0">
                          <a:latin typeface="Bookman Old Style" panose="02050604050505020204" pitchFamily="18" charset="0"/>
                        </a:rPr>
                        <a:t>Introduce performance-based financing (allocate resources based on workload and high performance)</a:t>
                      </a:r>
                      <a:endParaRPr lang="en-CA" sz="1600" dirty="0">
                        <a:solidFill>
                          <a:schemeClr val="tx1"/>
                        </a:solidFill>
                        <a:latin typeface="Bookman Old Style" panose="02050604050505020204" pitchFamily="18"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784594890"/>
                  </a:ext>
                </a:extLst>
              </a:tr>
              <a:tr h="330830">
                <a:tc>
                  <a:txBody>
                    <a:bodyPr/>
                    <a:lstStyle/>
                    <a:p>
                      <a:r>
                        <a:rPr lang="en-US" sz="1600" dirty="0">
                          <a:latin typeface="Bookman Old Style" panose="02050604050505020204" pitchFamily="18" charset="0"/>
                        </a:rPr>
                        <a:t>7</a:t>
                      </a:r>
                      <a:endParaRPr lang="en-SL" sz="1600" b="0" dirty="0">
                        <a:solidFill>
                          <a:schemeClr val="tx1"/>
                        </a:solidFill>
                        <a:latin typeface="Bookman Old Style" panose="02050604050505020204" pitchFamily="18"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600" kern="1200" dirty="0">
                          <a:latin typeface="Bookman Old Style" panose="02050604050505020204" pitchFamily="18" charset="0"/>
                        </a:rPr>
                        <a:t>Implement the Sierra Leone Health Financing Strategy</a:t>
                      </a:r>
                      <a:endParaRPr lang="en-CA" sz="1600" b="1" kern="1200" dirty="0">
                        <a:solidFill>
                          <a:schemeClr val="tx1"/>
                        </a:solidFill>
                        <a:latin typeface="Bookman Old Style" panose="02050604050505020204" pitchFamily="18" charset="0"/>
                        <a:ea typeface="Calibri" panose="020F0502020204030204" pitchFamily="34" charset="0"/>
                        <a:cs typeface="Arial" panose="020B0604020202020204" pitchFamily="34" charset="0"/>
                      </a:endParaRPr>
                    </a:p>
                  </a:txBody>
                  <a:tcPr/>
                </a:tc>
                <a:tc hMerge="1">
                  <a:txBody>
                    <a:bodyPr/>
                    <a:lstStyle/>
                    <a:p>
                      <a:endParaRPr lang="en-SL"/>
                    </a:p>
                  </a:txBody>
                  <a:tcPr/>
                </a:tc>
                <a:extLst>
                  <a:ext uri="{0D108BD9-81ED-4DB2-BD59-A6C34878D82A}">
                    <a16:rowId xmlns:a16="http://schemas.microsoft.com/office/drawing/2014/main" val="3590210269"/>
                  </a:ext>
                </a:extLst>
              </a:tr>
              <a:tr h="690680">
                <a:tc>
                  <a:txBody>
                    <a:bodyPr/>
                    <a:lstStyle/>
                    <a:p>
                      <a:r>
                        <a:rPr lang="en-US" sz="1600" dirty="0">
                          <a:latin typeface="Bookman Old Style" panose="02050604050505020204" pitchFamily="18" charset="0"/>
                        </a:rPr>
                        <a:t>8</a:t>
                      </a:r>
                      <a:endParaRPr lang="en-SL" sz="1600" b="0" dirty="0">
                        <a:solidFill>
                          <a:schemeClr val="tx1"/>
                        </a:solidFill>
                        <a:latin typeface="Bookman Old Style" panose="02050604050505020204" pitchFamily="18"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600" kern="1200" dirty="0">
                          <a:latin typeface="Bookman Old Style" panose="02050604050505020204" pitchFamily="18" charset="0"/>
                        </a:rPr>
                        <a:t>Invest in digitalization of health information systems and integration to support needs assessment, monitoring and credible data</a:t>
                      </a:r>
                      <a:endParaRPr lang="en-CA" sz="1600" kern="1200" dirty="0">
                        <a:solidFill>
                          <a:schemeClr val="tx1"/>
                        </a:solidFill>
                        <a:latin typeface="Bookman Old Style" panose="02050604050505020204" pitchFamily="18" charset="0"/>
                        <a:ea typeface="Calibri" panose="020F0502020204030204" pitchFamily="34" charset="0"/>
                        <a:cs typeface="Arial" panose="020B0604020202020204" pitchFamily="34" charset="0"/>
                      </a:endParaRPr>
                    </a:p>
                  </a:txBody>
                  <a:tcPr/>
                </a:tc>
                <a:tc hMerge="1">
                  <a:txBody>
                    <a:bodyPr/>
                    <a:lstStyle/>
                    <a:p>
                      <a:endParaRPr lang="en-SL" sz="1400" b="0" dirty="0">
                        <a:solidFill>
                          <a:schemeClr val="tx1"/>
                        </a:solidFill>
                        <a:latin typeface="Bookman Old Style" panose="02050604050505020204" pitchFamily="18" charset="0"/>
                      </a:endParaRPr>
                    </a:p>
                  </a:txBody>
                  <a:tcPr/>
                </a:tc>
                <a:extLst>
                  <a:ext uri="{0D108BD9-81ED-4DB2-BD59-A6C34878D82A}">
                    <a16:rowId xmlns:a16="http://schemas.microsoft.com/office/drawing/2014/main" val="2870543047"/>
                  </a:ext>
                </a:extLst>
              </a:tr>
            </a:tbl>
          </a:graphicData>
        </a:graphic>
      </p:graphicFrame>
      <p:sp>
        <p:nvSpPr>
          <p:cNvPr id="5" name="Title 1">
            <a:extLst>
              <a:ext uri="{FF2B5EF4-FFF2-40B4-BE49-F238E27FC236}">
                <a16:creationId xmlns:a16="http://schemas.microsoft.com/office/drawing/2014/main" id="{C1201410-2F37-4A76-884B-E70C32062FFA}"/>
              </a:ext>
            </a:extLst>
          </p:cNvPr>
          <p:cNvSpPr txBox="1">
            <a:spLocks/>
          </p:cNvSpPr>
          <p:nvPr/>
        </p:nvSpPr>
        <p:spPr>
          <a:xfrm>
            <a:off x="209861" y="28134"/>
            <a:ext cx="10253965" cy="72603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pPr>
              <a:buClrTx/>
              <a:buFontTx/>
            </a:pPr>
            <a:r>
              <a:rPr lang="en-US" sz="2000" dirty="0" smtClean="0">
                <a:solidFill>
                  <a:srgbClr val="002060"/>
                </a:solidFill>
                <a:latin typeface="Bookman Old Style" panose="02050604050505020204" pitchFamily="18" charset="0"/>
              </a:rPr>
              <a:t>Recommendations- Health BIA</a:t>
            </a:r>
            <a:endParaRPr lang="en-US" sz="2000"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1594460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B91B1DDF-2EAC-467B-8C3E-9C951C47EF58}"/>
              </a:ext>
            </a:extLst>
          </p:cNvPr>
          <p:cNvSpPr/>
          <p:nvPr/>
        </p:nvSpPr>
        <p:spPr>
          <a:xfrm>
            <a:off x="3066774" y="1889692"/>
            <a:ext cx="5467627" cy="2389517"/>
          </a:xfrm>
          <a:prstGeom prst="cloud">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800" b="1" dirty="0">
              <a:solidFill>
                <a:srgbClr val="FFFFFF"/>
              </a:solidFill>
              <a:latin typeface="Bookman Old Style" panose="020506040505050202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Bookman Old Style" panose="02050604050505020204" pitchFamily="18" charset="0"/>
                <a:sym typeface="Arial"/>
              </a:rPr>
              <a:t>Thank you for </a:t>
            </a:r>
            <a:r>
              <a:rPr lang="en-US" sz="2800" b="1" dirty="0">
                <a:solidFill>
                  <a:srgbClr val="FFFFFF"/>
                </a:solidFill>
                <a:latin typeface="Bookman Old Style" panose="02050604050505020204" pitchFamily="18" charset="0"/>
              </a:rPr>
              <a:t>listening. </a:t>
            </a:r>
            <a:endParaRPr kumimoji="0" lang="en-SL" sz="2800" b="1" i="0" u="none" strike="noStrike" kern="0" cap="none" spc="0" normalizeH="0" baseline="0" noProof="0" dirty="0">
              <a:ln>
                <a:noFill/>
              </a:ln>
              <a:solidFill>
                <a:srgbClr val="FFFFFF"/>
              </a:solidFill>
              <a:effectLst/>
              <a:uLnTx/>
              <a:uFillTx/>
              <a:latin typeface="Bookman Old Style" panose="02050604050505020204" pitchFamily="18" charset="0"/>
              <a:sym typeface="Arial"/>
            </a:endParaRPr>
          </a:p>
        </p:txBody>
      </p:sp>
    </p:spTree>
    <p:extLst>
      <p:ext uri="{BB962C8B-B14F-4D97-AF65-F5344CB8AC3E}">
        <p14:creationId xmlns:p14="http://schemas.microsoft.com/office/powerpoint/2010/main" val="3876676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A3DCF-0AE1-475E-91A6-776915953211}"/>
              </a:ext>
            </a:extLst>
          </p:cNvPr>
          <p:cNvSpPr>
            <a:spLocks noGrp="1"/>
          </p:cNvSpPr>
          <p:nvPr>
            <p:ph type="title"/>
          </p:nvPr>
        </p:nvSpPr>
        <p:spPr>
          <a:xfrm>
            <a:off x="438089" y="217786"/>
            <a:ext cx="10402824" cy="897132"/>
          </a:xfrm>
        </p:spPr>
        <p:txBody>
          <a:bodyPr>
            <a:normAutofit/>
          </a:bodyPr>
          <a:lstStyle/>
          <a:p>
            <a:r>
              <a:rPr lang="en-US" sz="2600" dirty="0">
                <a:solidFill>
                  <a:srgbClr val="002060"/>
                </a:solidFill>
                <a:latin typeface="Bookman Old Style" panose="02050604050505020204" pitchFamily="18" charset="0"/>
                <a:cs typeface="Arial" panose="020B0604020202020204" pitchFamily="34" charset="0"/>
              </a:rPr>
              <a:t>Outline</a:t>
            </a:r>
            <a:endParaRPr lang="en-SL" sz="2600" dirty="0">
              <a:solidFill>
                <a:srgbClr val="002060"/>
              </a:solidFill>
              <a:latin typeface="Bookman Old Style" panose="02050604050505020204" pitchFamily="18" charset="0"/>
              <a:cs typeface="Arial" panose="020B0604020202020204" pitchFamily="34" charset="0"/>
            </a:endParaRPr>
          </a:p>
        </p:txBody>
      </p:sp>
      <p:sp>
        <p:nvSpPr>
          <p:cNvPr id="3" name="Text Placeholder 2">
            <a:extLst>
              <a:ext uri="{FF2B5EF4-FFF2-40B4-BE49-F238E27FC236}">
                <a16:creationId xmlns:a16="http://schemas.microsoft.com/office/drawing/2014/main" id="{57D2E833-DC4E-4B3F-B39A-8D87EFAC276E}"/>
              </a:ext>
            </a:extLst>
          </p:cNvPr>
          <p:cNvSpPr>
            <a:spLocks noGrp="1"/>
          </p:cNvSpPr>
          <p:nvPr>
            <p:ph type="body" idx="1"/>
          </p:nvPr>
        </p:nvSpPr>
        <p:spPr>
          <a:xfrm>
            <a:off x="1879510" y="1193639"/>
            <a:ext cx="8844583" cy="4782618"/>
          </a:xfrm>
          <a:effectLst>
            <a:glow rad="228600">
              <a:schemeClr val="accent1">
                <a:satMod val="175000"/>
                <a:alpha val="40000"/>
              </a:schemeClr>
            </a:glow>
          </a:effectLst>
        </p:spPr>
        <p:txBody>
          <a:bodyPr>
            <a:noAutofit/>
          </a:bodyPr>
          <a:lstStyle/>
          <a:p>
            <a:pPr marL="0" lvl="0" indent="0" defTabSz="914314">
              <a:lnSpc>
                <a:spcPct val="100000"/>
              </a:lnSpc>
              <a:spcBef>
                <a:spcPts val="2000"/>
              </a:spcBef>
              <a:buClr>
                <a:srgbClr val="009CDE"/>
              </a:buClr>
              <a:buSzPct val="110000"/>
              <a:buNone/>
            </a:pPr>
            <a:r>
              <a:rPr lang="en-US" kern="1200" dirty="0">
                <a:solidFill>
                  <a:srgbClr val="002060"/>
                </a:solidFill>
                <a:latin typeface="Bookman Old Style" panose="02050604050505020204" pitchFamily="18" charset="0"/>
                <a:ea typeface="+mn-ea"/>
                <a:cs typeface="+mn-cs"/>
              </a:rPr>
              <a:t>Country Context </a:t>
            </a:r>
            <a:endParaRPr lang="en-US" kern="1200" dirty="0" smtClean="0">
              <a:solidFill>
                <a:srgbClr val="002060"/>
              </a:solidFill>
              <a:latin typeface="Bookman Old Style" panose="02050604050505020204" pitchFamily="18" charset="0"/>
              <a:ea typeface="+mn-ea"/>
              <a:cs typeface="+mn-cs"/>
            </a:endParaRPr>
          </a:p>
          <a:p>
            <a:pPr marL="0" lvl="0" indent="0" defTabSz="914314">
              <a:lnSpc>
                <a:spcPct val="100000"/>
              </a:lnSpc>
              <a:spcBef>
                <a:spcPts val="2000"/>
              </a:spcBef>
              <a:buClr>
                <a:srgbClr val="009CDE"/>
              </a:buClr>
              <a:buSzPct val="110000"/>
              <a:buNone/>
            </a:pPr>
            <a:r>
              <a:rPr lang="en-US" kern="1200" dirty="0" smtClean="0">
                <a:solidFill>
                  <a:srgbClr val="002060"/>
                </a:solidFill>
                <a:latin typeface="Bookman Old Style" panose="02050604050505020204" pitchFamily="18" charset="0"/>
                <a:ea typeface="+mn-ea"/>
                <a:cs typeface="+mn-cs"/>
              </a:rPr>
              <a:t>Motivation</a:t>
            </a:r>
            <a:endParaRPr lang="en-US" kern="1200" dirty="0">
              <a:solidFill>
                <a:srgbClr val="002060"/>
              </a:solidFill>
              <a:latin typeface="Bookman Old Style" panose="02050604050505020204" pitchFamily="18" charset="0"/>
              <a:ea typeface="+mn-ea"/>
              <a:cs typeface="+mn-cs"/>
            </a:endParaRPr>
          </a:p>
          <a:p>
            <a:pPr marL="0" lvl="0" indent="0" defTabSz="914314">
              <a:lnSpc>
                <a:spcPct val="100000"/>
              </a:lnSpc>
              <a:spcBef>
                <a:spcPts val="2000"/>
              </a:spcBef>
              <a:buClr>
                <a:srgbClr val="009CDE"/>
              </a:buClr>
              <a:buSzPct val="110000"/>
              <a:buNone/>
            </a:pPr>
            <a:r>
              <a:rPr lang="en-US" kern="1200" dirty="0">
                <a:solidFill>
                  <a:srgbClr val="002060"/>
                </a:solidFill>
                <a:latin typeface="Bookman Old Style" panose="02050604050505020204" pitchFamily="18" charset="0"/>
                <a:ea typeface="+mn-ea"/>
                <a:cs typeface="+mn-cs"/>
              </a:rPr>
              <a:t>Benefit Incidence Analysis (BIA) Explained</a:t>
            </a:r>
          </a:p>
          <a:p>
            <a:pPr marL="0" lvl="0" indent="0" defTabSz="914314">
              <a:lnSpc>
                <a:spcPct val="100000"/>
              </a:lnSpc>
              <a:spcBef>
                <a:spcPts val="2000"/>
              </a:spcBef>
              <a:buClr>
                <a:srgbClr val="009CDE"/>
              </a:buClr>
              <a:buSzPct val="110000"/>
              <a:buNone/>
            </a:pPr>
            <a:r>
              <a:rPr lang="en-US" kern="1200" dirty="0" smtClean="0">
                <a:solidFill>
                  <a:srgbClr val="002060"/>
                </a:solidFill>
                <a:latin typeface="Bookman Old Style" panose="02050604050505020204" pitchFamily="18" charset="0"/>
                <a:ea typeface="+mn-ea"/>
                <a:cs typeface="+mn-cs"/>
              </a:rPr>
              <a:t>Methodology-Education BIA </a:t>
            </a:r>
            <a:endParaRPr lang="en-US" kern="1200" dirty="0">
              <a:solidFill>
                <a:srgbClr val="002060"/>
              </a:solidFill>
              <a:latin typeface="Bookman Old Style" panose="02050604050505020204" pitchFamily="18" charset="0"/>
              <a:ea typeface="+mn-ea"/>
              <a:cs typeface="+mn-cs"/>
            </a:endParaRPr>
          </a:p>
          <a:p>
            <a:pPr marL="0" lvl="0" indent="0" defTabSz="914314">
              <a:lnSpc>
                <a:spcPct val="100000"/>
              </a:lnSpc>
              <a:spcBef>
                <a:spcPts val="2000"/>
              </a:spcBef>
              <a:buClr>
                <a:srgbClr val="009CDE"/>
              </a:buClr>
              <a:buSzPct val="110000"/>
              <a:buNone/>
            </a:pPr>
            <a:r>
              <a:rPr lang="en-US" kern="1200" dirty="0">
                <a:solidFill>
                  <a:srgbClr val="002060"/>
                </a:solidFill>
                <a:latin typeface="Bookman Old Style" panose="02050604050505020204" pitchFamily="18" charset="0"/>
                <a:ea typeface="+mn-ea"/>
                <a:cs typeface="+mn-cs"/>
              </a:rPr>
              <a:t>Key </a:t>
            </a:r>
            <a:r>
              <a:rPr lang="en-US" kern="1200" dirty="0" smtClean="0">
                <a:solidFill>
                  <a:srgbClr val="002060"/>
                </a:solidFill>
                <a:latin typeface="Bookman Old Style" panose="02050604050505020204" pitchFamily="18" charset="0"/>
                <a:ea typeface="+mn-ea"/>
                <a:cs typeface="+mn-cs"/>
              </a:rPr>
              <a:t>Findings- Education BIA </a:t>
            </a:r>
            <a:endParaRPr lang="en-US" kern="1200" dirty="0">
              <a:solidFill>
                <a:srgbClr val="002060"/>
              </a:solidFill>
              <a:latin typeface="Bookman Old Style" panose="02050604050505020204" pitchFamily="18" charset="0"/>
              <a:ea typeface="+mn-ea"/>
              <a:cs typeface="+mn-cs"/>
            </a:endParaRPr>
          </a:p>
          <a:p>
            <a:pPr marL="0" lvl="0" indent="0" defTabSz="914314">
              <a:lnSpc>
                <a:spcPct val="100000"/>
              </a:lnSpc>
              <a:spcBef>
                <a:spcPts val="2000"/>
              </a:spcBef>
              <a:buClr>
                <a:srgbClr val="009CDE"/>
              </a:buClr>
              <a:buSzPct val="110000"/>
              <a:buNone/>
            </a:pPr>
            <a:r>
              <a:rPr lang="en-US" kern="1200" dirty="0" smtClean="0">
                <a:solidFill>
                  <a:srgbClr val="002060"/>
                </a:solidFill>
                <a:latin typeface="Bookman Old Style" panose="02050604050505020204" pitchFamily="18" charset="0"/>
              </a:rPr>
              <a:t>Methodology- Health </a:t>
            </a:r>
            <a:r>
              <a:rPr lang="en-US" kern="1200" dirty="0">
                <a:solidFill>
                  <a:srgbClr val="002060"/>
                </a:solidFill>
                <a:latin typeface="Bookman Old Style" panose="02050604050505020204" pitchFamily="18" charset="0"/>
              </a:rPr>
              <a:t>BIA </a:t>
            </a:r>
          </a:p>
          <a:p>
            <a:pPr marL="0" lvl="0" indent="0" defTabSz="914314">
              <a:lnSpc>
                <a:spcPct val="100000"/>
              </a:lnSpc>
              <a:spcBef>
                <a:spcPts val="2000"/>
              </a:spcBef>
              <a:buClr>
                <a:srgbClr val="009CDE"/>
              </a:buClr>
              <a:buSzPct val="110000"/>
              <a:buNone/>
            </a:pPr>
            <a:r>
              <a:rPr lang="en-US" kern="1200" dirty="0">
                <a:solidFill>
                  <a:srgbClr val="002060"/>
                </a:solidFill>
                <a:latin typeface="Bookman Old Style" panose="02050604050505020204" pitchFamily="18" charset="0"/>
              </a:rPr>
              <a:t>Key Findings- </a:t>
            </a:r>
            <a:r>
              <a:rPr lang="en-US" kern="1200" dirty="0" smtClean="0">
                <a:solidFill>
                  <a:srgbClr val="002060"/>
                </a:solidFill>
                <a:latin typeface="Bookman Old Style" panose="02050604050505020204" pitchFamily="18" charset="0"/>
              </a:rPr>
              <a:t>Health </a:t>
            </a:r>
            <a:r>
              <a:rPr lang="en-US" kern="1200" dirty="0">
                <a:solidFill>
                  <a:srgbClr val="002060"/>
                </a:solidFill>
                <a:latin typeface="Bookman Old Style" panose="02050604050505020204" pitchFamily="18" charset="0"/>
              </a:rPr>
              <a:t>BIA</a:t>
            </a:r>
            <a:endParaRPr lang="en-US" kern="1200" dirty="0" smtClean="0">
              <a:solidFill>
                <a:srgbClr val="002060"/>
              </a:solidFill>
              <a:latin typeface="Bookman Old Style" panose="02050604050505020204" pitchFamily="18" charset="0"/>
              <a:ea typeface="+mn-ea"/>
              <a:cs typeface="+mn-cs"/>
            </a:endParaRPr>
          </a:p>
          <a:p>
            <a:pPr marL="0" lvl="0" indent="0" defTabSz="914314">
              <a:lnSpc>
                <a:spcPct val="100000"/>
              </a:lnSpc>
              <a:spcBef>
                <a:spcPts val="2000"/>
              </a:spcBef>
              <a:buClr>
                <a:srgbClr val="009CDE"/>
              </a:buClr>
              <a:buSzPct val="110000"/>
              <a:buNone/>
            </a:pPr>
            <a:r>
              <a:rPr lang="en-US" kern="1200" dirty="0" smtClean="0">
                <a:solidFill>
                  <a:srgbClr val="002060"/>
                </a:solidFill>
                <a:latin typeface="Bookman Old Style" panose="02050604050505020204" pitchFamily="18" charset="0"/>
                <a:ea typeface="+mn-ea"/>
                <a:cs typeface="+mn-cs"/>
              </a:rPr>
              <a:t>Recommendations</a:t>
            </a:r>
            <a:endParaRPr lang="en-US" kern="1200" dirty="0">
              <a:solidFill>
                <a:srgbClr val="002060"/>
              </a:solidFill>
              <a:latin typeface="Bookman Old Style" panose="02050604050505020204" pitchFamily="18" charset="0"/>
              <a:ea typeface="+mn-ea"/>
              <a:cs typeface="+mn-cs"/>
            </a:endParaRPr>
          </a:p>
          <a:p>
            <a:pPr marL="0" lvl="0" indent="0" defTabSz="914314">
              <a:lnSpc>
                <a:spcPct val="100000"/>
              </a:lnSpc>
              <a:spcBef>
                <a:spcPts val="2000"/>
              </a:spcBef>
              <a:buClr>
                <a:srgbClr val="009CDE"/>
              </a:buClr>
              <a:buSzPct val="110000"/>
              <a:buNone/>
            </a:pPr>
            <a:endParaRPr lang="en-SL" sz="1400" dirty="0">
              <a:solidFill>
                <a:srgbClr val="002060"/>
              </a:solidFill>
              <a:latin typeface="Bookman Old Style" panose="02050604050505020204" pitchFamily="18" charset="0"/>
            </a:endParaRPr>
          </a:p>
        </p:txBody>
      </p:sp>
      <p:sp>
        <p:nvSpPr>
          <p:cNvPr id="4" name="Oval 3">
            <a:extLst>
              <a:ext uri="{FF2B5EF4-FFF2-40B4-BE49-F238E27FC236}">
                <a16:creationId xmlns:a16="http://schemas.microsoft.com/office/drawing/2014/main" id="{4362FF53-CA21-4E12-9E2D-17118812B409}"/>
              </a:ext>
            </a:extLst>
          </p:cNvPr>
          <p:cNvSpPr/>
          <p:nvPr/>
        </p:nvSpPr>
        <p:spPr>
          <a:xfrm>
            <a:off x="953893" y="1317036"/>
            <a:ext cx="432620" cy="4299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Oval 4">
            <a:extLst>
              <a:ext uri="{FF2B5EF4-FFF2-40B4-BE49-F238E27FC236}">
                <a16:creationId xmlns:a16="http://schemas.microsoft.com/office/drawing/2014/main" id="{D8DCA376-14DF-47D2-9E52-631A8414533F}"/>
              </a:ext>
            </a:extLst>
          </p:cNvPr>
          <p:cNvSpPr/>
          <p:nvPr/>
        </p:nvSpPr>
        <p:spPr>
          <a:xfrm>
            <a:off x="953893" y="1945587"/>
            <a:ext cx="432620" cy="429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Oval 5">
            <a:extLst>
              <a:ext uri="{FF2B5EF4-FFF2-40B4-BE49-F238E27FC236}">
                <a16:creationId xmlns:a16="http://schemas.microsoft.com/office/drawing/2014/main" id="{3C4DE048-F702-4BBD-A023-8EBAA9D8B4C1}"/>
              </a:ext>
            </a:extLst>
          </p:cNvPr>
          <p:cNvSpPr/>
          <p:nvPr/>
        </p:nvSpPr>
        <p:spPr>
          <a:xfrm>
            <a:off x="953893" y="2524934"/>
            <a:ext cx="432620" cy="4299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Oval 6">
            <a:extLst>
              <a:ext uri="{FF2B5EF4-FFF2-40B4-BE49-F238E27FC236}">
                <a16:creationId xmlns:a16="http://schemas.microsoft.com/office/drawing/2014/main" id="{75A02885-F832-4462-9123-B8E468F09E57}"/>
              </a:ext>
            </a:extLst>
          </p:cNvPr>
          <p:cNvSpPr/>
          <p:nvPr/>
        </p:nvSpPr>
        <p:spPr>
          <a:xfrm>
            <a:off x="953893" y="3153228"/>
            <a:ext cx="432620" cy="429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a:extLst>
              <a:ext uri="{FF2B5EF4-FFF2-40B4-BE49-F238E27FC236}">
                <a16:creationId xmlns:a16="http://schemas.microsoft.com/office/drawing/2014/main" id="{E2AB48CA-5F13-4918-8D51-A47CD401CE0D}"/>
              </a:ext>
            </a:extLst>
          </p:cNvPr>
          <p:cNvSpPr/>
          <p:nvPr/>
        </p:nvSpPr>
        <p:spPr>
          <a:xfrm>
            <a:off x="953893" y="3681990"/>
            <a:ext cx="432620" cy="4299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Oval 8">
            <a:extLst>
              <a:ext uri="{FF2B5EF4-FFF2-40B4-BE49-F238E27FC236}">
                <a16:creationId xmlns:a16="http://schemas.microsoft.com/office/drawing/2014/main" id="{D8DCA376-14DF-47D2-9E52-631A8414533F}"/>
              </a:ext>
            </a:extLst>
          </p:cNvPr>
          <p:cNvSpPr/>
          <p:nvPr/>
        </p:nvSpPr>
        <p:spPr>
          <a:xfrm>
            <a:off x="953893" y="4286018"/>
            <a:ext cx="432620" cy="429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6</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Oval 9">
            <a:extLst>
              <a:ext uri="{FF2B5EF4-FFF2-40B4-BE49-F238E27FC236}">
                <a16:creationId xmlns:a16="http://schemas.microsoft.com/office/drawing/2014/main" id="{4362FF53-CA21-4E12-9E2D-17118812B409}"/>
              </a:ext>
            </a:extLst>
          </p:cNvPr>
          <p:cNvSpPr/>
          <p:nvPr/>
        </p:nvSpPr>
        <p:spPr>
          <a:xfrm>
            <a:off x="953893" y="4778692"/>
            <a:ext cx="432620" cy="4299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7</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D8DCA376-14DF-47D2-9E52-631A8414533F}"/>
              </a:ext>
            </a:extLst>
          </p:cNvPr>
          <p:cNvSpPr/>
          <p:nvPr/>
        </p:nvSpPr>
        <p:spPr>
          <a:xfrm>
            <a:off x="953893" y="5407243"/>
            <a:ext cx="432620" cy="429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8</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0182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FA2C016-4DDB-42FE-BC79-71BF82B42F8A}"/>
              </a:ext>
            </a:extLst>
          </p:cNvPr>
          <p:cNvSpPr txBox="1">
            <a:spLocks/>
          </p:cNvSpPr>
          <p:nvPr/>
        </p:nvSpPr>
        <p:spPr>
          <a:xfrm>
            <a:off x="-299779" y="-58210"/>
            <a:ext cx="6096000" cy="661958"/>
          </a:xfrm>
          <a:prstGeom prst="rect">
            <a:avLst/>
          </a:prstGeom>
        </p:spPr>
        <p:txBody>
          <a:bodyPr vert="horz" lIns="0" tIns="0" rIns="0" bIns="0" rtlCol="0" anchor="ctr">
            <a:normAutofit/>
          </a:bodyPr>
          <a:lstStyle>
            <a:lvl1pPr algn="ctr"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marL="0" marR="0" lvl="0" indent="0" defTabSz="914314" rtl="0" eaLnBrk="1" fontAlgn="auto" latinLnBrk="0" hangingPunct="1">
              <a:lnSpc>
                <a:spcPct val="90000"/>
              </a:lnSpc>
              <a:spcBef>
                <a:spcPct val="0"/>
              </a:spcBef>
              <a:spcAft>
                <a:spcPts val="0"/>
              </a:spcAft>
              <a:buClrTx/>
              <a:buSzTx/>
              <a:buFontTx/>
              <a:buNone/>
              <a:tabLst/>
              <a:defRPr/>
            </a:pPr>
            <a:r>
              <a:rPr kumimoji="0" lang="pt-BR" sz="28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pt-BR" sz="2800" i="0" u="none" strike="noStrike" kern="1200" cap="none" spc="0" normalizeH="0" baseline="0" noProof="0" dirty="0">
                <a:ln>
                  <a:noFill/>
                </a:ln>
                <a:solidFill>
                  <a:srgbClr val="002060"/>
                </a:solidFill>
                <a:effectLst/>
                <a:uLnTx/>
                <a:uFillTx/>
                <a:latin typeface="Bookman Old Style" panose="02050604050505020204" pitchFamily="18" charset="0"/>
                <a:cs typeface="Arial" panose="020B0604020202020204" pitchFamily="34" charset="0"/>
              </a:rPr>
              <a:t>Country Co</a:t>
            </a:r>
            <a:r>
              <a:rPr lang="pt-BR" sz="2800" dirty="0">
                <a:solidFill>
                  <a:srgbClr val="002060"/>
                </a:solidFill>
                <a:latin typeface="Bookman Old Style" panose="02050604050505020204" pitchFamily="18" charset="0"/>
                <a:cs typeface="Arial" panose="020B0604020202020204" pitchFamily="34" charset="0"/>
              </a:rPr>
              <a:t>ntext</a:t>
            </a:r>
            <a:r>
              <a:rPr kumimoji="0" lang="pt-BR" sz="2800" i="0" u="none" strike="noStrike" kern="1200" cap="none" spc="0" normalizeH="0" baseline="0" noProof="0" dirty="0">
                <a:ln>
                  <a:noFill/>
                </a:ln>
                <a:solidFill>
                  <a:srgbClr val="002060"/>
                </a:solidFill>
                <a:effectLst/>
                <a:uLnTx/>
                <a:uFillTx/>
                <a:latin typeface="Bookman Old Style" panose="02050604050505020204" pitchFamily="18" charset="0"/>
                <a:cs typeface="Arial" panose="020B0604020202020204" pitchFamily="34" charset="0"/>
              </a:rPr>
              <a:t> </a:t>
            </a:r>
            <a:endParaRPr kumimoji="0" lang="en-GB" sz="2800" i="0" u="none" strike="noStrike" kern="1200" cap="none" spc="0" normalizeH="0" baseline="0" noProof="0" dirty="0">
              <a:ln>
                <a:noFill/>
              </a:ln>
              <a:solidFill>
                <a:srgbClr val="002060"/>
              </a:solidFill>
              <a:effectLst/>
              <a:uLnTx/>
              <a:uFillTx/>
              <a:latin typeface="Bookman Old Style" panose="02050604050505020204" pitchFamily="18" charset="0"/>
              <a:cs typeface="Arial" panose="020B0604020202020204" pitchFamily="34" charset="0"/>
            </a:endParaRPr>
          </a:p>
        </p:txBody>
      </p:sp>
      <p:sp>
        <p:nvSpPr>
          <p:cNvPr id="7" name="Content Placeholder 2">
            <a:extLst>
              <a:ext uri="{FF2B5EF4-FFF2-40B4-BE49-F238E27FC236}">
                <a16:creationId xmlns:a16="http://schemas.microsoft.com/office/drawing/2014/main" id="{249625FA-A2E2-4325-B25C-34482D8CDB95}"/>
              </a:ext>
            </a:extLst>
          </p:cNvPr>
          <p:cNvSpPr txBox="1">
            <a:spLocks/>
          </p:cNvSpPr>
          <p:nvPr/>
        </p:nvSpPr>
        <p:spPr>
          <a:xfrm>
            <a:off x="272143" y="3827519"/>
            <a:ext cx="11594276" cy="2457105"/>
          </a:xfrm>
          <a:prstGeom prst="rect">
            <a:avLst/>
          </a:prstGeom>
        </p:spPr>
        <p:txBody>
          <a:bodyPr vert="horz" lIns="0" tIns="137160" rIns="0" bIns="0" rtlCol="0">
            <a:normAutofit lnSpcReduction="10000"/>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5"/>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5"/>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20000"/>
              </a:lnSpc>
              <a:spcBef>
                <a:spcPts val="600"/>
              </a:spcBef>
              <a:spcAft>
                <a:spcPts val="600"/>
              </a:spcAft>
              <a:buClr>
                <a:srgbClr val="005F9F"/>
              </a:buClr>
              <a:buFont typeface="Arial" panose="020B0604020202020204" pitchFamily="34" charset="0"/>
              <a:buChar char="•"/>
            </a:pPr>
            <a:r>
              <a:rPr lang="en-US" sz="1550" dirty="0">
                <a:solidFill>
                  <a:srgbClr val="002060"/>
                </a:solidFill>
                <a:latin typeface="Bookman Old Style" panose="02050604050505020204" pitchFamily="18" charset="0"/>
              </a:rPr>
              <a:t>The Government of Sierra Leone has </a:t>
            </a:r>
            <a:r>
              <a:rPr lang="en-US" sz="1550" dirty="0" smtClean="0">
                <a:solidFill>
                  <a:srgbClr val="002060"/>
                </a:solidFill>
                <a:latin typeface="Bookman Old Style" panose="02050604050505020204" pitchFamily="18" charset="0"/>
              </a:rPr>
              <a:t>demonstrated </a:t>
            </a:r>
            <a:r>
              <a:rPr lang="en-US" sz="1550" dirty="0">
                <a:solidFill>
                  <a:srgbClr val="002060"/>
                </a:solidFill>
                <a:latin typeface="Bookman Old Style" panose="02050604050505020204" pitchFamily="18" charset="0"/>
              </a:rPr>
              <a:t>increased commitment to </a:t>
            </a:r>
            <a:r>
              <a:rPr lang="en-US" sz="1550" dirty="0" smtClean="0">
                <a:solidFill>
                  <a:srgbClr val="002060"/>
                </a:solidFill>
                <a:latin typeface="Bookman Old Style" panose="02050604050505020204" pitchFamily="18" charset="0"/>
              </a:rPr>
              <a:t>human capital development through </a:t>
            </a:r>
            <a:r>
              <a:rPr lang="en-US" sz="1550" dirty="0">
                <a:solidFill>
                  <a:srgbClr val="002060"/>
                </a:solidFill>
                <a:latin typeface="Bookman Old Style" panose="02050604050505020204" pitchFamily="18" charset="0"/>
              </a:rPr>
              <a:t>its </a:t>
            </a:r>
            <a:r>
              <a:rPr lang="en-US" sz="1550" dirty="0" smtClean="0">
                <a:solidFill>
                  <a:srgbClr val="002060"/>
                </a:solidFill>
                <a:latin typeface="Bookman Old Style" panose="02050604050505020204" pitchFamily="18" charset="0"/>
              </a:rPr>
              <a:t>Medium- Term National Development Plan</a:t>
            </a:r>
            <a:endParaRPr lang="en-US" sz="1550" dirty="0">
              <a:solidFill>
                <a:srgbClr val="002060"/>
              </a:solidFill>
              <a:latin typeface="Bookman Old Style" panose="02050604050505020204" pitchFamily="18" charset="0"/>
            </a:endParaRPr>
          </a:p>
          <a:p>
            <a:pPr marL="342900" indent="-342900">
              <a:lnSpc>
                <a:spcPct val="120000"/>
              </a:lnSpc>
              <a:spcBef>
                <a:spcPts val="600"/>
              </a:spcBef>
              <a:spcAft>
                <a:spcPts val="600"/>
              </a:spcAft>
              <a:buClr>
                <a:srgbClr val="005F9F"/>
              </a:buClr>
              <a:buFont typeface="Arial" panose="020B0604020202020204" pitchFamily="34" charset="0"/>
              <a:buChar char="•"/>
            </a:pPr>
            <a:r>
              <a:rPr lang="en-US" sz="1550" dirty="0">
                <a:solidFill>
                  <a:srgbClr val="002060"/>
                </a:solidFill>
                <a:latin typeface="Bookman Old Style" panose="02050604050505020204" pitchFamily="18" charset="0"/>
              </a:rPr>
              <a:t>Budget allocation to the education sector has increased </a:t>
            </a:r>
            <a:r>
              <a:rPr lang="en-US" sz="1550" dirty="0" smtClean="0">
                <a:solidFill>
                  <a:srgbClr val="002060"/>
                </a:solidFill>
                <a:latin typeface="Bookman Old Style" panose="02050604050505020204" pitchFamily="18" charset="0"/>
              </a:rPr>
              <a:t>remarkably reaching 22 </a:t>
            </a:r>
            <a:r>
              <a:rPr lang="en-US" sz="1550" dirty="0">
                <a:solidFill>
                  <a:srgbClr val="002060"/>
                </a:solidFill>
                <a:latin typeface="Bookman Old Style" panose="02050604050505020204" pitchFamily="18" charset="0"/>
              </a:rPr>
              <a:t>percent in </a:t>
            </a:r>
            <a:r>
              <a:rPr lang="en-US" sz="1550" dirty="0" smtClean="0">
                <a:solidFill>
                  <a:srgbClr val="002060"/>
                </a:solidFill>
                <a:latin typeface="Bookman Old Style" panose="02050604050505020204" pitchFamily="18" charset="0"/>
              </a:rPr>
              <a:t>the 2022 budget. </a:t>
            </a:r>
            <a:r>
              <a:rPr lang="en-US" sz="1550" dirty="0">
                <a:solidFill>
                  <a:srgbClr val="002060"/>
                </a:solidFill>
                <a:latin typeface="Bookman Old Style" panose="02050604050505020204" pitchFamily="18" charset="0"/>
              </a:rPr>
              <a:t>Budget allocation to the health sector has </a:t>
            </a:r>
            <a:r>
              <a:rPr lang="en-US" sz="1550" dirty="0" smtClean="0">
                <a:solidFill>
                  <a:srgbClr val="002060"/>
                </a:solidFill>
                <a:latin typeface="Bookman Old Style" panose="02050604050505020204" pitchFamily="18" charset="0"/>
              </a:rPr>
              <a:t>also increased </a:t>
            </a:r>
            <a:r>
              <a:rPr lang="en-US" sz="1550" dirty="0">
                <a:solidFill>
                  <a:srgbClr val="002060"/>
                </a:solidFill>
                <a:latin typeface="Bookman Old Style" panose="02050604050505020204" pitchFamily="18" charset="0"/>
              </a:rPr>
              <a:t>progressively. </a:t>
            </a:r>
          </a:p>
          <a:p>
            <a:pPr marL="342900" indent="-342900">
              <a:lnSpc>
                <a:spcPct val="120000"/>
              </a:lnSpc>
              <a:spcBef>
                <a:spcPts val="600"/>
              </a:spcBef>
              <a:spcAft>
                <a:spcPts val="600"/>
              </a:spcAft>
              <a:buClr>
                <a:srgbClr val="005F9F"/>
              </a:buClr>
              <a:buFont typeface="Arial" panose="020B0604020202020204" pitchFamily="34" charset="0"/>
              <a:buChar char="•"/>
            </a:pPr>
            <a:r>
              <a:rPr lang="en-US" sz="1550" dirty="0">
                <a:solidFill>
                  <a:srgbClr val="002060"/>
                </a:solidFill>
                <a:latin typeface="Bookman Old Style" panose="02050604050505020204" pitchFamily="18" charset="0"/>
              </a:rPr>
              <a:t>Multi-dimensional poverty remains </a:t>
            </a:r>
            <a:r>
              <a:rPr lang="en-US" sz="1550" dirty="0" smtClean="0">
                <a:solidFill>
                  <a:srgbClr val="002060"/>
                </a:solidFill>
                <a:latin typeface="Bookman Old Style" panose="02050604050505020204" pitchFamily="18" charset="0"/>
              </a:rPr>
              <a:t>high at </a:t>
            </a:r>
            <a:r>
              <a:rPr lang="en-US" sz="1550" dirty="0">
                <a:solidFill>
                  <a:srgbClr val="002060"/>
                </a:solidFill>
                <a:latin typeface="Bookman Old Style" panose="02050604050505020204" pitchFamily="18" charset="0"/>
              </a:rPr>
              <a:t>64.8 percent in </a:t>
            </a:r>
            <a:r>
              <a:rPr lang="en-US" sz="1550" dirty="0" smtClean="0">
                <a:solidFill>
                  <a:srgbClr val="002060"/>
                </a:solidFill>
                <a:latin typeface="Bookman Old Style" panose="02050604050505020204" pitchFamily="18" charset="0"/>
              </a:rPr>
              <a:t>2019.  Performance on the Human Capital Index for 2020 only 0.36, </a:t>
            </a:r>
            <a:r>
              <a:rPr lang="en-US" sz="1550" dirty="0">
                <a:solidFill>
                  <a:srgbClr val="002060"/>
                </a:solidFill>
                <a:latin typeface="Bookman Old Style" panose="02050604050505020204" pitchFamily="18" charset="0"/>
              </a:rPr>
              <a:t>reflecting the need for </a:t>
            </a:r>
            <a:r>
              <a:rPr lang="en-US" sz="1550" dirty="0" smtClean="0">
                <a:solidFill>
                  <a:srgbClr val="002060"/>
                </a:solidFill>
                <a:latin typeface="Bookman Old Style" panose="02050604050505020204" pitchFamily="18" charset="0"/>
              </a:rPr>
              <a:t>continued investments </a:t>
            </a:r>
            <a:r>
              <a:rPr lang="en-US" sz="1550" dirty="0">
                <a:solidFill>
                  <a:srgbClr val="002060"/>
                </a:solidFill>
                <a:latin typeface="Bookman Old Style" panose="02050604050505020204" pitchFamily="18" charset="0"/>
              </a:rPr>
              <a:t>in human capital development</a:t>
            </a:r>
          </a:p>
          <a:p>
            <a:pPr marL="342900" indent="-342900">
              <a:lnSpc>
                <a:spcPct val="120000"/>
              </a:lnSpc>
              <a:spcBef>
                <a:spcPts val="600"/>
              </a:spcBef>
              <a:spcAft>
                <a:spcPts val="600"/>
              </a:spcAft>
              <a:buClr>
                <a:srgbClr val="005F9F"/>
              </a:buClr>
              <a:buFont typeface="Arial" panose="020B0604020202020204" pitchFamily="34" charset="0"/>
              <a:buChar char="•"/>
            </a:pPr>
            <a:r>
              <a:rPr lang="en-US" sz="1550" dirty="0" smtClean="0">
                <a:solidFill>
                  <a:srgbClr val="002060"/>
                </a:solidFill>
                <a:latin typeface="Bookman Old Style" panose="02050604050505020204" pitchFamily="18" charset="0"/>
              </a:rPr>
              <a:t>Financial resource constraints are prevalent on both the domestic and international levels</a:t>
            </a:r>
            <a:r>
              <a:rPr lang="en-US" sz="1550" dirty="0" smtClean="0">
                <a:solidFill>
                  <a:srgbClr val="002060"/>
                </a:solidFill>
                <a:latin typeface="Bookman Old Style" panose="02050604050505020204" pitchFamily="18" charset="0"/>
              </a:rPr>
              <a:t>.</a:t>
            </a:r>
            <a:endParaRPr lang="en-US" altLang="en-US" sz="1550" dirty="0">
              <a:sym typeface="Wingdings" panose="05000000000000000000" pitchFamily="2" charset="2"/>
            </a:endParaRPr>
          </a:p>
        </p:txBody>
      </p:sp>
      <p:graphicFrame>
        <p:nvGraphicFramePr>
          <p:cNvPr id="8" name="Chart 7">
            <a:extLst>
              <a:ext uri="{FF2B5EF4-FFF2-40B4-BE49-F238E27FC236}">
                <a16:creationId xmlns:a16="http://schemas.microsoft.com/office/drawing/2014/main" id="{6697B552-C357-4F97-9C1B-13C7923152B0}"/>
              </a:ext>
            </a:extLst>
          </p:cNvPr>
          <p:cNvGraphicFramePr/>
          <p:nvPr>
            <p:extLst>
              <p:ext uri="{D42A27DB-BD31-4B8C-83A1-F6EECF244321}">
                <p14:modId xmlns:p14="http://schemas.microsoft.com/office/powerpoint/2010/main" val="1223440336"/>
              </p:ext>
            </p:extLst>
          </p:nvPr>
        </p:nvGraphicFramePr>
        <p:xfrm>
          <a:off x="5326697" y="315686"/>
          <a:ext cx="6539721" cy="335794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429490" y="757636"/>
            <a:ext cx="5278582" cy="3069883"/>
          </a:xfrm>
          <a:prstGeom prst="rect">
            <a:avLst/>
          </a:prstGeom>
        </p:spPr>
      </p:pic>
      <p:sp>
        <p:nvSpPr>
          <p:cNvPr id="9" name="TextBox 8"/>
          <p:cNvSpPr txBox="1"/>
          <p:nvPr/>
        </p:nvSpPr>
        <p:spPr>
          <a:xfrm>
            <a:off x="1801103" y="603748"/>
            <a:ext cx="4218710" cy="307777"/>
          </a:xfrm>
          <a:prstGeom prst="rect">
            <a:avLst/>
          </a:prstGeom>
          <a:noFill/>
        </p:spPr>
        <p:txBody>
          <a:bodyPr wrap="square" rtlCol="0">
            <a:spAutoFit/>
          </a:bodyPr>
          <a:lstStyle/>
          <a:p>
            <a:r>
              <a:rPr lang="en-GB" b="1" dirty="0" smtClean="0"/>
              <a:t>Multi-dimensional Poverty (2019)</a:t>
            </a:r>
            <a:endParaRPr lang="en-GB" b="1" dirty="0"/>
          </a:p>
        </p:txBody>
      </p:sp>
    </p:spTree>
    <p:extLst>
      <p:ext uri="{BB962C8B-B14F-4D97-AF65-F5344CB8AC3E}">
        <p14:creationId xmlns:p14="http://schemas.microsoft.com/office/powerpoint/2010/main" val="3675132108"/>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8B1D4E-65E2-4FE4-BB7A-C2A358890E84}"/>
              </a:ext>
            </a:extLst>
          </p:cNvPr>
          <p:cNvSpPr txBox="1"/>
          <p:nvPr/>
        </p:nvSpPr>
        <p:spPr>
          <a:xfrm>
            <a:off x="282610" y="670200"/>
            <a:ext cx="11440049" cy="707886"/>
          </a:xfrm>
          <a:prstGeom prst="rect">
            <a:avLst/>
          </a:prstGeom>
          <a:noFill/>
        </p:spPr>
        <p:txBody>
          <a:bodyPr wrap="square" rtlCol="0">
            <a:spAutoFit/>
          </a:bodyPr>
          <a:lstStyle/>
          <a:p>
            <a:pPr lvl="0" algn="ctr" defTabSz="914314">
              <a:buClrTx/>
            </a:pPr>
            <a:r>
              <a:rPr lang="en-US" sz="2000" dirty="0" smtClean="0">
                <a:solidFill>
                  <a:srgbClr val="002060"/>
                </a:solidFill>
                <a:latin typeface="Bookman Old Style" panose="02050604050505020204" pitchFamily="18" charset="0"/>
              </a:rPr>
              <a:t>Why </a:t>
            </a:r>
            <a:r>
              <a:rPr lang="en-US" sz="2000" dirty="0">
                <a:solidFill>
                  <a:srgbClr val="002060"/>
                </a:solidFill>
                <a:latin typeface="Bookman Old Style" panose="02050604050505020204" pitchFamily="18" charset="0"/>
              </a:rPr>
              <a:t>do we need to </a:t>
            </a:r>
            <a:r>
              <a:rPr lang="en-US" sz="2000" dirty="0" smtClean="0">
                <a:solidFill>
                  <a:srgbClr val="002060"/>
                </a:solidFill>
                <a:latin typeface="Bookman Old Style" panose="02050604050505020204" pitchFamily="18" charset="0"/>
              </a:rPr>
              <a:t>examine the distributional </a:t>
            </a:r>
            <a:r>
              <a:rPr lang="en-US" sz="2000" dirty="0">
                <a:solidFill>
                  <a:srgbClr val="002060"/>
                </a:solidFill>
                <a:latin typeface="Bookman Old Style" panose="02050604050505020204" pitchFamily="18" charset="0"/>
              </a:rPr>
              <a:t>aspects of </a:t>
            </a:r>
            <a:r>
              <a:rPr lang="en-US" sz="2000" dirty="0" smtClean="0">
                <a:solidFill>
                  <a:srgbClr val="002060"/>
                </a:solidFill>
                <a:latin typeface="Bookman Old Style" panose="02050604050505020204" pitchFamily="18" charset="0"/>
              </a:rPr>
              <a:t>Government </a:t>
            </a:r>
            <a:r>
              <a:rPr lang="en-US" sz="2000" dirty="0">
                <a:solidFill>
                  <a:srgbClr val="002060"/>
                </a:solidFill>
                <a:latin typeface="Bookman Old Style" panose="02050604050505020204" pitchFamily="18" charset="0"/>
              </a:rPr>
              <a:t>spending in </a:t>
            </a:r>
            <a:r>
              <a:rPr lang="en-US" sz="2000" dirty="0" smtClean="0">
                <a:solidFill>
                  <a:srgbClr val="002060"/>
                </a:solidFill>
                <a:latin typeface="Bookman Old Style" panose="02050604050505020204" pitchFamily="18" charset="0"/>
              </a:rPr>
              <a:t>education and health care?</a:t>
            </a:r>
            <a:endParaRPr kumimoji="0" lang="en-US" sz="2000" i="0" u="none" strike="noStrike" kern="1200" cap="small" spc="0" normalizeH="0" baseline="0" noProof="0" dirty="0">
              <a:ln>
                <a:noFill/>
              </a:ln>
              <a:solidFill>
                <a:srgbClr val="002060"/>
              </a:solidFill>
              <a:effectLst/>
              <a:uLnTx/>
              <a:uFillTx/>
              <a:latin typeface="Bookman Old Style" panose="02050604050505020204" pitchFamily="18" charset="0"/>
              <a:ea typeface="+mn-ea"/>
              <a:cs typeface="Calibri" panose="020F0502020204030204" pitchFamily="34" charset="0"/>
            </a:endParaRPr>
          </a:p>
        </p:txBody>
      </p:sp>
      <p:sp>
        <p:nvSpPr>
          <p:cNvPr id="2" name="TextBox 1"/>
          <p:cNvSpPr txBox="1"/>
          <p:nvPr/>
        </p:nvSpPr>
        <p:spPr>
          <a:xfrm>
            <a:off x="4119824" y="118728"/>
            <a:ext cx="3235569" cy="492443"/>
          </a:xfrm>
          <a:prstGeom prst="rect">
            <a:avLst/>
          </a:prstGeom>
          <a:noFill/>
        </p:spPr>
        <p:txBody>
          <a:bodyPr wrap="square" rtlCol="0">
            <a:spAutoFit/>
          </a:bodyPr>
          <a:lstStyle/>
          <a:p>
            <a:r>
              <a:rPr lang="en-GB" sz="2600" b="1" dirty="0" smtClean="0">
                <a:solidFill>
                  <a:srgbClr val="002060"/>
                </a:solidFill>
                <a:latin typeface="Bookman Old Style" panose="02050604050505020204" pitchFamily="18" charset="0"/>
              </a:rPr>
              <a:t>Motivation </a:t>
            </a:r>
            <a:endParaRPr lang="en-GB" sz="2600" b="1" dirty="0">
              <a:solidFill>
                <a:srgbClr val="002060"/>
              </a:solidFill>
              <a:latin typeface="Bookman Old Style" panose="02050604050505020204" pitchFamily="18" charset="0"/>
            </a:endParaRPr>
          </a:p>
        </p:txBody>
      </p:sp>
      <p:sp>
        <p:nvSpPr>
          <p:cNvPr id="3" name="TextBox 2"/>
          <p:cNvSpPr txBox="1"/>
          <p:nvPr/>
        </p:nvSpPr>
        <p:spPr>
          <a:xfrm>
            <a:off x="2559522" y="1591133"/>
            <a:ext cx="9163137" cy="646331"/>
          </a:xfrm>
          <a:prstGeom prst="rect">
            <a:avLst/>
          </a:prstGeom>
          <a:noFill/>
        </p:spPr>
        <p:txBody>
          <a:bodyPr wrap="square" rtlCol="0">
            <a:spAutoFit/>
          </a:bodyPr>
          <a:lstStyle/>
          <a:p>
            <a:r>
              <a:rPr lang="en-US" sz="1800" dirty="0">
                <a:solidFill>
                  <a:srgbClr val="002060"/>
                </a:solidFill>
                <a:latin typeface="Bookman Old Style" panose="02050604050505020204" pitchFamily="18" charset="0"/>
              </a:rPr>
              <a:t>Human capital accumulation is a fundamental driver of economic growth and of individual opportunities</a:t>
            </a:r>
          </a:p>
        </p:txBody>
      </p:sp>
      <p:sp>
        <p:nvSpPr>
          <p:cNvPr id="10" name="TextBox 9"/>
          <p:cNvSpPr txBox="1"/>
          <p:nvPr/>
        </p:nvSpPr>
        <p:spPr>
          <a:xfrm>
            <a:off x="2559522" y="3322498"/>
            <a:ext cx="9201140" cy="369332"/>
          </a:xfrm>
          <a:prstGeom prst="rect">
            <a:avLst/>
          </a:prstGeom>
          <a:noFill/>
        </p:spPr>
        <p:txBody>
          <a:bodyPr wrap="square" rtlCol="0">
            <a:spAutoFit/>
          </a:bodyPr>
          <a:lstStyle/>
          <a:p>
            <a:pPr lvl="0">
              <a:spcAft>
                <a:spcPts val="1200"/>
              </a:spcAft>
              <a:buClr>
                <a:srgbClr val="005F9F"/>
              </a:buClr>
            </a:pPr>
            <a:r>
              <a:rPr lang="en-US" sz="1800" dirty="0" smtClean="0">
                <a:solidFill>
                  <a:srgbClr val="002060"/>
                </a:solidFill>
                <a:latin typeface="Bookman Old Style" panose="02050604050505020204" pitchFamily="18" charset="0"/>
              </a:rPr>
              <a:t>Household income </a:t>
            </a:r>
            <a:r>
              <a:rPr lang="en-US" sz="1800" dirty="0">
                <a:solidFill>
                  <a:srgbClr val="002060"/>
                </a:solidFill>
                <a:latin typeface="Bookman Old Style" panose="02050604050505020204" pitchFamily="18" charset="0"/>
              </a:rPr>
              <a:t>is a key determinant of </a:t>
            </a:r>
            <a:r>
              <a:rPr lang="en-US" sz="1800" dirty="0" smtClean="0">
                <a:solidFill>
                  <a:srgbClr val="002060"/>
                </a:solidFill>
                <a:latin typeface="Bookman Old Style" panose="02050604050505020204" pitchFamily="18" charset="0"/>
              </a:rPr>
              <a:t>education and health </a:t>
            </a:r>
            <a:r>
              <a:rPr lang="en-US" sz="1800" dirty="0">
                <a:solidFill>
                  <a:srgbClr val="002060"/>
                </a:solidFill>
                <a:latin typeface="Bookman Old Style" panose="02050604050505020204" pitchFamily="18" charset="0"/>
              </a:rPr>
              <a:t>investment</a:t>
            </a:r>
            <a:endParaRPr lang="en-US" sz="1800" dirty="0">
              <a:solidFill>
                <a:srgbClr val="002060"/>
              </a:solidFill>
              <a:latin typeface="Bookman Old Style" panose="02050604050505020204" pitchFamily="18" charset="0"/>
            </a:endParaRPr>
          </a:p>
        </p:txBody>
      </p:sp>
      <p:sp>
        <p:nvSpPr>
          <p:cNvPr id="11" name="TextBox 10"/>
          <p:cNvSpPr txBox="1"/>
          <p:nvPr/>
        </p:nvSpPr>
        <p:spPr>
          <a:xfrm>
            <a:off x="2603483" y="3853534"/>
            <a:ext cx="9329048" cy="923330"/>
          </a:xfrm>
          <a:prstGeom prst="rect">
            <a:avLst/>
          </a:prstGeom>
          <a:noFill/>
        </p:spPr>
        <p:txBody>
          <a:bodyPr wrap="square" rtlCol="0">
            <a:spAutoFit/>
          </a:bodyPr>
          <a:lstStyle/>
          <a:p>
            <a:r>
              <a:rPr lang="en-US" sz="1800" dirty="0">
                <a:solidFill>
                  <a:srgbClr val="002060"/>
                </a:solidFill>
                <a:latin typeface="Bookman Old Style" panose="02050604050505020204" pitchFamily="18" charset="0"/>
              </a:rPr>
              <a:t>Government investment can </a:t>
            </a:r>
            <a:r>
              <a:rPr lang="en-US" sz="1800" dirty="0" smtClean="0">
                <a:solidFill>
                  <a:srgbClr val="002060"/>
                </a:solidFill>
                <a:latin typeface="Bookman Old Style" panose="02050604050505020204" pitchFamily="18" charset="0"/>
              </a:rPr>
              <a:t>reduce  ‘out of pocket’  education and health expenses  for households thereby decreasing </a:t>
            </a:r>
            <a:r>
              <a:rPr lang="en-US" sz="1800" dirty="0">
                <a:solidFill>
                  <a:srgbClr val="002060"/>
                </a:solidFill>
                <a:latin typeface="Bookman Old Style" panose="02050604050505020204" pitchFamily="18" charset="0"/>
              </a:rPr>
              <a:t>inequality and increasing social mobility</a:t>
            </a:r>
          </a:p>
        </p:txBody>
      </p:sp>
      <p:sp>
        <p:nvSpPr>
          <p:cNvPr id="12" name="TextBox 11"/>
          <p:cNvSpPr txBox="1"/>
          <p:nvPr/>
        </p:nvSpPr>
        <p:spPr>
          <a:xfrm>
            <a:off x="2559522" y="2431450"/>
            <a:ext cx="9113218" cy="646331"/>
          </a:xfrm>
          <a:prstGeom prst="rect">
            <a:avLst/>
          </a:prstGeom>
          <a:noFill/>
        </p:spPr>
        <p:txBody>
          <a:bodyPr wrap="square" rtlCol="0">
            <a:spAutoFit/>
          </a:bodyPr>
          <a:lstStyle/>
          <a:p>
            <a:r>
              <a:rPr lang="en-GB" sz="1800" dirty="0" smtClean="0">
                <a:solidFill>
                  <a:srgbClr val="002060"/>
                </a:solidFill>
                <a:latin typeface="Bookman Old Style" panose="02050604050505020204" pitchFamily="18" charset="0"/>
              </a:rPr>
              <a:t>The productivity of a country’s population is significantly influenced by the quality of education and health care it can access</a:t>
            </a:r>
            <a:endParaRPr lang="en-GB" sz="1800" dirty="0">
              <a:solidFill>
                <a:srgbClr val="002060"/>
              </a:solidFill>
              <a:latin typeface="Bookman Old Style" panose="02050604050505020204" pitchFamily="18" charset="0"/>
            </a:endParaRPr>
          </a:p>
        </p:txBody>
      </p:sp>
      <p:sp>
        <p:nvSpPr>
          <p:cNvPr id="13" name="TextBox 12"/>
          <p:cNvSpPr txBox="1"/>
          <p:nvPr/>
        </p:nvSpPr>
        <p:spPr>
          <a:xfrm>
            <a:off x="2565480" y="4906673"/>
            <a:ext cx="8518812" cy="646331"/>
          </a:xfrm>
          <a:prstGeom prst="rect">
            <a:avLst/>
          </a:prstGeom>
          <a:noFill/>
        </p:spPr>
        <p:txBody>
          <a:bodyPr wrap="square" rtlCol="0">
            <a:spAutoFit/>
          </a:bodyPr>
          <a:lstStyle/>
          <a:p>
            <a:r>
              <a:rPr lang="en-US" sz="1800" dirty="0">
                <a:solidFill>
                  <a:srgbClr val="002060"/>
                </a:solidFill>
                <a:latin typeface="Bookman Old Style" panose="02050604050505020204" pitchFamily="18" charset="0"/>
              </a:rPr>
              <a:t>However, this expected impact depends on how Government spending on education and health is distributed across income groups</a:t>
            </a:r>
          </a:p>
        </p:txBody>
      </p:sp>
      <p:pic>
        <p:nvPicPr>
          <p:cNvPr id="16" name="Picture 15"/>
          <p:cNvPicPr>
            <a:picLocks noChangeAspect="1"/>
          </p:cNvPicPr>
          <p:nvPr/>
        </p:nvPicPr>
        <p:blipFill>
          <a:blip r:embed="rId3">
            <a:duotone>
              <a:schemeClr val="accent1">
                <a:shade val="45000"/>
                <a:satMod val="135000"/>
              </a:schemeClr>
              <a:prstClr val="white"/>
            </a:duotone>
          </a:blip>
          <a:stretch>
            <a:fillRect/>
          </a:stretch>
        </p:blipFill>
        <p:spPr>
          <a:xfrm>
            <a:off x="489857" y="1805188"/>
            <a:ext cx="1979839" cy="1979839"/>
          </a:xfrm>
          <a:prstGeom prst="rect">
            <a:avLst/>
          </a:prstGeom>
        </p:spPr>
      </p:pic>
      <p:pic>
        <p:nvPicPr>
          <p:cNvPr id="17" name="Picture 16"/>
          <p:cNvPicPr>
            <a:picLocks noChangeAspect="1"/>
          </p:cNvPicPr>
          <p:nvPr/>
        </p:nvPicPr>
        <p:blipFill>
          <a:blip r:embed="rId4">
            <a:duotone>
              <a:schemeClr val="accent1">
                <a:shade val="45000"/>
                <a:satMod val="135000"/>
              </a:schemeClr>
              <a:prstClr val="white"/>
            </a:duotone>
          </a:blip>
          <a:stretch>
            <a:fillRect/>
          </a:stretch>
        </p:blipFill>
        <p:spPr>
          <a:xfrm>
            <a:off x="788532" y="4504583"/>
            <a:ext cx="1395473" cy="1395473"/>
          </a:xfrm>
          <a:prstGeom prst="rect">
            <a:avLst/>
          </a:prstGeom>
        </p:spPr>
      </p:pic>
      <p:sp>
        <p:nvSpPr>
          <p:cNvPr id="18" name="Down Arrow 17"/>
          <p:cNvSpPr/>
          <p:nvPr/>
        </p:nvSpPr>
        <p:spPr>
          <a:xfrm>
            <a:off x="398358" y="4822596"/>
            <a:ext cx="180772" cy="1224354"/>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Up Arrow 18"/>
          <p:cNvSpPr/>
          <p:nvPr/>
        </p:nvSpPr>
        <p:spPr>
          <a:xfrm>
            <a:off x="394073" y="2178590"/>
            <a:ext cx="185057" cy="1293954"/>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603483" y="5691269"/>
            <a:ext cx="9550738" cy="646331"/>
          </a:xfrm>
          <a:prstGeom prst="rect">
            <a:avLst/>
          </a:prstGeom>
        </p:spPr>
        <p:txBody>
          <a:bodyPr wrap="square">
            <a:spAutoFit/>
          </a:bodyPr>
          <a:lstStyle/>
          <a:p>
            <a:r>
              <a:rPr lang="en-US" sz="1800" dirty="0">
                <a:solidFill>
                  <a:srgbClr val="002060"/>
                </a:solidFill>
                <a:latin typeface="Bookman Old Style" panose="02050604050505020204" pitchFamily="18" charset="0"/>
              </a:rPr>
              <a:t>Benefit incidence analysis (BIA) is an important tool for evaluating how successful governments are at expanding access to </a:t>
            </a:r>
            <a:r>
              <a:rPr lang="en-US" sz="1800" dirty="0" smtClean="0">
                <a:solidFill>
                  <a:srgbClr val="002060"/>
                </a:solidFill>
                <a:latin typeface="Bookman Old Style" panose="02050604050505020204" pitchFamily="18" charset="0"/>
              </a:rPr>
              <a:t>services across income groups </a:t>
            </a:r>
            <a:endParaRPr lang="en-US" sz="1800"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663766731"/>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5"/>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FA2C016-4DDB-42FE-BC79-71BF82B42F8A}"/>
              </a:ext>
            </a:extLst>
          </p:cNvPr>
          <p:cNvSpPr txBox="1">
            <a:spLocks/>
          </p:cNvSpPr>
          <p:nvPr/>
        </p:nvSpPr>
        <p:spPr>
          <a:xfrm>
            <a:off x="455429" y="92481"/>
            <a:ext cx="11378323" cy="661958"/>
          </a:xfrm>
          <a:prstGeom prst="rect">
            <a:avLst/>
          </a:prstGeom>
        </p:spPr>
        <p:txBody>
          <a:bodyPr vert="horz" lIns="0" tIns="0" rIns="0" bIns="0" rtlCol="0" anchor="ctr">
            <a:normAutofit/>
          </a:bodyPr>
          <a:lstStyle>
            <a:lvl1pPr algn="ctr"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marL="0" marR="0" lvl="0" indent="0" defTabSz="914314" rtl="0" eaLnBrk="1" fontAlgn="auto" latinLnBrk="0" hangingPunct="1">
              <a:lnSpc>
                <a:spcPct val="90000"/>
              </a:lnSpc>
              <a:spcBef>
                <a:spcPct val="0"/>
              </a:spcBef>
              <a:spcAft>
                <a:spcPts val="0"/>
              </a:spcAft>
              <a:buClrTx/>
              <a:buSzTx/>
              <a:buFontTx/>
              <a:buNone/>
              <a:tabLst/>
              <a:defRPr/>
            </a:pPr>
            <a:r>
              <a:rPr kumimoji="0" lang="pt-BR" sz="24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lang="pt-BR" sz="2400" dirty="0">
                <a:solidFill>
                  <a:srgbClr val="002060"/>
                </a:solidFill>
                <a:latin typeface="Bookman Old Style" panose="02050604050505020204" pitchFamily="18" charset="0"/>
                <a:cs typeface="Arial" panose="020B0604020202020204" pitchFamily="34" charset="0"/>
              </a:rPr>
              <a:t>Benefit Incidence Analysis (BIA) Explained</a:t>
            </a:r>
            <a:endParaRPr kumimoji="0" lang="en-GB" sz="2400" i="0" u="none" strike="noStrike" kern="1200" cap="none" spc="0" normalizeH="0" baseline="0" noProof="0" dirty="0">
              <a:ln>
                <a:noFill/>
              </a:ln>
              <a:solidFill>
                <a:srgbClr val="002060"/>
              </a:solidFill>
              <a:effectLst/>
              <a:uLnTx/>
              <a:uFillTx/>
              <a:latin typeface="Bookman Old Style" panose="02050604050505020204" pitchFamily="18" charset="0"/>
              <a:cs typeface="Arial" panose="020B0604020202020204" pitchFamily="34" charset="0"/>
            </a:endParaRPr>
          </a:p>
        </p:txBody>
      </p:sp>
      <p:sp>
        <p:nvSpPr>
          <p:cNvPr id="2" name="Rectangle 1"/>
          <p:cNvSpPr/>
          <p:nvPr/>
        </p:nvSpPr>
        <p:spPr>
          <a:xfrm>
            <a:off x="1433367" y="3447453"/>
            <a:ext cx="10560915" cy="584775"/>
          </a:xfrm>
          <a:prstGeom prst="rect">
            <a:avLst/>
          </a:prstGeom>
        </p:spPr>
        <p:txBody>
          <a:bodyPr wrap="square">
            <a:spAutoFit/>
          </a:bodyPr>
          <a:lstStyle/>
          <a:p>
            <a:r>
              <a:rPr lang="en-US" sz="1600" dirty="0">
                <a:solidFill>
                  <a:srgbClr val="002060"/>
                </a:solidFill>
                <a:latin typeface="Bookman Old Style" panose="02050604050505020204" pitchFamily="18" charset="0"/>
              </a:rPr>
              <a:t>Marginal BIA attempts to overcome this limitation by estimating how the distribution of public spending is changing over </a:t>
            </a:r>
            <a:r>
              <a:rPr lang="en-US" sz="1600" dirty="0" smtClean="0">
                <a:solidFill>
                  <a:srgbClr val="002060"/>
                </a:solidFill>
                <a:latin typeface="Bookman Old Style" panose="02050604050505020204" pitchFamily="18" charset="0"/>
              </a:rPr>
              <a:t>time and who </a:t>
            </a:r>
            <a:r>
              <a:rPr lang="en-US" sz="1600" dirty="0">
                <a:solidFill>
                  <a:srgbClr val="002060"/>
                </a:solidFill>
                <a:latin typeface="Bookman Old Style" panose="02050604050505020204" pitchFamily="18" charset="0"/>
              </a:rPr>
              <a:t>benefits from </a:t>
            </a:r>
            <a:r>
              <a:rPr lang="en-US" sz="1600" dirty="0" smtClean="0">
                <a:solidFill>
                  <a:srgbClr val="002060"/>
                </a:solidFill>
                <a:latin typeface="Bookman Old Style" panose="02050604050505020204" pitchFamily="18" charset="0"/>
              </a:rPr>
              <a:t> these changes    </a:t>
            </a:r>
            <a:endParaRPr lang="en-US" sz="1600" dirty="0">
              <a:solidFill>
                <a:srgbClr val="002060"/>
              </a:solidFill>
              <a:latin typeface="Bookman Old Style" panose="02050604050505020204" pitchFamily="18" charset="0"/>
            </a:endParaRPr>
          </a:p>
        </p:txBody>
      </p:sp>
      <p:sp>
        <p:nvSpPr>
          <p:cNvPr id="3" name="Rectangle 2"/>
          <p:cNvSpPr/>
          <p:nvPr/>
        </p:nvSpPr>
        <p:spPr>
          <a:xfrm>
            <a:off x="1433367" y="2074013"/>
            <a:ext cx="10560917" cy="584775"/>
          </a:xfrm>
          <a:prstGeom prst="rect">
            <a:avLst/>
          </a:prstGeom>
        </p:spPr>
        <p:txBody>
          <a:bodyPr wrap="square">
            <a:spAutoFit/>
          </a:bodyPr>
          <a:lstStyle/>
          <a:p>
            <a:r>
              <a:rPr lang="en-US" sz="1600" dirty="0">
                <a:solidFill>
                  <a:srgbClr val="002060"/>
                </a:solidFill>
                <a:latin typeface="Bookman Old Style" panose="02050604050505020204" pitchFamily="18" charset="0"/>
              </a:rPr>
              <a:t>Average BIA tells us about the distribution of public spending at a given point in </a:t>
            </a:r>
            <a:r>
              <a:rPr lang="en-US" sz="1600" dirty="0" smtClean="0">
                <a:solidFill>
                  <a:srgbClr val="002060"/>
                </a:solidFill>
                <a:latin typeface="Bookman Old Style" panose="02050604050505020204" pitchFamily="18" charset="0"/>
              </a:rPr>
              <a:t>time. Showing who </a:t>
            </a:r>
            <a:r>
              <a:rPr lang="en-US" sz="1600" dirty="0">
                <a:solidFill>
                  <a:srgbClr val="002060"/>
                </a:solidFill>
                <a:latin typeface="Bookman Old Style" panose="02050604050505020204" pitchFamily="18" charset="0"/>
              </a:rPr>
              <a:t>the beneficiaries of current government spending </a:t>
            </a:r>
            <a:r>
              <a:rPr lang="en-US" sz="1600" dirty="0" smtClean="0">
                <a:solidFill>
                  <a:srgbClr val="002060"/>
                </a:solidFill>
                <a:latin typeface="Bookman Old Style" panose="02050604050505020204" pitchFamily="18" charset="0"/>
              </a:rPr>
              <a:t>are.</a:t>
            </a:r>
            <a:endParaRPr lang="en-US" sz="1600" dirty="0">
              <a:solidFill>
                <a:srgbClr val="002060"/>
              </a:solidFill>
              <a:latin typeface="Bookman Old Style" panose="02050604050505020204" pitchFamily="18" charset="0"/>
            </a:endParaRPr>
          </a:p>
        </p:txBody>
      </p:sp>
      <p:sp>
        <p:nvSpPr>
          <p:cNvPr id="9" name="Rectangle 8"/>
          <p:cNvSpPr/>
          <p:nvPr/>
        </p:nvSpPr>
        <p:spPr>
          <a:xfrm>
            <a:off x="1433367" y="700573"/>
            <a:ext cx="10484714" cy="584775"/>
          </a:xfrm>
          <a:prstGeom prst="rect">
            <a:avLst/>
          </a:prstGeom>
        </p:spPr>
        <p:txBody>
          <a:bodyPr wrap="square">
            <a:spAutoFit/>
          </a:bodyPr>
          <a:lstStyle/>
          <a:p>
            <a:r>
              <a:rPr lang="en-US" sz="1600" dirty="0">
                <a:solidFill>
                  <a:srgbClr val="002060"/>
                </a:solidFill>
                <a:latin typeface="Bookman Old Style" panose="02050604050505020204" pitchFamily="18" charset="0"/>
              </a:rPr>
              <a:t>The Benefit incidence analysis (BIA) methodology is used to assess the distributional impact of public </a:t>
            </a:r>
            <a:r>
              <a:rPr lang="en-US" sz="1600" dirty="0" smtClean="0">
                <a:solidFill>
                  <a:srgbClr val="002060"/>
                </a:solidFill>
                <a:latin typeface="Bookman Old Style" panose="02050604050505020204" pitchFamily="18" charset="0"/>
              </a:rPr>
              <a:t>spending as a result of the </a:t>
            </a:r>
            <a:r>
              <a:rPr lang="en-US" sz="1600" dirty="0">
                <a:solidFill>
                  <a:srgbClr val="002060"/>
                </a:solidFill>
                <a:latin typeface="Bookman Old Style" panose="02050604050505020204" pitchFamily="18" charset="0"/>
              </a:rPr>
              <a:t>combined outcome of Government and household decisions</a:t>
            </a:r>
            <a:r>
              <a:rPr lang="en-US" sz="1600" dirty="0" smtClean="0">
                <a:solidFill>
                  <a:srgbClr val="002060"/>
                </a:solidFill>
                <a:latin typeface="Bookman Old Style" panose="02050604050505020204" pitchFamily="18" charset="0"/>
              </a:rPr>
              <a:t> </a:t>
            </a:r>
          </a:p>
        </p:txBody>
      </p:sp>
      <p:sp>
        <p:nvSpPr>
          <p:cNvPr id="10" name="Rectangle 9"/>
          <p:cNvSpPr/>
          <p:nvPr/>
        </p:nvSpPr>
        <p:spPr>
          <a:xfrm>
            <a:off x="1433367" y="5753833"/>
            <a:ext cx="10482942" cy="584775"/>
          </a:xfrm>
          <a:prstGeom prst="rect">
            <a:avLst/>
          </a:prstGeom>
        </p:spPr>
        <p:txBody>
          <a:bodyPr wrap="square">
            <a:spAutoFit/>
          </a:bodyPr>
          <a:lstStyle/>
          <a:p>
            <a:r>
              <a:rPr lang="en-US" sz="1600" dirty="0">
                <a:solidFill>
                  <a:srgbClr val="002060"/>
                </a:solidFill>
                <a:latin typeface="Bookman Old Style" panose="02050604050505020204" pitchFamily="18" charset="0"/>
              </a:rPr>
              <a:t>This study uses data from the Sierra Leone Integrated Household Survey (</a:t>
            </a:r>
            <a:r>
              <a:rPr lang="en-US" sz="1600" dirty="0" err="1">
                <a:solidFill>
                  <a:srgbClr val="002060"/>
                </a:solidFill>
                <a:latin typeface="Bookman Old Style" panose="02050604050505020204" pitchFamily="18" charset="0"/>
              </a:rPr>
              <a:t>SLIHS</a:t>
            </a:r>
            <a:r>
              <a:rPr lang="en-US" sz="1600" dirty="0">
                <a:solidFill>
                  <a:srgbClr val="002060"/>
                </a:solidFill>
                <a:latin typeface="Bookman Old Style" panose="02050604050505020204" pitchFamily="18" charset="0"/>
              </a:rPr>
              <a:t>) </a:t>
            </a:r>
            <a:r>
              <a:rPr lang="en-US" sz="1600" dirty="0" smtClean="0">
                <a:solidFill>
                  <a:srgbClr val="002060"/>
                </a:solidFill>
                <a:latin typeface="Bookman Old Style" panose="02050604050505020204" pitchFamily="18" charset="0"/>
              </a:rPr>
              <a:t>for 2003 </a:t>
            </a:r>
            <a:r>
              <a:rPr lang="en-US" sz="1600" dirty="0">
                <a:solidFill>
                  <a:srgbClr val="002060"/>
                </a:solidFill>
                <a:latin typeface="Bookman Old Style" panose="02050604050505020204" pitchFamily="18" charset="0"/>
              </a:rPr>
              <a:t>and 2018 and data on actual </a:t>
            </a:r>
            <a:r>
              <a:rPr lang="en-US" sz="1600" dirty="0" smtClean="0">
                <a:solidFill>
                  <a:srgbClr val="002060"/>
                </a:solidFill>
                <a:latin typeface="Bookman Old Style" panose="02050604050505020204" pitchFamily="18" charset="0"/>
              </a:rPr>
              <a:t>health and education expenditure</a:t>
            </a:r>
            <a:r>
              <a:rPr lang="en-US" sz="1600" dirty="0">
                <a:solidFill>
                  <a:srgbClr val="002060"/>
                </a:solidFill>
                <a:latin typeface="Bookman Old Style" panose="02050604050505020204" pitchFamily="18" charset="0"/>
              </a:rPr>
              <a:t>. </a:t>
            </a:r>
            <a:endParaRPr lang="en-GB" sz="1600" dirty="0">
              <a:solidFill>
                <a:srgbClr val="002060"/>
              </a:solidFill>
              <a:latin typeface="Bookman Old Style" panose="02050604050505020204" pitchFamily="18" charset="0"/>
            </a:endParaRPr>
          </a:p>
        </p:txBody>
      </p:sp>
      <p:sp>
        <p:nvSpPr>
          <p:cNvPr id="11" name="Rectangle 10"/>
          <p:cNvSpPr/>
          <p:nvPr/>
        </p:nvSpPr>
        <p:spPr>
          <a:xfrm>
            <a:off x="1433367" y="4134173"/>
            <a:ext cx="10484715" cy="584775"/>
          </a:xfrm>
          <a:prstGeom prst="rect">
            <a:avLst/>
          </a:prstGeom>
        </p:spPr>
        <p:txBody>
          <a:bodyPr wrap="square">
            <a:spAutoFit/>
          </a:bodyPr>
          <a:lstStyle/>
          <a:p>
            <a:r>
              <a:rPr lang="en-US" sz="1600" dirty="0">
                <a:solidFill>
                  <a:srgbClr val="002060"/>
                </a:solidFill>
                <a:latin typeface="Bookman Old Style" panose="02050604050505020204" pitchFamily="18" charset="0"/>
              </a:rPr>
              <a:t>The BIA is a measurement exercise that focuses only on the distributional aspects of spending. </a:t>
            </a:r>
            <a:r>
              <a:rPr lang="en-US" sz="1600" dirty="0" smtClean="0">
                <a:solidFill>
                  <a:srgbClr val="002060"/>
                </a:solidFill>
                <a:latin typeface="Bookman Old Style" panose="02050604050505020204" pitchFamily="18" charset="0"/>
              </a:rPr>
              <a:t>It </a:t>
            </a:r>
            <a:r>
              <a:rPr lang="en-US" sz="1600" dirty="0">
                <a:solidFill>
                  <a:srgbClr val="002060"/>
                </a:solidFill>
                <a:latin typeface="Bookman Old Style" panose="02050604050505020204" pitchFamily="18" charset="0"/>
              </a:rPr>
              <a:t>does not provide insights into what </a:t>
            </a:r>
            <a:r>
              <a:rPr lang="en-US" sz="1600" dirty="0" smtClean="0">
                <a:solidFill>
                  <a:srgbClr val="002060"/>
                </a:solidFill>
                <a:latin typeface="Bookman Old Style" panose="02050604050505020204" pitchFamily="18" charset="0"/>
              </a:rPr>
              <a:t>drives Government or household decision making.</a:t>
            </a:r>
          </a:p>
        </p:txBody>
      </p:sp>
      <p:sp>
        <p:nvSpPr>
          <p:cNvPr id="12" name="Rectangle 11"/>
          <p:cNvSpPr/>
          <p:nvPr/>
        </p:nvSpPr>
        <p:spPr>
          <a:xfrm>
            <a:off x="1433367" y="1387293"/>
            <a:ext cx="10484714" cy="584775"/>
          </a:xfrm>
          <a:prstGeom prst="rect">
            <a:avLst/>
          </a:prstGeom>
        </p:spPr>
        <p:txBody>
          <a:bodyPr wrap="square">
            <a:spAutoFit/>
          </a:bodyPr>
          <a:lstStyle/>
          <a:p>
            <a:r>
              <a:rPr lang="en-US" sz="1600" dirty="0">
                <a:solidFill>
                  <a:srgbClr val="002060"/>
                </a:solidFill>
                <a:latin typeface="Bookman Old Style" panose="02050604050505020204" pitchFamily="18" charset="0"/>
              </a:rPr>
              <a:t>It combines information on public spending with household survey data on who uses public services or receives public benefits. </a:t>
            </a:r>
          </a:p>
        </p:txBody>
      </p:sp>
      <p:sp>
        <p:nvSpPr>
          <p:cNvPr id="13" name="TextBox 12"/>
          <p:cNvSpPr txBox="1"/>
          <p:nvPr/>
        </p:nvSpPr>
        <p:spPr>
          <a:xfrm>
            <a:off x="1433367" y="2760733"/>
            <a:ext cx="10482943" cy="584775"/>
          </a:xfrm>
          <a:prstGeom prst="rect">
            <a:avLst/>
          </a:prstGeom>
          <a:noFill/>
        </p:spPr>
        <p:txBody>
          <a:bodyPr wrap="square" rtlCol="0">
            <a:spAutoFit/>
          </a:bodyPr>
          <a:lstStyle/>
          <a:p>
            <a:r>
              <a:rPr lang="en-US" sz="1600" dirty="0">
                <a:solidFill>
                  <a:srgbClr val="002060"/>
                </a:solidFill>
                <a:latin typeface="Bookman Old Style" panose="02050604050505020204" pitchFamily="18" charset="0"/>
              </a:rPr>
              <a:t>Average BIA does not tell us how this distribution has changed or how it is likely to change in response to policies</a:t>
            </a:r>
          </a:p>
        </p:txBody>
      </p:sp>
      <p:sp>
        <p:nvSpPr>
          <p:cNvPr id="14" name="TextBox 13"/>
          <p:cNvSpPr txBox="1"/>
          <p:nvPr/>
        </p:nvSpPr>
        <p:spPr>
          <a:xfrm>
            <a:off x="1433367" y="4820893"/>
            <a:ext cx="10482943" cy="830997"/>
          </a:xfrm>
          <a:prstGeom prst="rect">
            <a:avLst/>
          </a:prstGeom>
          <a:noFill/>
        </p:spPr>
        <p:txBody>
          <a:bodyPr wrap="square" rtlCol="0">
            <a:spAutoFit/>
          </a:bodyPr>
          <a:lstStyle/>
          <a:p>
            <a:r>
              <a:rPr lang="en-US" sz="1600" dirty="0">
                <a:solidFill>
                  <a:srgbClr val="002060"/>
                </a:solidFill>
                <a:latin typeface="Bookman Old Style" panose="02050604050505020204" pitchFamily="18" charset="0"/>
              </a:rPr>
              <a:t>BIA assumes that the costs of provision are a good approximation of the benefits that users (and society) attach to public services and does not directly address the quality of this spending in terms of generating human capital</a:t>
            </a:r>
          </a:p>
        </p:txBody>
      </p:sp>
      <p:sp>
        <p:nvSpPr>
          <p:cNvPr id="18" name="Oval 17">
            <a:extLst>
              <a:ext uri="{FF2B5EF4-FFF2-40B4-BE49-F238E27FC236}">
                <a16:creationId xmlns:a16="http://schemas.microsoft.com/office/drawing/2014/main" id="{4362FF53-CA21-4E12-9E2D-17118812B409}"/>
              </a:ext>
            </a:extLst>
          </p:cNvPr>
          <p:cNvSpPr/>
          <p:nvPr/>
        </p:nvSpPr>
        <p:spPr>
          <a:xfrm>
            <a:off x="627322" y="700573"/>
            <a:ext cx="432620" cy="4299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Oval 18">
            <a:extLst>
              <a:ext uri="{FF2B5EF4-FFF2-40B4-BE49-F238E27FC236}">
                <a16:creationId xmlns:a16="http://schemas.microsoft.com/office/drawing/2014/main" id="{D8DCA376-14DF-47D2-9E52-631A8414533F}"/>
              </a:ext>
            </a:extLst>
          </p:cNvPr>
          <p:cNvSpPr/>
          <p:nvPr/>
        </p:nvSpPr>
        <p:spPr>
          <a:xfrm>
            <a:off x="627322" y="1422622"/>
            <a:ext cx="432620" cy="429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Oval 19">
            <a:extLst>
              <a:ext uri="{FF2B5EF4-FFF2-40B4-BE49-F238E27FC236}">
                <a16:creationId xmlns:a16="http://schemas.microsoft.com/office/drawing/2014/main" id="{3C4DE048-F702-4BBD-A023-8EBAA9D8B4C1}"/>
              </a:ext>
            </a:extLst>
          </p:cNvPr>
          <p:cNvSpPr/>
          <p:nvPr/>
        </p:nvSpPr>
        <p:spPr>
          <a:xfrm>
            <a:off x="627323" y="2144671"/>
            <a:ext cx="432620" cy="4299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75A02885-F832-4462-9123-B8E468F09E57}"/>
              </a:ext>
            </a:extLst>
          </p:cNvPr>
          <p:cNvSpPr/>
          <p:nvPr/>
        </p:nvSpPr>
        <p:spPr>
          <a:xfrm>
            <a:off x="627322" y="2866720"/>
            <a:ext cx="432620" cy="429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Oval 21">
            <a:extLst>
              <a:ext uri="{FF2B5EF4-FFF2-40B4-BE49-F238E27FC236}">
                <a16:creationId xmlns:a16="http://schemas.microsoft.com/office/drawing/2014/main" id="{E2AB48CA-5F13-4918-8D51-A47CD401CE0D}"/>
              </a:ext>
            </a:extLst>
          </p:cNvPr>
          <p:cNvSpPr/>
          <p:nvPr/>
        </p:nvSpPr>
        <p:spPr>
          <a:xfrm>
            <a:off x="627322" y="3588769"/>
            <a:ext cx="432620" cy="4299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Oval 22">
            <a:extLst>
              <a:ext uri="{FF2B5EF4-FFF2-40B4-BE49-F238E27FC236}">
                <a16:creationId xmlns:a16="http://schemas.microsoft.com/office/drawing/2014/main" id="{D8DCA376-14DF-47D2-9E52-631A8414533F}"/>
              </a:ext>
            </a:extLst>
          </p:cNvPr>
          <p:cNvSpPr/>
          <p:nvPr/>
        </p:nvSpPr>
        <p:spPr>
          <a:xfrm>
            <a:off x="649093" y="4310818"/>
            <a:ext cx="432620" cy="429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6</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4362FF53-CA21-4E12-9E2D-17118812B409}"/>
              </a:ext>
            </a:extLst>
          </p:cNvPr>
          <p:cNvSpPr/>
          <p:nvPr/>
        </p:nvSpPr>
        <p:spPr>
          <a:xfrm>
            <a:off x="627324" y="5032867"/>
            <a:ext cx="432620" cy="4299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7</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Oval 26">
            <a:extLst>
              <a:ext uri="{FF2B5EF4-FFF2-40B4-BE49-F238E27FC236}">
                <a16:creationId xmlns:a16="http://schemas.microsoft.com/office/drawing/2014/main" id="{75A02885-F832-4462-9123-B8E468F09E57}"/>
              </a:ext>
            </a:extLst>
          </p:cNvPr>
          <p:cNvSpPr/>
          <p:nvPr/>
        </p:nvSpPr>
        <p:spPr>
          <a:xfrm>
            <a:off x="627324" y="5754915"/>
            <a:ext cx="432620" cy="429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prstClr val="white"/>
                </a:solidFill>
                <a:latin typeface="Arial" panose="020B0604020202020204" pitchFamily="34" charset="0"/>
                <a:cs typeface="Arial" panose="020B0604020202020204" pitchFamily="34" charset="0"/>
              </a:rPr>
              <a:t>8</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22349169"/>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F3B1-ADC4-4830-B719-5DE8599DF88B}"/>
              </a:ext>
            </a:extLst>
          </p:cNvPr>
          <p:cNvSpPr>
            <a:spLocks noGrp="1"/>
          </p:cNvSpPr>
          <p:nvPr>
            <p:ph type="title"/>
          </p:nvPr>
        </p:nvSpPr>
        <p:spPr>
          <a:xfrm>
            <a:off x="88339" y="45210"/>
            <a:ext cx="10402824" cy="696096"/>
          </a:xfrm>
        </p:spPr>
        <p:txBody>
          <a:bodyPr>
            <a:normAutofit/>
          </a:bodyPr>
          <a:lstStyle/>
          <a:p>
            <a:r>
              <a:rPr lang="pt-BR" sz="2000" dirty="0" smtClean="0">
                <a:solidFill>
                  <a:srgbClr val="002060"/>
                </a:solidFill>
                <a:latin typeface="Bookman Old Style" panose="02050604050505020204" pitchFamily="18" charset="0"/>
                <a:cs typeface="Arial" panose="020B0604020202020204" pitchFamily="34" charset="0"/>
              </a:rPr>
              <a:t>Methodology</a:t>
            </a:r>
            <a:r>
              <a:rPr lang="en-US" sz="2000" dirty="0" smtClean="0">
                <a:solidFill>
                  <a:srgbClr val="002060"/>
                </a:solidFill>
                <a:latin typeface="Bookman Old Style" panose="02050604050505020204" pitchFamily="18" charset="0"/>
                <a:cs typeface="Arial" panose="020B0604020202020204" pitchFamily="34" charset="0"/>
              </a:rPr>
              <a:t>- Education BIA</a:t>
            </a:r>
            <a:endParaRPr lang="en-SL" sz="2000" dirty="0">
              <a:solidFill>
                <a:srgbClr val="002060"/>
              </a:solidFill>
              <a:latin typeface="Bookman Old Style" panose="02050604050505020204" pitchFamily="18" charset="0"/>
              <a:cs typeface="Arial" panose="020B0604020202020204" pitchFamily="34" charset="0"/>
            </a:endParaRPr>
          </a:p>
        </p:txBody>
      </p:sp>
      <p:sp>
        <p:nvSpPr>
          <p:cNvPr id="3" name="Text Placeholder 2">
            <a:extLst>
              <a:ext uri="{FF2B5EF4-FFF2-40B4-BE49-F238E27FC236}">
                <a16:creationId xmlns:a16="http://schemas.microsoft.com/office/drawing/2014/main" id="{2C2DE0A8-7F00-4A3E-90FA-7CDB7FA8A91D}"/>
              </a:ext>
            </a:extLst>
          </p:cNvPr>
          <p:cNvSpPr>
            <a:spLocks noGrp="1"/>
          </p:cNvSpPr>
          <p:nvPr>
            <p:ph type="body" idx="1"/>
          </p:nvPr>
        </p:nvSpPr>
        <p:spPr>
          <a:xfrm>
            <a:off x="226358" y="887061"/>
            <a:ext cx="11358918" cy="5083878"/>
          </a:xfrm>
        </p:spPr>
        <p:txBody>
          <a:bodyPr/>
          <a:lstStyle/>
          <a:p>
            <a:pPr marL="127000" indent="0">
              <a:buNone/>
            </a:pPr>
            <a:endParaRPr lang="en-US" dirty="0"/>
          </a:p>
          <a:p>
            <a:pPr marL="127000" indent="0">
              <a:buNone/>
            </a:pPr>
            <a:endParaRPr lang="en-US" dirty="0"/>
          </a:p>
          <a:p>
            <a:pPr marL="127000" indent="0">
              <a:buNone/>
            </a:pPr>
            <a:endParaRPr lang="en-SL" dirty="0"/>
          </a:p>
        </p:txBody>
      </p:sp>
      <p:sp>
        <p:nvSpPr>
          <p:cNvPr id="4" name="Explosion: 8 Points 3">
            <a:extLst>
              <a:ext uri="{FF2B5EF4-FFF2-40B4-BE49-F238E27FC236}">
                <a16:creationId xmlns:a16="http://schemas.microsoft.com/office/drawing/2014/main" id="{825FA80C-1C5E-4127-95FD-99D9FF3AA0C1}"/>
              </a:ext>
            </a:extLst>
          </p:cNvPr>
          <p:cNvSpPr/>
          <p:nvPr/>
        </p:nvSpPr>
        <p:spPr>
          <a:xfrm>
            <a:off x="315900" y="767746"/>
            <a:ext cx="1345721" cy="810883"/>
          </a:xfrm>
          <a:prstGeom prst="irregularSeal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Bookman Old Style" panose="02050604050505020204" pitchFamily="18" charset="0"/>
              </a:rPr>
              <a:t>Step 1</a:t>
            </a:r>
            <a:endParaRPr lang="en-SL" sz="1200" b="1" dirty="0">
              <a:latin typeface="Bookman Old Style" panose="02050604050505020204" pitchFamily="18" charset="0"/>
            </a:endParaRPr>
          </a:p>
        </p:txBody>
      </p:sp>
      <p:sp>
        <p:nvSpPr>
          <p:cNvPr id="5" name="TextBox 4">
            <a:extLst>
              <a:ext uri="{FF2B5EF4-FFF2-40B4-BE49-F238E27FC236}">
                <a16:creationId xmlns:a16="http://schemas.microsoft.com/office/drawing/2014/main" id="{123AB70C-A633-48FF-B771-B1DD4E1B705B}"/>
              </a:ext>
            </a:extLst>
          </p:cNvPr>
          <p:cNvSpPr txBox="1"/>
          <p:nvPr/>
        </p:nvSpPr>
        <p:spPr>
          <a:xfrm>
            <a:off x="1706390" y="763618"/>
            <a:ext cx="5537092" cy="830997"/>
          </a:xfrm>
          <a:prstGeom prst="rect">
            <a:avLst/>
          </a:prstGeom>
          <a:noFill/>
        </p:spPr>
        <p:txBody>
          <a:bodyPr wrap="square" rtlCol="0">
            <a:spAutoFit/>
          </a:bodyPr>
          <a:lstStyle/>
          <a:p>
            <a:r>
              <a:rPr lang="en-US" sz="1600" dirty="0">
                <a:solidFill>
                  <a:srgbClr val="002060"/>
                </a:solidFill>
                <a:latin typeface="Bookman Old Style" panose="02050604050505020204" pitchFamily="18" charset="0"/>
              </a:rPr>
              <a:t>Group population into welfare groups ( from poorest to richest) using a measure of welfare - consumption expenditure based on the SLIHS data</a:t>
            </a:r>
            <a:endParaRPr lang="en-SL" sz="1600" dirty="0">
              <a:solidFill>
                <a:srgbClr val="002060"/>
              </a:solidFill>
              <a:latin typeface="Bookman Old Style" panose="02050604050505020204" pitchFamily="18" charset="0"/>
            </a:endParaRPr>
          </a:p>
        </p:txBody>
      </p:sp>
      <p:pic>
        <p:nvPicPr>
          <p:cNvPr id="6" name="Picture 5">
            <a:extLst>
              <a:ext uri="{FF2B5EF4-FFF2-40B4-BE49-F238E27FC236}">
                <a16:creationId xmlns:a16="http://schemas.microsoft.com/office/drawing/2014/main" id="{BE3887EF-C7BE-408D-B8EE-0229C4B2182D}"/>
              </a:ext>
            </a:extLst>
          </p:cNvPr>
          <p:cNvPicPr>
            <a:picLocks noChangeAspect="1"/>
          </p:cNvPicPr>
          <p:nvPr/>
        </p:nvPicPr>
        <p:blipFill rotWithShape="1">
          <a:blip r:embed="rId2"/>
          <a:srcRect l="21528"/>
          <a:stretch/>
        </p:blipFill>
        <p:spPr>
          <a:xfrm>
            <a:off x="7126941" y="701603"/>
            <a:ext cx="4758988" cy="776438"/>
          </a:xfrm>
          <a:prstGeom prst="rect">
            <a:avLst/>
          </a:prstGeom>
        </p:spPr>
      </p:pic>
      <p:cxnSp>
        <p:nvCxnSpPr>
          <p:cNvPr id="8" name="Straight Connector 7">
            <a:extLst>
              <a:ext uri="{FF2B5EF4-FFF2-40B4-BE49-F238E27FC236}">
                <a16:creationId xmlns:a16="http://schemas.microsoft.com/office/drawing/2014/main" id="{3507F6C7-CAE2-4763-BC54-20B84262025D}"/>
              </a:ext>
            </a:extLst>
          </p:cNvPr>
          <p:cNvCxnSpPr>
            <a:cxnSpLocks/>
          </p:cNvCxnSpPr>
          <p:nvPr/>
        </p:nvCxnSpPr>
        <p:spPr>
          <a:xfrm>
            <a:off x="88339" y="1552766"/>
            <a:ext cx="1181692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F909C131-544F-4A52-8FBA-386A61405C5F}"/>
              </a:ext>
            </a:extLst>
          </p:cNvPr>
          <p:cNvCxnSpPr>
            <a:cxnSpLocks/>
          </p:cNvCxnSpPr>
          <p:nvPr/>
        </p:nvCxnSpPr>
        <p:spPr>
          <a:xfrm>
            <a:off x="96961" y="714541"/>
            <a:ext cx="1180749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Explosion: 8 Points 12">
            <a:extLst>
              <a:ext uri="{FF2B5EF4-FFF2-40B4-BE49-F238E27FC236}">
                <a16:creationId xmlns:a16="http://schemas.microsoft.com/office/drawing/2014/main" id="{5B03E645-B25F-405D-A807-22BE7939E227}"/>
              </a:ext>
            </a:extLst>
          </p:cNvPr>
          <p:cNvSpPr/>
          <p:nvPr/>
        </p:nvSpPr>
        <p:spPr>
          <a:xfrm>
            <a:off x="320413" y="1718120"/>
            <a:ext cx="1345721" cy="810883"/>
          </a:xfrm>
          <a:prstGeom prst="irregularSeal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Bookman Old Style" panose="02050604050505020204" pitchFamily="18" charset="0"/>
              </a:rPr>
              <a:t>Step 2</a:t>
            </a:r>
            <a:endParaRPr lang="en-SL" sz="1200" b="1" dirty="0">
              <a:latin typeface="Bookman Old Style" panose="02050604050505020204" pitchFamily="18" charset="0"/>
            </a:endParaRPr>
          </a:p>
        </p:txBody>
      </p:sp>
      <p:sp>
        <p:nvSpPr>
          <p:cNvPr id="14" name="TextBox 13">
            <a:extLst>
              <a:ext uri="{FF2B5EF4-FFF2-40B4-BE49-F238E27FC236}">
                <a16:creationId xmlns:a16="http://schemas.microsoft.com/office/drawing/2014/main" id="{7C458F1D-F2A8-41AD-9637-831892528DE8}"/>
              </a:ext>
            </a:extLst>
          </p:cNvPr>
          <p:cNvSpPr txBox="1"/>
          <p:nvPr/>
        </p:nvSpPr>
        <p:spPr>
          <a:xfrm>
            <a:off x="1706390" y="1691135"/>
            <a:ext cx="10036235" cy="604396"/>
          </a:xfrm>
          <a:prstGeom prst="rect">
            <a:avLst/>
          </a:prstGeom>
          <a:noFill/>
        </p:spPr>
        <p:txBody>
          <a:bodyPr wrap="square" rtlCol="0">
            <a:spAutoFit/>
          </a:bodyPr>
          <a:lstStyle/>
          <a:p>
            <a:pPr lvl="0" defTabSz="914314">
              <a:lnSpc>
                <a:spcPct val="108000"/>
              </a:lnSpc>
              <a:spcAft>
                <a:spcPts val="1200"/>
              </a:spcAft>
              <a:buClr>
                <a:srgbClr val="005F9F"/>
              </a:buClr>
              <a:buSzPct val="110000"/>
            </a:pPr>
            <a:r>
              <a:rPr lang="en-US" sz="1600" dirty="0">
                <a:solidFill>
                  <a:srgbClr val="002060"/>
                </a:solidFill>
                <a:latin typeface="Bookman Old Style" panose="02050604050505020204" pitchFamily="18" charset="0"/>
              </a:rPr>
              <a:t>Obtain the eligible population and number of individuals attending public schools by welfare group for each level of education (primary, JSS and SSS)</a:t>
            </a:r>
            <a:endParaRPr lang="en-US" sz="1600" kern="1200" dirty="0">
              <a:solidFill>
                <a:srgbClr val="002060"/>
              </a:solidFill>
              <a:latin typeface="Bookman Old Style" panose="02050604050505020204" pitchFamily="18" charset="0"/>
              <a:ea typeface="+mn-ea"/>
              <a:cs typeface="Arial" panose="020B0604020202020204" pitchFamily="34" charset="0"/>
            </a:endParaRPr>
          </a:p>
        </p:txBody>
      </p:sp>
      <p:cxnSp>
        <p:nvCxnSpPr>
          <p:cNvPr id="15" name="Straight Connector 14">
            <a:extLst>
              <a:ext uri="{FF2B5EF4-FFF2-40B4-BE49-F238E27FC236}">
                <a16:creationId xmlns:a16="http://schemas.microsoft.com/office/drawing/2014/main" id="{63F3AAC7-46A0-4977-AD37-3E1904CE0BCE}"/>
              </a:ext>
            </a:extLst>
          </p:cNvPr>
          <p:cNvCxnSpPr>
            <a:cxnSpLocks/>
          </p:cNvCxnSpPr>
          <p:nvPr/>
        </p:nvCxnSpPr>
        <p:spPr>
          <a:xfrm>
            <a:off x="96960" y="2606642"/>
            <a:ext cx="1181692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Explosion: 8 Points 15">
            <a:extLst>
              <a:ext uri="{FF2B5EF4-FFF2-40B4-BE49-F238E27FC236}">
                <a16:creationId xmlns:a16="http://schemas.microsoft.com/office/drawing/2014/main" id="{67FF19F9-D3A1-442C-A736-1D830AF21DC1}"/>
              </a:ext>
            </a:extLst>
          </p:cNvPr>
          <p:cNvSpPr/>
          <p:nvPr/>
        </p:nvSpPr>
        <p:spPr>
          <a:xfrm>
            <a:off x="226358" y="2683770"/>
            <a:ext cx="1345721" cy="810883"/>
          </a:xfrm>
          <a:prstGeom prst="irregularSeal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Bookman Old Style" panose="02050604050505020204" pitchFamily="18" charset="0"/>
              </a:rPr>
              <a:t>Step 3</a:t>
            </a:r>
            <a:endParaRPr lang="en-SL" sz="1200" b="1" dirty="0">
              <a:latin typeface="Bookman Old Style" panose="02050604050505020204" pitchFamily="18" charset="0"/>
            </a:endParaRPr>
          </a:p>
        </p:txBody>
      </p:sp>
      <p:sp>
        <p:nvSpPr>
          <p:cNvPr id="17" name="TextBox 16">
            <a:extLst>
              <a:ext uri="{FF2B5EF4-FFF2-40B4-BE49-F238E27FC236}">
                <a16:creationId xmlns:a16="http://schemas.microsoft.com/office/drawing/2014/main" id="{25921F4F-C713-4B64-974E-AD58F9FC78C0}"/>
              </a:ext>
            </a:extLst>
          </p:cNvPr>
          <p:cNvSpPr txBox="1"/>
          <p:nvPr/>
        </p:nvSpPr>
        <p:spPr>
          <a:xfrm>
            <a:off x="1709494" y="2619204"/>
            <a:ext cx="10222534" cy="1404680"/>
          </a:xfrm>
          <a:prstGeom prst="rect">
            <a:avLst/>
          </a:prstGeom>
          <a:noFill/>
        </p:spPr>
        <p:txBody>
          <a:bodyPr wrap="square" rtlCol="0">
            <a:spAutoFit/>
          </a:bodyPr>
          <a:lstStyle/>
          <a:p>
            <a:pPr lvl="0" defTabSz="914314">
              <a:spcAft>
                <a:spcPts val="1200"/>
              </a:spcAft>
              <a:buClr>
                <a:srgbClr val="005F9F"/>
              </a:buClr>
              <a:buSzPct val="110000"/>
            </a:pPr>
            <a:r>
              <a:rPr lang="en-US" sz="1600" dirty="0">
                <a:solidFill>
                  <a:srgbClr val="002060"/>
                </a:solidFill>
                <a:latin typeface="Bookman Old Style" panose="02050604050505020204" pitchFamily="18" charset="0"/>
              </a:rPr>
              <a:t>Obtain the value of the economic benefit (the average unit cost of service provision)</a:t>
            </a:r>
          </a:p>
          <a:p>
            <a:pPr lvl="0" defTabSz="914314">
              <a:spcAft>
                <a:spcPts val="1200"/>
              </a:spcAft>
              <a:buClr>
                <a:srgbClr val="005F9F"/>
              </a:buClr>
              <a:buSzPct val="110000"/>
            </a:pPr>
            <a:r>
              <a:rPr lang="en-US" sz="1600" i="1" kern="1200" dirty="0">
                <a:solidFill>
                  <a:srgbClr val="C00000"/>
                </a:solidFill>
                <a:latin typeface="Bookman Old Style" panose="02050604050505020204" pitchFamily="18" charset="0"/>
              </a:rPr>
              <a:t>We did not have data on unit cost for education in Sierra Leone, so we did our analysis by the level of education and assumed the unit cost is the same for all students</a:t>
            </a:r>
            <a:endParaRPr lang="en-US" sz="1600" i="1" dirty="0">
              <a:solidFill>
                <a:srgbClr val="C00000"/>
              </a:solidFill>
              <a:latin typeface="Bookman Old Style" panose="02050604050505020204" pitchFamily="18" charset="0"/>
            </a:endParaRPr>
          </a:p>
          <a:p>
            <a:pPr lvl="0" defTabSz="914314">
              <a:lnSpc>
                <a:spcPct val="108000"/>
              </a:lnSpc>
              <a:spcAft>
                <a:spcPts val="1200"/>
              </a:spcAft>
              <a:buClr>
                <a:srgbClr val="005F9F"/>
              </a:buClr>
              <a:buSzPct val="110000"/>
            </a:pPr>
            <a:endParaRPr lang="en-US" sz="1600" kern="1200" dirty="0">
              <a:solidFill>
                <a:schemeClr val="tx1"/>
              </a:solidFill>
              <a:ea typeface="+mn-ea"/>
              <a:cs typeface="+mn-cs"/>
            </a:endParaRPr>
          </a:p>
        </p:txBody>
      </p:sp>
      <p:cxnSp>
        <p:nvCxnSpPr>
          <p:cNvPr id="18" name="Straight Connector 17">
            <a:extLst>
              <a:ext uri="{FF2B5EF4-FFF2-40B4-BE49-F238E27FC236}">
                <a16:creationId xmlns:a16="http://schemas.microsoft.com/office/drawing/2014/main" id="{D3D1158E-320B-4C17-AF86-EB94651DA74A}"/>
              </a:ext>
            </a:extLst>
          </p:cNvPr>
          <p:cNvCxnSpPr>
            <a:cxnSpLocks/>
          </p:cNvCxnSpPr>
          <p:nvPr/>
        </p:nvCxnSpPr>
        <p:spPr>
          <a:xfrm>
            <a:off x="96960" y="3575678"/>
            <a:ext cx="1181692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C8589A19-9AAF-4C01-A7D9-F8884A9A0B50}"/>
              </a:ext>
            </a:extLst>
          </p:cNvPr>
          <p:cNvSpPr txBox="1"/>
          <p:nvPr/>
        </p:nvSpPr>
        <p:spPr>
          <a:xfrm>
            <a:off x="1706391" y="3816133"/>
            <a:ext cx="7937942" cy="342338"/>
          </a:xfrm>
          <a:prstGeom prst="rect">
            <a:avLst/>
          </a:prstGeom>
          <a:noFill/>
        </p:spPr>
        <p:txBody>
          <a:bodyPr wrap="square" rtlCol="0">
            <a:spAutoFit/>
          </a:bodyPr>
          <a:lstStyle/>
          <a:p>
            <a:pPr lvl="0" defTabSz="914314">
              <a:lnSpc>
                <a:spcPct val="108000"/>
              </a:lnSpc>
              <a:spcAft>
                <a:spcPts val="1200"/>
              </a:spcAft>
              <a:buClr>
                <a:srgbClr val="005F9F"/>
              </a:buClr>
              <a:buSzPct val="110000"/>
            </a:pPr>
            <a:r>
              <a:rPr lang="en-US" sz="1600" dirty="0">
                <a:solidFill>
                  <a:srgbClr val="002060"/>
                </a:solidFill>
                <a:latin typeface="Bookman Old Style" panose="02050604050505020204" pitchFamily="18" charset="0"/>
              </a:rPr>
              <a:t>Derive the distribution of benefits across groups</a:t>
            </a:r>
            <a:endParaRPr lang="en-US" sz="1600" kern="1200" dirty="0">
              <a:solidFill>
                <a:srgbClr val="002060"/>
              </a:solidFill>
              <a:latin typeface="Bookman Old Style" panose="02050604050505020204" pitchFamily="18" charset="0"/>
              <a:ea typeface="+mn-ea"/>
              <a:cs typeface="+mn-cs"/>
            </a:endParaRPr>
          </a:p>
        </p:txBody>
      </p:sp>
      <p:sp>
        <p:nvSpPr>
          <p:cNvPr id="20" name="Explosion: 8 Points 19">
            <a:extLst>
              <a:ext uri="{FF2B5EF4-FFF2-40B4-BE49-F238E27FC236}">
                <a16:creationId xmlns:a16="http://schemas.microsoft.com/office/drawing/2014/main" id="{AB766B41-4F05-4EAA-A379-5A2870C11DAC}"/>
              </a:ext>
            </a:extLst>
          </p:cNvPr>
          <p:cNvSpPr/>
          <p:nvPr/>
        </p:nvSpPr>
        <p:spPr>
          <a:xfrm>
            <a:off x="214453" y="3639446"/>
            <a:ext cx="1345721" cy="810883"/>
          </a:xfrm>
          <a:prstGeom prst="irregularSeal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Bookman Old Style" panose="02050604050505020204" pitchFamily="18" charset="0"/>
              </a:rPr>
              <a:t>Step 4</a:t>
            </a:r>
            <a:endParaRPr lang="en-SL" sz="1200" b="1" dirty="0">
              <a:latin typeface="Bookman Old Style" panose="02050604050505020204" pitchFamily="18" charset="0"/>
            </a:endParaRPr>
          </a:p>
        </p:txBody>
      </p:sp>
      <p:cxnSp>
        <p:nvCxnSpPr>
          <p:cNvPr id="21" name="Straight Connector 20">
            <a:extLst>
              <a:ext uri="{FF2B5EF4-FFF2-40B4-BE49-F238E27FC236}">
                <a16:creationId xmlns:a16="http://schemas.microsoft.com/office/drawing/2014/main" id="{88BF7FCF-24B7-4021-AAE7-9C07DCBD5F25}"/>
              </a:ext>
            </a:extLst>
          </p:cNvPr>
          <p:cNvCxnSpPr>
            <a:cxnSpLocks/>
          </p:cNvCxnSpPr>
          <p:nvPr/>
        </p:nvCxnSpPr>
        <p:spPr>
          <a:xfrm>
            <a:off x="96960" y="4547585"/>
            <a:ext cx="1181692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Explosion: 8 Points 21">
            <a:extLst>
              <a:ext uri="{FF2B5EF4-FFF2-40B4-BE49-F238E27FC236}">
                <a16:creationId xmlns:a16="http://schemas.microsoft.com/office/drawing/2014/main" id="{625DFBD2-8F51-474F-A4C9-53A3CF849795}"/>
              </a:ext>
            </a:extLst>
          </p:cNvPr>
          <p:cNvSpPr/>
          <p:nvPr/>
        </p:nvSpPr>
        <p:spPr>
          <a:xfrm>
            <a:off x="226357" y="4578960"/>
            <a:ext cx="1345721" cy="810883"/>
          </a:xfrm>
          <a:prstGeom prst="irregularSeal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Bookman Old Style" panose="02050604050505020204" pitchFamily="18" charset="0"/>
              </a:rPr>
              <a:t>Step 5</a:t>
            </a:r>
            <a:endParaRPr lang="en-SL" sz="1200" b="1" dirty="0">
              <a:latin typeface="Bookman Old Style" panose="02050604050505020204" pitchFamily="18" charset="0"/>
            </a:endParaRPr>
          </a:p>
        </p:txBody>
      </p:sp>
      <p:sp>
        <p:nvSpPr>
          <p:cNvPr id="23" name="TextBox 22">
            <a:extLst>
              <a:ext uri="{FF2B5EF4-FFF2-40B4-BE49-F238E27FC236}">
                <a16:creationId xmlns:a16="http://schemas.microsoft.com/office/drawing/2014/main" id="{8353E99C-6F0D-4B4F-88A4-0A8E0AD26F51}"/>
              </a:ext>
            </a:extLst>
          </p:cNvPr>
          <p:cNvSpPr txBox="1"/>
          <p:nvPr/>
        </p:nvSpPr>
        <p:spPr>
          <a:xfrm>
            <a:off x="1701475" y="4618229"/>
            <a:ext cx="9665771" cy="604396"/>
          </a:xfrm>
          <a:prstGeom prst="rect">
            <a:avLst/>
          </a:prstGeom>
          <a:noFill/>
        </p:spPr>
        <p:txBody>
          <a:bodyPr wrap="square" rtlCol="0">
            <a:spAutoFit/>
          </a:bodyPr>
          <a:lstStyle/>
          <a:p>
            <a:pPr lvl="0" defTabSz="914314">
              <a:lnSpc>
                <a:spcPct val="108000"/>
              </a:lnSpc>
              <a:spcAft>
                <a:spcPts val="1200"/>
              </a:spcAft>
              <a:buClr>
                <a:srgbClr val="005F9F"/>
              </a:buClr>
              <a:buSzPct val="110000"/>
            </a:pPr>
            <a:r>
              <a:rPr lang="en-US" sz="1600" dirty="0">
                <a:solidFill>
                  <a:srgbClr val="002060"/>
                </a:solidFill>
                <a:latin typeface="Bookman Old Style" panose="02050604050505020204" pitchFamily="18" charset="0"/>
              </a:rPr>
              <a:t>Compare the resulting distribution of benefits with several distribution benchmarks in order to have a better sense of whether government spending is pro-poor or progressive</a:t>
            </a:r>
            <a:endParaRPr lang="en-US" sz="1600" kern="1200" dirty="0">
              <a:solidFill>
                <a:srgbClr val="002060"/>
              </a:solidFill>
              <a:latin typeface="Bookman Old Style" panose="02050604050505020204" pitchFamily="18" charset="0"/>
              <a:ea typeface="+mn-ea"/>
              <a:cs typeface="+mn-cs"/>
            </a:endParaRPr>
          </a:p>
        </p:txBody>
      </p:sp>
      <p:cxnSp>
        <p:nvCxnSpPr>
          <p:cNvPr id="26" name="Straight Connector 25">
            <a:extLst>
              <a:ext uri="{FF2B5EF4-FFF2-40B4-BE49-F238E27FC236}">
                <a16:creationId xmlns:a16="http://schemas.microsoft.com/office/drawing/2014/main" id="{2F5F9DC4-8381-40E6-A18D-FAC0142B7A9B}"/>
              </a:ext>
            </a:extLst>
          </p:cNvPr>
          <p:cNvCxnSpPr>
            <a:cxnSpLocks/>
          </p:cNvCxnSpPr>
          <p:nvPr/>
        </p:nvCxnSpPr>
        <p:spPr>
          <a:xfrm>
            <a:off x="69008" y="5448817"/>
            <a:ext cx="11816921"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97918A36-97EA-4D08-925D-DF6713AC92DA}"/>
              </a:ext>
            </a:extLst>
          </p:cNvPr>
          <p:cNvSpPr txBox="1"/>
          <p:nvPr/>
        </p:nvSpPr>
        <p:spPr>
          <a:xfrm>
            <a:off x="2375647" y="5663162"/>
            <a:ext cx="8013732" cy="338554"/>
          </a:xfrm>
          <a:prstGeom prst="rect">
            <a:avLst/>
          </a:prstGeom>
          <a:noFill/>
        </p:spPr>
        <p:txBody>
          <a:bodyPr wrap="none" rtlCol="0">
            <a:spAutoFit/>
          </a:bodyPr>
          <a:lstStyle/>
          <a:p>
            <a:r>
              <a:rPr lang="en-US" sz="1600" b="1" dirty="0">
                <a:solidFill>
                  <a:srgbClr val="002060"/>
                </a:solidFill>
                <a:latin typeface="Bookman Old Style" panose="02050604050505020204" pitchFamily="18" charset="0"/>
              </a:rPr>
              <a:t>However, this is a simplified BIA exercise so steps 3 and 5 were not done</a:t>
            </a:r>
            <a:endParaRPr lang="en-SL" sz="1600" b="1"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val="2938339902"/>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201410-2F37-4A76-884B-E70C32062FFA}"/>
              </a:ext>
            </a:extLst>
          </p:cNvPr>
          <p:cNvSpPr>
            <a:spLocks noGrp="1"/>
          </p:cNvSpPr>
          <p:nvPr>
            <p:ph type="title"/>
          </p:nvPr>
        </p:nvSpPr>
        <p:spPr>
          <a:xfrm>
            <a:off x="210679" y="78614"/>
            <a:ext cx="10253965" cy="726036"/>
          </a:xfrm>
        </p:spPr>
        <p:txBody>
          <a:bodyPr>
            <a:normAutofit/>
          </a:bodyPr>
          <a:lstStyle/>
          <a:p>
            <a:r>
              <a:rPr lang="en-US" sz="2000" b="1" dirty="0" smtClean="0">
                <a:solidFill>
                  <a:srgbClr val="002060"/>
                </a:solidFill>
                <a:latin typeface="Bookman Old Style" panose="02050604050505020204" pitchFamily="18" charset="0"/>
                <a:cs typeface="Calibri" panose="020F0502020204030204" pitchFamily="34" charset="0"/>
              </a:rPr>
              <a:t>Education BIA -Key </a:t>
            </a:r>
            <a:r>
              <a:rPr lang="en-US" sz="2000" b="1" dirty="0">
                <a:solidFill>
                  <a:srgbClr val="002060"/>
                </a:solidFill>
                <a:latin typeface="Bookman Old Style" panose="02050604050505020204" pitchFamily="18" charset="0"/>
                <a:cs typeface="Calibri" panose="020F0502020204030204" pitchFamily="34" charset="0"/>
              </a:rPr>
              <a:t>Findings </a:t>
            </a:r>
            <a:r>
              <a:rPr lang="en-US" sz="2000" b="1" dirty="0" smtClean="0">
                <a:solidFill>
                  <a:srgbClr val="002060"/>
                </a:solidFill>
                <a:latin typeface="Bookman Old Style" panose="02050604050505020204" pitchFamily="18" charset="0"/>
                <a:cs typeface="Calibri" panose="020F0502020204030204" pitchFamily="34" charset="0"/>
              </a:rPr>
              <a:t> (1/4)</a:t>
            </a:r>
            <a:endParaRPr lang="en-US" sz="2000" b="1" dirty="0">
              <a:solidFill>
                <a:srgbClr val="002060"/>
              </a:solidFill>
              <a:latin typeface="Bookman Old Style" panose="02050604050505020204" pitchFamily="18" charset="0"/>
              <a:cs typeface="Calibri" panose="020F0502020204030204" pitchFamily="34" charset="0"/>
            </a:endParaRPr>
          </a:p>
        </p:txBody>
      </p:sp>
      <p:sp>
        <p:nvSpPr>
          <p:cNvPr id="5" name="Title 5">
            <a:extLst>
              <a:ext uri="{FF2B5EF4-FFF2-40B4-BE49-F238E27FC236}">
                <a16:creationId xmlns:a16="http://schemas.microsoft.com/office/drawing/2014/main" id="{CDF058EF-A6DB-46AA-9F55-233B6AAC4DAB}"/>
              </a:ext>
            </a:extLst>
          </p:cNvPr>
          <p:cNvSpPr txBox="1">
            <a:spLocks/>
          </p:cNvSpPr>
          <p:nvPr/>
        </p:nvSpPr>
        <p:spPr>
          <a:xfrm>
            <a:off x="4332733" y="424155"/>
            <a:ext cx="3526533" cy="661958"/>
          </a:xfrm>
          <a:prstGeom prst="rect">
            <a:avLst/>
          </a:prstGeom>
        </p:spPr>
        <p:txBody>
          <a:bodyPr vert="horz" lIns="0" tIns="0" rIns="0" bIns="0" rtlCol="0" anchor="ctr">
            <a:normAutofit/>
          </a:bodyPr>
          <a:lstStyle>
            <a:lvl1pPr algn="ctr"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marL="0" marR="0" lvl="0" indent="0" algn="l" defTabSz="914314" rtl="0" eaLnBrk="1" fontAlgn="auto" latinLnBrk="0" hangingPunct="1">
              <a:lnSpc>
                <a:spcPct val="9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Bookman Old Style" panose="02050604050505020204" pitchFamily="18" charset="0"/>
                <a:cs typeface="Arial" panose="020B0604020202020204" pitchFamily="34" charset="0"/>
              </a:rPr>
              <a:t>    </a:t>
            </a:r>
            <a:r>
              <a:rPr kumimoji="0" lang="pt-BR" sz="2200" b="0" i="0" u="none" strike="noStrike" kern="1200" cap="none" spc="0" normalizeH="0" baseline="0" noProof="0" dirty="0">
                <a:ln>
                  <a:noFill/>
                </a:ln>
                <a:solidFill>
                  <a:schemeClr val="accent2">
                    <a:lumMod val="50000"/>
                  </a:schemeClr>
                </a:solidFill>
                <a:effectLst/>
                <a:uLnTx/>
                <a:uFillTx/>
                <a:latin typeface="Bookman Old Style" panose="02050604050505020204" pitchFamily="18" charset="0"/>
                <a:cs typeface="Calibri" panose="020F0502020204030204" pitchFamily="34" charset="0"/>
              </a:rPr>
              <a:t>Primary education  </a:t>
            </a:r>
            <a:endParaRPr kumimoji="0" lang="en-GB" sz="2200" b="0" i="0" u="none" strike="noStrike" kern="1200" cap="none" spc="0" normalizeH="0" baseline="0" noProof="0" dirty="0">
              <a:ln>
                <a:noFill/>
              </a:ln>
              <a:solidFill>
                <a:schemeClr val="accent2">
                  <a:lumMod val="50000"/>
                </a:schemeClr>
              </a:solidFill>
              <a:effectLst/>
              <a:uLnTx/>
              <a:uFillTx/>
              <a:latin typeface="Bookman Old Style" panose="0205060405050502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9EAE7ED5-E2B4-45FB-B9AD-FE72C406CDDF}"/>
              </a:ext>
            </a:extLst>
          </p:cNvPr>
          <p:cNvPicPr>
            <a:picLocks noChangeAspect="1"/>
          </p:cNvPicPr>
          <p:nvPr/>
        </p:nvPicPr>
        <p:blipFill>
          <a:blip r:embed="rId2"/>
          <a:stretch>
            <a:fillRect/>
          </a:stretch>
        </p:blipFill>
        <p:spPr>
          <a:xfrm>
            <a:off x="5964777" y="1665249"/>
            <a:ext cx="6016544" cy="3144955"/>
          </a:xfrm>
          <a:prstGeom prst="rect">
            <a:avLst/>
          </a:prstGeom>
        </p:spPr>
      </p:pic>
      <p:sp>
        <p:nvSpPr>
          <p:cNvPr id="7" name="TextBox 6">
            <a:extLst>
              <a:ext uri="{FF2B5EF4-FFF2-40B4-BE49-F238E27FC236}">
                <a16:creationId xmlns:a16="http://schemas.microsoft.com/office/drawing/2014/main" id="{D3DB3731-44DA-4942-BB74-B5A4E43CA6D7}"/>
              </a:ext>
            </a:extLst>
          </p:cNvPr>
          <p:cNvSpPr txBox="1"/>
          <p:nvPr/>
        </p:nvSpPr>
        <p:spPr>
          <a:xfrm>
            <a:off x="61269" y="961208"/>
            <a:ext cx="5598240" cy="461665"/>
          </a:xfrm>
          <a:prstGeom prst="rect">
            <a:avLst/>
          </a:prstGeom>
          <a:noFill/>
        </p:spPr>
        <p:txBody>
          <a:bodyPr wrap="square" rtlCol="0">
            <a:spAutoFit/>
          </a:bodyPr>
          <a:lstStyle/>
          <a:p>
            <a:pPr lvl="0" algn="ctr" defTabSz="914314">
              <a:buClrTx/>
            </a:pPr>
            <a:r>
              <a:rPr lang="en-US" sz="2000" dirty="0">
                <a:solidFill>
                  <a:srgbClr val="002060"/>
                </a:solidFill>
                <a:latin typeface="Bookman Old Style" panose="02050604050505020204" pitchFamily="18" charset="0"/>
                <a:cs typeface="Calibri" panose="020F0502020204030204" pitchFamily="34" charset="0"/>
              </a:rPr>
              <a:t>Average BIA for primary school education</a:t>
            </a:r>
            <a:r>
              <a:rPr lang="en-US" sz="2400" dirty="0">
                <a:solidFill>
                  <a:srgbClr val="002060"/>
                </a:solidFill>
                <a:latin typeface="Bookman Old Style" panose="02050604050505020204" pitchFamily="18" charset="0"/>
                <a:cs typeface="Calibri" panose="020F0502020204030204" pitchFamily="34" charset="0"/>
              </a:rPr>
              <a:t> </a:t>
            </a:r>
            <a:endParaRPr kumimoji="0" lang="en-US" sz="2400" b="1" u="none" strike="noStrike" kern="1200" cap="small" spc="0" normalizeH="0" baseline="0" noProof="0" dirty="0">
              <a:ln>
                <a:noFill/>
              </a:ln>
              <a:solidFill>
                <a:srgbClr val="002060"/>
              </a:solidFill>
              <a:effectLst/>
              <a:uLnTx/>
              <a:uFillTx/>
              <a:latin typeface="Bookman Old Style" panose="02050604050505020204" pitchFamily="18" charset="0"/>
              <a:ea typeface="+mn-ea"/>
              <a:cs typeface="Calibri" panose="020F0502020204030204" pitchFamily="34" charset="0"/>
            </a:endParaRPr>
          </a:p>
        </p:txBody>
      </p:sp>
      <p:sp>
        <p:nvSpPr>
          <p:cNvPr id="8" name="TextBox 7">
            <a:extLst>
              <a:ext uri="{FF2B5EF4-FFF2-40B4-BE49-F238E27FC236}">
                <a16:creationId xmlns:a16="http://schemas.microsoft.com/office/drawing/2014/main" id="{36753B80-AD7E-45B8-8922-84B9AA9C559F}"/>
              </a:ext>
            </a:extLst>
          </p:cNvPr>
          <p:cNvSpPr txBox="1"/>
          <p:nvPr/>
        </p:nvSpPr>
        <p:spPr>
          <a:xfrm>
            <a:off x="5640838" y="1015484"/>
            <a:ext cx="6551162" cy="707886"/>
          </a:xfrm>
          <a:prstGeom prst="rect">
            <a:avLst/>
          </a:prstGeom>
          <a:noFill/>
        </p:spPr>
        <p:txBody>
          <a:bodyPr wrap="square" rtlCol="0">
            <a:spAutoFit/>
          </a:bodyPr>
          <a:lstStyle/>
          <a:p>
            <a:pPr lvl="0" algn="ctr" defTabSz="914314">
              <a:buClrTx/>
            </a:pPr>
            <a:r>
              <a:rPr lang="en-US" sz="2000" dirty="0">
                <a:solidFill>
                  <a:srgbClr val="002060"/>
                </a:solidFill>
                <a:latin typeface="Bookman Old Style" panose="02050604050505020204" pitchFamily="18" charset="0"/>
                <a:cs typeface="Calibri" panose="020F0502020204030204" pitchFamily="34" charset="0"/>
              </a:rPr>
              <a:t>Marginal BIA for primary school education – Poorest Quintile </a:t>
            </a:r>
            <a:endParaRPr kumimoji="0" lang="en-US" sz="2000" b="1" i="0" u="none" strike="noStrike" kern="1200" cap="small" spc="0" normalizeH="0" baseline="0" noProof="0" dirty="0">
              <a:ln>
                <a:noFill/>
              </a:ln>
              <a:solidFill>
                <a:srgbClr val="002060"/>
              </a:solidFill>
              <a:effectLst/>
              <a:uLnTx/>
              <a:uFillTx/>
              <a:latin typeface="Bookman Old Style" panose="02050604050505020204" pitchFamily="18" charset="0"/>
              <a:ea typeface="+mn-ea"/>
              <a:cs typeface="Calibri" panose="020F0502020204030204" pitchFamily="34" charset="0"/>
            </a:endParaRPr>
          </a:p>
        </p:txBody>
      </p:sp>
      <p:sp>
        <p:nvSpPr>
          <p:cNvPr id="9" name="TextBox 8">
            <a:extLst>
              <a:ext uri="{FF2B5EF4-FFF2-40B4-BE49-F238E27FC236}">
                <a16:creationId xmlns:a16="http://schemas.microsoft.com/office/drawing/2014/main" id="{C88C513A-14E2-49C8-8935-C83225811680}"/>
              </a:ext>
            </a:extLst>
          </p:cNvPr>
          <p:cNvSpPr txBox="1"/>
          <p:nvPr/>
        </p:nvSpPr>
        <p:spPr>
          <a:xfrm>
            <a:off x="210679" y="4868849"/>
            <a:ext cx="5224184" cy="1384995"/>
          </a:xfrm>
          <a:prstGeom prst="rect">
            <a:avLst/>
          </a:prstGeom>
          <a:solidFill>
            <a:schemeClr val="accent5">
              <a:lumMod val="20000"/>
              <a:lumOff val="80000"/>
            </a:schemeClr>
          </a:solidFill>
        </p:spPr>
        <p:txBody>
          <a:bodyPr wrap="square" rtlCol="0">
            <a:spAutoFit/>
          </a:bodyPr>
          <a:lstStyle/>
          <a:p>
            <a:pPr marL="285750" lvl="0" indent="-285750" defTabSz="914314">
              <a:buClrTx/>
              <a:buFont typeface="Arial" panose="020B0604020202020204" pitchFamily="34" charset="0"/>
              <a:buChar char="•"/>
            </a:pPr>
            <a:r>
              <a:rPr lang="en-GB" dirty="0">
                <a:solidFill>
                  <a:schemeClr val="tx1"/>
                </a:solidFill>
                <a:latin typeface="Bookman Old Style" panose="02050604050505020204" pitchFamily="18" charset="0"/>
                <a:cs typeface="Calibri" panose="020F0502020204030204" pitchFamily="34" charset="0"/>
              </a:rPr>
              <a:t>The share of spending received by the lower welfare quintiles increased as more resources shifted from richer quintiles</a:t>
            </a:r>
          </a:p>
          <a:p>
            <a:pPr marL="285750" lvl="0" indent="-285750" defTabSz="914314">
              <a:buClrTx/>
              <a:buFont typeface="Arial" panose="020B0604020202020204" pitchFamily="34" charset="0"/>
              <a:buChar char="•"/>
            </a:pPr>
            <a:r>
              <a:rPr lang="en-GB" dirty="0" smtClean="0">
                <a:solidFill>
                  <a:schemeClr val="tx1"/>
                </a:solidFill>
                <a:latin typeface="Bookman Old Style" panose="02050604050505020204" pitchFamily="18" charset="0"/>
                <a:cs typeface="Calibri" panose="020F0502020204030204" pitchFamily="34" charset="0"/>
              </a:rPr>
              <a:t>Spending </a:t>
            </a:r>
            <a:r>
              <a:rPr lang="en-GB" dirty="0">
                <a:solidFill>
                  <a:schemeClr val="tx1"/>
                </a:solidFill>
                <a:latin typeface="Bookman Old Style" panose="02050604050505020204" pitchFamily="18" charset="0"/>
                <a:cs typeface="Calibri" panose="020F0502020204030204" pitchFamily="34" charset="0"/>
              </a:rPr>
              <a:t>on public primary education spending has become increasingly more progressive or pro-poor over time</a:t>
            </a:r>
            <a:endParaRPr kumimoji="0" lang="en-US" b="1" i="0" u="none" strike="noStrike" kern="1200" cap="small" spc="0" normalizeH="0" baseline="0" noProof="0" dirty="0">
              <a:ln>
                <a:noFill/>
              </a:ln>
              <a:solidFill>
                <a:schemeClr val="tx1"/>
              </a:solidFill>
              <a:effectLst/>
              <a:uLnTx/>
              <a:uFillTx/>
              <a:latin typeface="Bookman Old Style" panose="02050604050505020204" pitchFamily="18"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245BF531-AC5C-42D4-A203-B585E1D8B53B}"/>
              </a:ext>
            </a:extLst>
          </p:cNvPr>
          <p:cNvSpPr txBox="1"/>
          <p:nvPr/>
        </p:nvSpPr>
        <p:spPr>
          <a:xfrm>
            <a:off x="5964777" y="4858731"/>
            <a:ext cx="6016544" cy="1384995"/>
          </a:xfrm>
          <a:prstGeom prst="rect">
            <a:avLst/>
          </a:prstGeom>
          <a:solidFill>
            <a:schemeClr val="accent5">
              <a:lumMod val="20000"/>
              <a:lumOff val="80000"/>
            </a:schemeClr>
          </a:solidFill>
        </p:spPr>
        <p:txBody>
          <a:bodyPr wrap="square" rtlCol="0">
            <a:spAutoFit/>
          </a:bodyPr>
          <a:lstStyle/>
          <a:p>
            <a:pPr marL="285750" lvl="0" indent="-285750" defTabSz="914314">
              <a:buClrTx/>
              <a:buFont typeface="Arial" panose="020B0604020202020204" pitchFamily="34" charset="0"/>
              <a:buChar char="•"/>
            </a:pPr>
            <a:r>
              <a:rPr lang="en-GB" dirty="0">
                <a:solidFill>
                  <a:schemeClr val="tx1"/>
                </a:solidFill>
                <a:latin typeface="Bookman Old Style" panose="02050604050505020204" pitchFamily="18" charset="0"/>
                <a:cs typeface="Calibri" panose="020F0502020204030204" pitchFamily="34" charset="0"/>
              </a:rPr>
              <a:t>The marginal BIA shows an improvement in the share of sending received by the poorest quintile</a:t>
            </a:r>
          </a:p>
          <a:p>
            <a:pPr lvl="0" defTabSz="914314">
              <a:buClrTx/>
            </a:pPr>
            <a:endParaRPr lang="en-GB" dirty="0">
              <a:solidFill>
                <a:schemeClr val="tx1"/>
              </a:solidFill>
              <a:latin typeface="Bookman Old Style" panose="02050604050505020204" pitchFamily="18" charset="0"/>
              <a:cs typeface="Calibri" panose="020F0502020204030204" pitchFamily="34" charset="0"/>
            </a:endParaRPr>
          </a:p>
          <a:p>
            <a:pPr marL="285750" lvl="0" indent="-285750" defTabSz="914314">
              <a:buClrTx/>
              <a:buFont typeface="Arial" panose="020B0604020202020204" pitchFamily="34" charset="0"/>
              <a:buChar char="•"/>
            </a:pPr>
            <a:r>
              <a:rPr lang="en-GB" dirty="0">
                <a:solidFill>
                  <a:schemeClr val="tx1"/>
                </a:solidFill>
                <a:latin typeface="Bookman Old Style" panose="02050604050505020204" pitchFamily="18" charset="0"/>
                <a:cs typeface="Calibri" panose="020F0502020204030204" pitchFamily="34" charset="0"/>
              </a:rPr>
              <a:t>In 2003, the poorest quintile received around 21 percent of the total spending on primary education, and this share increased to 24 percent in </a:t>
            </a:r>
            <a:r>
              <a:rPr lang="en-GB" dirty="0" smtClean="0">
                <a:solidFill>
                  <a:schemeClr val="tx1"/>
                </a:solidFill>
                <a:latin typeface="Bookman Old Style" panose="02050604050505020204" pitchFamily="18" charset="0"/>
                <a:cs typeface="Calibri" panose="020F0502020204030204" pitchFamily="34" charset="0"/>
              </a:rPr>
              <a:t>2018</a:t>
            </a:r>
            <a:endParaRPr lang="en-GB" dirty="0">
              <a:solidFill>
                <a:schemeClr val="tx1"/>
              </a:solidFill>
              <a:latin typeface="Bookman Old Style" panose="02050604050505020204" pitchFamily="18" charset="0"/>
              <a:cs typeface="Calibri" panose="020F0502020204030204" pitchFamily="34" charset="0"/>
            </a:endParaRPr>
          </a:p>
        </p:txBody>
      </p:sp>
      <p:pic>
        <p:nvPicPr>
          <p:cNvPr id="11" name="Picture 10">
            <a:extLst>
              <a:ext uri="{FF2B5EF4-FFF2-40B4-BE49-F238E27FC236}">
                <a16:creationId xmlns:a16="http://schemas.microsoft.com/office/drawing/2014/main" id="{9463B333-8229-462B-BD1A-6DDDC05EFB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0679" y="1628947"/>
            <a:ext cx="5224184" cy="3181257"/>
          </a:xfrm>
          <a:prstGeom prst="rect">
            <a:avLst/>
          </a:prstGeom>
          <a:noFill/>
          <a:ln>
            <a:noFill/>
          </a:ln>
        </p:spPr>
      </p:pic>
      <p:cxnSp>
        <p:nvCxnSpPr>
          <p:cNvPr id="12" name="Straight Connector 11">
            <a:extLst>
              <a:ext uri="{FF2B5EF4-FFF2-40B4-BE49-F238E27FC236}">
                <a16:creationId xmlns:a16="http://schemas.microsoft.com/office/drawing/2014/main" id="{D9A3C038-02A4-48AC-9027-5991FEDDD683}"/>
              </a:ext>
            </a:extLst>
          </p:cNvPr>
          <p:cNvCxnSpPr>
            <a:cxnSpLocks/>
          </p:cNvCxnSpPr>
          <p:nvPr/>
        </p:nvCxnSpPr>
        <p:spPr>
          <a:xfrm>
            <a:off x="5659509" y="1576846"/>
            <a:ext cx="0" cy="4877201"/>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8628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CDF058EF-A6DB-46AA-9F55-233B6AAC4DAB}"/>
              </a:ext>
            </a:extLst>
          </p:cNvPr>
          <p:cNvSpPr txBox="1">
            <a:spLocks/>
          </p:cNvSpPr>
          <p:nvPr/>
        </p:nvSpPr>
        <p:spPr>
          <a:xfrm>
            <a:off x="3896397" y="570239"/>
            <a:ext cx="5286397" cy="582107"/>
          </a:xfrm>
          <a:prstGeom prst="rect">
            <a:avLst/>
          </a:prstGeom>
        </p:spPr>
        <p:txBody>
          <a:bodyPr vert="horz" lIns="0" tIns="0" rIns="0" bIns="0" rtlCol="0" anchor="ctr">
            <a:normAutofit/>
          </a:bodyPr>
          <a:lstStyle>
            <a:lvl1pPr algn="ctr"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marL="0" marR="0" lvl="0" indent="0" algn="l" defTabSz="914314" rtl="0" eaLnBrk="1" fontAlgn="auto" latinLnBrk="0" hangingPunct="1">
              <a:lnSpc>
                <a:spcPct val="9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pt-BR" sz="2200" b="0" i="0" u="none" strike="noStrike" kern="1200" cap="none" spc="0" normalizeH="0" baseline="0" noProof="0" dirty="0">
                <a:ln>
                  <a:noFill/>
                </a:ln>
                <a:solidFill>
                  <a:schemeClr val="accent2">
                    <a:lumMod val="50000"/>
                  </a:schemeClr>
                </a:solidFill>
                <a:effectLst/>
                <a:uLnTx/>
                <a:uFillTx/>
                <a:latin typeface="Bookman Old Style" panose="02050604050505020204" pitchFamily="18" charset="0"/>
                <a:cs typeface="Calibri" panose="020F0502020204030204" pitchFamily="34" charset="0"/>
              </a:rPr>
              <a:t>Ju</a:t>
            </a:r>
            <a:r>
              <a:rPr lang="pt-BR" sz="2200" b="0" dirty="0">
                <a:solidFill>
                  <a:schemeClr val="accent2">
                    <a:lumMod val="50000"/>
                  </a:schemeClr>
                </a:solidFill>
                <a:latin typeface="Bookman Old Style" panose="02050604050505020204" pitchFamily="18" charset="0"/>
                <a:cs typeface="Calibri" panose="020F0502020204030204" pitchFamily="34" charset="0"/>
              </a:rPr>
              <a:t>nior Secondary School (JSS)</a:t>
            </a:r>
            <a:r>
              <a:rPr kumimoji="0" lang="pt-BR" sz="2200" b="0" i="0" u="none" strike="noStrike" kern="1200" cap="none" spc="0" normalizeH="0" baseline="0" noProof="0" dirty="0">
                <a:ln>
                  <a:noFill/>
                </a:ln>
                <a:solidFill>
                  <a:schemeClr val="accent2">
                    <a:lumMod val="50000"/>
                  </a:schemeClr>
                </a:solidFill>
                <a:effectLst/>
                <a:uLnTx/>
                <a:uFillTx/>
                <a:latin typeface="Bookman Old Style" panose="02050604050505020204" pitchFamily="18" charset="0"/>
                <a:cs typeface="Calibri" panose="020F0502020204030204" pitchFamily="34" charset="0"/>
              </a:rPr>
              <a:t>  </a:t>
            </a:r>
            <a:endParaRPr kumimoji="0" lang="en-GB" sz="2200" b="0" i="0" u="none" strike="noStrike" kern="1200" cap="none" spc="0" normalizeH="0" baseline="0" noProof="0" dirty="0">
              <a:ln>
                <a:noFill/>
              </a:ln>
              <a:solidFill>
                <a:schemeClr val="accent2">
                  <a:lumMod val="50000"/>
                </a:schemeClr>
              </a:solidFill>
              <a:effectLst/>
              <a:uLnTx/>
              <a:uFillTx/>
              <a:latin typeface="Bookman Old Style" panose="0205060405050502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D3DB3731-44DA-4942-BB74-B5A4E43CA6D7}"/>
              </a:ext>
            </a:extLst>
          </p:cNvPr>
          <p:cNvSpPr txBox="1"/>
          <p:nvPr/>
        </p:nvSpPr>
        <p:spPr>
          <a:xfrm>
            <a:off x="271530" y="1124324"/>
            <a:ext cx="5122530" cy="400110"/>
          </a:xfrm>
          <a:prstGeom prst="rect">
            <a:avLst/>
          </a:prstGeom>
          <a:noFill/>
        </p:spPr>
        <p:txBody>
          <a:bodyPr wrap="square" rtlCol="0">
            <a:spAutoFit/>
          </a:bodyPr>
          <a:lstStyle/>
          <a:p>
            <a:pPr lvl="0" algn="ctr" defTabSz="914314">
              <a:buClrTx/>
            </a:pPr>
            <a:r>
              <a:rPr lang="en-US" sz="2000" dirty="0">
                <a:solidFill>
                  <a:srgbClr val="002060"/>
                </a:solidFill>
                <a:latin typeface="Bookman Old Style" panose="02050604050505020204" pitchFamily="18" charset="0"/>
              </a:rPr>
              <a:t>Average BIA for JSS</a:t>
            </a:r>
            <a:endParaRPr kumimoji="0" lang="en-US" sz="2000" i="0" u="none" strike="noStrike" kern="1200" cap="small" spc="0" normalizeH="0" baseline="0" noProof="0" dirty="0">
              <a:ln>
                <a:noFill/>
              </a:ln>
              <a:solidFill>
                <a:srgbClr val="002060"/>
              </a:solidFill>
              <a:effectLst/>
              <a:uLnTx/>
              <a:uFillTx/>
              <a:latin typeface="Bookman Old Style" panose="02050604050505020204" pitchFamily="18" charset="0"/>
              <a:ea typeface="+mn-ea"/>
              <a:cs typeface="Calibri" panose="020F0502020204030204" pitchFamily="34" charset="0"/>
            </a:endParaRPr>
          </a:p>
        </p:txBody>
      </p:sp>
      <p:sp>
        <p:nvSpPr>
          <p:cNvPr id="6" name="TextBox 5">
            <a:extLst>
              <a:ext uri="{FF2B5EF4-FFF2-40B4-BE49-F238E27FC236}">
                <a16:creationId xmlns:a16="http://schemas.microsoft.com/office/drawing/2014/main" id="{36753B80-AD7E-45B8-8922-84B9AA9C559F}"/>
              </a:ext>
            </a:extLst>
          </p:cNvPr>
          <p:cNvSpPr txBox="1"/>
          <p:nvPr/>
        </p:nvSpPr>
        <p:spPr>
          <a:xfrm>
            <a:off x="6797941" y="1152346"/>
            <a:ext cx="5122530" cy="400110"/>
          </a:xfrm>
          <a:prstGeom prst="rect">
            <a:avLst/>
          </a:prstGeom>
          <a:noFill/>
        </p:spPr>
        <p:txBody>
          <a:bodyPr wrap="square" rtlCol="0">
            <a:spAutoFit/>
          </a:bodyPr>
          <a:lstStyle/>
          <a:p>
            <a:pPr lvl="0" algn="ctr" defTabSz="914314">
              <a:buClrTx/>
            </a:pPr>
            <a:r>
              <a:rPr lang="en-US" sz="2000" dirty="0">
                <a:solidFill>
                  <a:srgbClr val="002060"/>
                </a:solidFill>
                <a:latin typeface="Bookman Old Style" panose="02050604050505020204" pitchFamily="18" charset="0"/>
              </a:rPr>
              <a:t>Marginal BIA for JSS – Poorest Quintile</a:t>
            </a:r>
            <a:endParaRPr kumimoji="0" lang="en-US" sz="2000" i="0" u="none" strike="noStrike" kern="1200" cap="small" spc="0" normalizeH="0" baseline="0" noProof="0" dirty="0">
              <a:ln>
                <a:noFill/>
              </a:ln>
              <a:solidFill>
                <a:srgbClr val="002060"/>
              </a:solidFill>
              <a:effectLst/>
              <a:uLnTx/>
              <a:uFillTx/>
              <a:latin typeface="Bookman Old Style" panose="02050604050505020204" pitchFamily="18" charset="0"/>
              <a:ea typeface="+mn-ea"/>
              <a:cs typeface="Calibri" panose="020F0502020204030204" pitchFamily="34" charset="0"/>
            </a:endParaRPr>
          </a:p>
        </p:txBody>
      </p:sp>
      <p:sp>
        <p:nvSpPr>
          <p:cNvPr id="7" name="TextBox 6">
            <a:extLst>
              <a:ext uri="{FF2B5EF4-FFF2-40B4-BE49-F238E27FC236}">
                <a16:creationId xmlns:a16="http://schemas.microsoft.com/office/drawing/2014/main" id="{C88C513A-14E2-49C8-8935-C83225811680}"/>
              </a:ext>
            </a:extLst>
          </p:cNvPr>
          <p:cNvSpPr txBox="1"/>
          <p:nvPr/>
        </p:nvSpPr>
        <p:spPr>
          <a:xfrm>
            <a:off x="210679" y="4869237"/>
            <a:ext cx="5587189" cy="1384995"/>
          </a:xfrm>
          <a:prstGeom prst="rect">
            <a:avLst/>
          </a:prstGeom>
          <a:solidFill>
            <a:schemeClr val="accent1">
              <a:lumMod val="20000"/>
              <a:lumOff val="80000"/>
            </a:schemeClr>
          </a:solidFill>
        </p:spPr>
        <p:txBody>
          <a:bodyPr wrap="square" rtlCol="0">
            <a:spAutoFit/>
          </a:bodyPr>
          <a:lstStyle/>
          <a:p>
            <a:pPr marL="285750" indent="-285750" defTabSz="914314">
              <a:buClrTx/>
              <a:buFont typeface="Arial" panose="020B0604020202020204" pitchFamily="34" charset="0"/>
              <a:buChar char="•"/>
            </a:pPr>
            <a:r>
              <a:rPr lang="en-GB" dirty="0">
                <a:solidFill>
                  <a:schemeClr val="tx1"/>
                </a:solidFill>
                <a:latin typeface="Bookman Old Style" panose="02050604050505020204" pitchFamily="18" charset="0"/>
              </a:rPr>
              <a:t>The incidence of government spending on JSS has been increasingly progressive over time, as spending was clearly pro-rich in 2003, but almost neutral in 2018</a:t>
            </a:r>
          </a:p>
          <a:p>
            <a:pPr marL="285750" indent="-285750" defTabSz="914314">
              <a:buClrTx/>
              <a:buFont typeface="Arial" panose="020B0604020202020204" pitchFamily="34" charset="0"/>
              <a:buChar char="•"/>
            </a:pPr>
            <a:endParaRPr lang="en-GB" dirty="0">
              <a:solidFill>
                <a:schemeClr val="tx1"/>
              </a:solidFill>
              <a:latin typeface="Bookman Old Style" panose="02050604050505020204" pitchFamily="18" charset="0"/>
            </a:endParaRPr>
          </a:p>
          <a:p>
            <a:pPr marL="285750" indent="-285750" defTabSz="914314">
              <a:buClrTx/>
              <a:buFont typeface="Arial" panose="020B0604020202020204" pitchFamily="34" charset="0"/>
              <a:buChar char="•"/>
            </a:pPr>
            <a:r>
              <a:rPr lang="en-US" dirty="0">
                <a:solidFill>
                  <a:schemeClr val="tx1"/>
                </a:solidFill>
                <a:latin typeface="Bookman Old Style" panose="02050604050505020204" pitchFamily="18" charset="0"/>
              </a:rPr>
              <a:t>More resources have now shifted from the richer to the poorer quintiles</a:t>
            </a:r>
            <a:endParaRPr lang="en-SL" dirty="0">
              <a:solidFill>
                <a:schemeClr val="tx1"/>
              </a:solidFill>
              <a:latin typeface="Bookman Old Style" panose="02050604050505020204" pitchFamily="18" charset="0"/>
            </a:endParaRPr>
          </a:p>
        </p:txBody>
      </p:sp>
      <p:sp>
        <p:nvSpPr>
          <p:cNvPr id="8" name="TextBox 7">
            <a:extLst>
              <a:ext uri="{FF2B5EF4-FFF2-40B4-BE49-F238E27FC236}">
                <a16:creationId xmlns:a16="http://schemas.microsoft.com/office/drawing/2014/main" id="{245BF531-AC5C-42D4-A203-B585E1D8B53B}"/>
              </a:ext>
            </a:extLst>
          </p:cNvPr>
          <p:cNvSpPr txBox="1"/>
          <p:nvPr/>
        </p:nvSpPr>
        <p:spPr>
          <a:xfrm>
            <a:off x="6250696" y="4869237"/>
            <a:ext cx="5730626" cy="1384995"/>
          </a:xfrm>
          <a:prstGeom prst="rect">
            <a:avLst/>
          </a:prstGeom>
          <a:solidFill>
            <a:schemeClr val="accent1">
              <a:lumMod val="20000"/>
              <a:lumOff val="80000"/>
            </a:schemeClr>
          </a:solidFill>
        </p:spPr>
        <p:txBody>
          <a:bodyPr wrap="square" rtlCol="0">
            <a:spAutoFit/>
          </a:bodyPr>
          <a:lstStyle/>
          <a:p>
            <a:pPr marL="285750" lvl="0" indent="-285750" defTabSz="914314">
              <a:buClrTx/>
              <a:buFont typeface="Arial" panose="020B0604020202020204" pitchFamily="34" charset="0"/>
              <a:buChar char="•"/>
            </a:pPr>
            <a:r>
              <a:rPr lang="en-US" kern="1200" dirty="0">
                <a:solidFill>
                  <a:schemeClr val="tx1"/>
                </a:solidFill>
                <a:latin typeface="Bookman Old Style" panose="02050604050505020204" pitchFamily="18" charset="0"/>
              </a:rPr>
              <a:t>The change in average BIA in the poorest quintile for the period 2003-2018 is 8.8 percentage points</a:t>
            </a:r>
          </a:p>
          <a:p>
            <a:pPr lvl="0" defTabSz="914314">
              <a:buClrTx/>
            </a:pPr>
            <a:endParaRPr lang="en-US" kern="1200" dirty="0">
              <a:solidFill>
                <a:schemeClr val="tx1"/>
              </a:solidFill>
              <a:latin typeface="Bookman Old Style" panose="02050604050505020204" pitchFamily="18" charset="0"/>
            </a:endParaRPr>
          </a:p>
          <a:p>
            <a:pPr marL="285750" lvl="0" indent="-285750" defTabSz="914314">
              <a:buClrTx/>
              <a:buFont typeface="Arial" panose="020B0604020202020204" pitchFamily="34" charset="0"/>
              <a:buChar char="•"/>
            </a:pPr>
            <a:r>
              <a:rPr lang="en-US" kern="1200" dirty="0">
                <a:solidFill>
                  <a:schemeClr val="tx1"/>
                </a:solidFill>
                <a:latin typeface="Bookman Old Style" panose="02050604050505020204" pitchFamily="18" charset="0"/>
              </a:rPr>
              <a:t>This represents a much larger change for the poorest quintile compared to what we saw for primary education</a:t>
            </a:r>
          </a:p>
          <a:p>
            <a:pPr lvl="0" defTabSz="914314">
              <a:buClrTx/>
            </a:pPr>
            <a:endParaRPr kumimoji="0" lang="en-US" b="1" i="0" u="none" strike="noStrike" kern="1200" cap="small" spc="0" normalizeH="0" baseline="0" noProof="0" dirty="0">
              <a:ln>
                <a:noFill/>
              </a:ln>
              <a:solidFill>
                <a:schemeClr val="tx1"/>
              </a:solidFill>
              <a:effectLst/>
              <a:uLnTx/>
              <a:uFillTx/>
              <a:latin typeface="Bookman Old Style" panose="02050604050505020204" pitchFamily="18"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5FE1F834-C0E2-4586-BF0C-D911AA274CC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4141" y="1556241"/>
            <a:ext cx="5603729" cy="3248841"/>
          </a:xfrm>
          <a:prstGeom prst="rect">
            <a:avLst/>
          </a:prstGeom>
          <a:noFill/>
          <a:ln>
            <a:noFill/>
          </a:ln>
        </p:spPr>
      </p:pic>
      <p:pic>
        <p:nvPicPr>
          <p:cNvPr id="10" name="Picture 9">
            <a:extLst>
              <a:ext uri="{FF2B5EF4-FFF2-40B4-BE49-F238E27FC236}">
                <a16:creationId xmlns:a16="http://schemas.microsoft.com/office/drawing/2014/main" id="{40E33960-1F58-4CED-8891-A331FA9E8668}"/>
              </a:ext>
            </a:extLst>
          </p:cNvPr>
          <p:cNvPicPr>
            <a:picLocks noChangeAspect="1"/>
          </p:cNvPicPr>
          <p:nvPr/>
        </p:nvPicPr>
        <p:blipFill>
          <a:blip r:embed="rId3"/>
          <a:stretch>
            <a:fillRect/>
          </a:stretch>
        </p:blipFill>
        <p:spPr>
          <a:xfrm>
            <a:off x="6250695" y="1568131"/>
            <a:ext cx="5730626" cy="3248841"/>
          </a:xfrm>
          <a:prstGeom prst="rect">
            <a:avLst/>
          </a:prstGeom>
        </p:spPr>
      </p:pic>
      <p:cxnSp>
        <p:nvCxnSpPr>
          <p:cNvPr id="11" name="Straight Connector 10">
            <a:extLst>
              <a:ext uri="{FF2B5EF4-FFF2-40B4-BE49-F238E27FC236}">
                <a16:creationId xmlns:a16="http://schemas.microsoft.com/office/drawing/2014/main" id="{E532998D-BA84-4090-A0C1-2CA508699400}"/>
              </a:ext>
            </a:extLst>
          </p:cNvPr>
          <p:cNvCxnSpPr>
            <a:cxnSpLocks/>
          </p:cNvCxnSpPr>
          <p:nvPr/>
        </p:nvCxnSpPr>
        <p:spPr>
          <a:xfrm>
            <a:off x="6024282" y="1496411"/>
            <a:ext cx="0" cy="4757821"/>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C1201410-2F37-4A76-884B-E70C32062FFA}"/>
              </a:ext>
            </a:extLst>
          </p:cNvPr>
          <p:cNvSpPr txBox="1">
            <a:spLocks/>
          </p:cNvSpPr>
          <p:nvPr/>
        </p:nvSpPr>
        <p:spPr>
          <a:xfrm>
            <a:off x="210679" y="78614"/>
            <a:ext cx="10253965" cy="726036"/>
          </a:xfrm>
          <a:prstGeom prst="rect">
            <a:avLst/>
          </a:prstGeom>
          <a:noFill/>
          <a:ln>
            <a:noFill/>
          </a:ln>
        </p:spPr>
        <p:txBody>
          <a:bodyPr spcFirstLastPara="1" vert="horz" wrap="square" lIns="0" tIns="0" rIns="0" bIns="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lang="en-US" sz="2800" b="0" i="0" u="none" strike="noStrike" cap="none" dirty="0">
                <a:solidFill>
                  <a:schemeClr val="tx2"/>
                </a:solidFill>
                <a:latin typeface="Arial Black" charset="0"/>
                <a:ea typeface="Arial Black" charset="0"/>
                <a:cs typeface="Arial Black"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1" dirty="0" smtClean="0">
                <a:solidFill>
                  <a:srgbClr val="002060"/>
                </a:solidFill>
                <a:latin typeface="Bookman Old Style" panose="02050604050505020204" pitchFamily="18" charset="0"/>
                <a:cs typeface="Calibri" panose="020F0502020204030204" pitchFamily="34" charset="0"/>
              </a:rPr>
              <a:t>Education BIA -Key Findings  (2/4)</a:t>
            </a:r>
            <a:endParaRPr lang="en-US" sz="2000" b="1" dirty="0">
              <a:solidFill>
                <a:srgbClr val="002060"/>
              </a:solidFill>
              <a:latin typeface="Bookman Old Style" panose="02050604050505020204" pitchFamily="18" charset="0"/>
              <a:cs typeface="Calibri" panose="020F0502020204030204" pitchFamily="34" charset="0"/>
            </a:endParaRPr>
          </a:p>
        </p:txBody>
      </p:sp>
    </p:spTree>
    <p:extLst>
      <p:ext uri="{BB962C8B-B14F-4D97-AF65-F5344CB8AC3E}">
        <p14:creationId xmlns:p14="http://schemas.microsoft.com/office/powerpoint/2010/main" val="766561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CDF058EF-A6DB-46AA-9F55-233B6AAC4DAB}"/>
              </a:ext>
            </a:extLst>
          </p:cNvPr>
          <p:cNvSpPr txBox="1">
            <a:spLocks/>
          </p:cNvSpPr>
          <p:nvPr/>
        </p:nvSpPr>
        <p:spPr>
          <a:xfrm>
            <a:off x="5178247" y="30849"/>
            <a:ext cx="5286397" cy="661958"/>
          </a:xfrm>
          <a:prstGeom prst="rect">
            <a:avLst/>
          </a:prstGeom>
        </p:spPr>
        <p:txBody>
          <a:bodyPr vert="horz" lIns="0" tIns="0" rIns="0" bIns="0" rtlCol="0" anchor="ctr">
            <a:normAutofit/>
          </a:bodyPr>
          <a:lstStyle>
            <a:lvl1pPr algn="ctr"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marL="0" marR="0" lvl="0" indent="0" algn="l" defTabSz="914314" rtl="0" eaLnBrk="1" fontAlgn="auto" latinLnBrk="0" hangingPunct="1">
              <a:lnSpc>
                <a:spcPct val="9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lang="pt-BR" sz="2200" b="0" dirty="0">
                <a:solidFill>
                  <a:schemeClr val="accent2">
                    <a:lumMod val="50000"/>
                  </a:schemeClr>
                </a:solidFill>
                <a:latin typeface="Bookman Old Style" panose="02050604050505020204" pitchFamily="18" charset="0"/>
                <a:cs typeface="Calibri" panose="020F0502020204030204" pitchFamily="34" charset="0"/>
              </a:rPr>
              <a:t>Senior Secondary School (SSS)</a:t>
            </a:r>
            <a:r>
              <a:rPr kumimoji="0" lang="pt-BR" sz="2200" b="0" i="0" u="none" strike="noStrike" kern="1200" cap="none" spc="0" normalizeH="0" baseline="0" noProof="0" dirty="0">
                <a:ln>
                  <a:noFill/>
                </a:ln>
                <a:solidFill>
                  <a:schemeClr val="accent2">
                    <a:lumMod val="50000"/>
                  </a:schemeClr>
                </a:solidFill>
                <a:effectLst/>
                <a:uLnTx/>
                <a:uFillTx/>
                <a:latin typeface="Bookman Old Style" panose="02050604050505020204" pitchFamily="18" charset="0"/>
                <a:cs typeface="Calibri" panose="020F0502020204030204" pitchFamily="34" charset="0"/>
              </a:rPr>
              <a:t>  </a:t>
            </a:r>
            <a:endParaRPr kumimoji="0" lang="en-GB" sz="2200" b="0" i="0" u="none" strike="noStrike" kern="1200" cap="none" spc="0" normalizeH="0" baseline="0" noProof="0" dirty="0">
              <a:ln>
                <a:noFill/>
              </a:ln>
              <a:solidFill>
                <a:schemeClr val="accent2">
                  <a:lumMod val="50000"/>
                </a:schemeClr>
              </a:solidFill>
              <a:effectLst/>
              <a:uLnTx/>
              <a:uFillTx/>
              <a:latin typeface="Bookman Old Style" panose="0205060405050502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D3DB3731-44DA-4942-BB74-B5A4E43CA6D7}"/>
              </a:ext>
            </a:extLst>
          </p:cNvPr>
          <p:cNvSpPr txBox="1"/>
          <p:nvPr/>
        </p:nvSpPr>
        <p:spPr>
          <a:xfrm>
            <a:off x="137756" y="692807"/>
            <a:ext cx="5122530" cy="400110"/>
          </a:xfrm>
          <a:prstGeom prst="rect">
            <a:avLst/>
          </a:prstGeom>
          <a:noFill/>
        </p:spPr>
        <p:txBody>
          <a:bodyPr wrap="square" rtlCol="0">
            <a:spAutoFit/>
          </a:bodyPr>
          <a:lstStyle/>
          <a:p>
            <a:pPr lvl="0" algn="ctr" defTabSz="914314">
              <a:buClrTx/>
            </a:pPr>
            <a:r>
              <a:rPr lang="en-US" sz="2000" dirty="0">
                <a:solidFill>
                  <a:srgbClr val="002060"/>
                </a:solidFill>
                <a:latin typeface="Bookman Old Style" panose="02050604050505020204" pitchFamily="18" charset="0"/>
              </a:rPr>
              <a:t>Average BIA for SSS</a:t>
            </a:r>
            <a:endParaRPr kumimoji="0" lang="en-US" sz="2000" i="0" u="none" strike="noStrike" kern="1200" cap="small" spc="0" normalizeH="0" baseline="0" noProof="0" dirty="0">
              <a:ln>
                <a:noFill/>
              </a:ln>
              <a:solidFill>
                <a:srgbClr val="002060"/>
              </a:solidFill>
              <a:effectLst/>
              <a:uLnTx/>
              <a:uFillTx/>
              <a:latin typeface="Bookman Old Style" panose="02050604050505020204" pitchFamily="18" charset="0"/>
              <a:ea typeface="+mn-ea"/>
              <a:cs typeface="Calibri" panose="020F0502020204030204" pitchFamily="34" charset="0"/>
            </a:endParaRPr>
          </a:p>
        </p:txBody>
      </p:sp>
      <p:sp>
        <p:nvSpPr>
          <p:cNvPr id="6" name="TextBox 5">
            <a:extLst>
              <a:ext uri="{FF2B5EF4-FFF2-40B4-BE49-F238E27FC236}">
                <a16:creationId xmlns:a16="http://schemas.microsoft.com/office/drawing/2014/main" id="{36753B80-AD7E-45B8-8922-84B9AA9C559F}"/>
              </a:ext>
            </a:extLst>
          </p:cNvPr>
          <p:cNvSpPr txBox="1"/>
          <p:nvPr/>
        </p:nvSpPr>
        <p:spPr>
          <a:xfrm>
            <a:off x="6858791" y="692807"/>
            <a:ext cx="5122530" cy="400110"/>
          </a:xfrm>
          <a:prstGeom prst="rect">
            <a:avLst/>
          </a:prstGeom>
          <a:noFill/>
        </p:spPr>
        <p:txBody>
          <a:bodyPr wrap="square" rtlCol="0">
            <a:spAutoFit/>
          </a:bodyPr>
          <a:lstStyle/>
          <a:p>
            <a:pPr lvl="0" algn="ctr" defTabSz="914314">
              <a:buClrTx/>
            </a:pPr>
            <a:r>
              <a:rPr lang="en-US" sz="2000" dirty="0">
                <a:solidFill>
                  <a:srgbClr val="002060"/>
                </a:solidFill>
                <a:latin typeface="Bookman Old Style" panose="02050604050505020204" pitchFamily="18" charset="0"/>
              </a:rPr>
              <a:t>Marginal BIA for SSS – Poorest Quintile</a:t>
            </a:r>
            <a:endParaRPr kumimoji="0" lang="en-US" sz="2000" i="0" u="none" strike="noStrike" kern="1200" cap="small" spc="0" normalizeH="0" baseline="0" noProof="0" dirty="0">
              <a:ln>
                <a:noFill/>
              </a:ln>
              <a:solidFill>
                <a:srgbClr val="002060"/>
              </a:solidFill>
              <a:effectLst/>
              <a:uLnTx/>
              <a:uFillTx/>
              <a:latin typeface="Bookman Old Style" panose="02050604050505020204" pitchFamily="18" charset="0"/>
              <a:ea typeface="+mn-ea"/>
              <a:cs typeface="Calibri" panose="020F0502020204030204" pitchFamily="34" charset="0"/>
            </a:endParaRPr>
          </a:p>
        </p:txBody>
      </p:sp>
      <p:sp>
        <p:nvSpPr>
          <p:cNvPr id="7" name="TextBox 6">
            <a:extLst>
              <a:ext uri="{FF2B5EF4-FFF2-40B4-BE49-F238E27FC236}">
                <a16:creationId xmlns:a16="http://schemas.microsoft.com/office/drawing/2014/main" id="{C88C513A-14E2-49C8-8935-C83225811680}"/>
              </a:ext>
            </a:extLst>
          </p:cNvPr>
          <p:cNvSpPr txBox="1"/>
          <p:nvPr/>
        </p:nvSpPr>
        <p:spPr>
          <a:xfrm>
            <a:off x="252072" y="4754997"/>
            <a:ext cx="5510196" cy="1515095"/>
          </a:xfrm>
          <a:prstGeom prst="rect">
            <a:avLst/>
          </a:prstGeom>
          <a:solidFill>
            <a:schemeClr val="accent1">
              <a:lumMod val="20000"/>
              <a:lumOff val="80000"/>
            </a:schemeClr>
          </a:solidFill>
        </p:spPr>
        <p:txBody>
          <a:bodyPr wrap="square" rtlCol="0">
            <a:spAutoFit/>
          </a:bodyPr>
          <a:lstStyle/>
          <a:p>
            <a:pPr marL="285750" indent="-285750">
              <a:lnSpc>
                <a:spcPct val="120000"/>
              </a:lnSpc>
              <a:spcBef>
                <a:spcPts val="600"/>
              </a:spcBef>
              <a:spcAft>
                <a:spcPts val="600"/>
              </a:spcAft>
              <a:buClr>
                <a:srgbClr val="005F9F"/>
              </a:buClr>
              <a:buFont typeface="Arial" panose="020B0604020202020204" pitchFamily="34" charset="0"/>
              <a:buChar char="•"/>
            </a:pPr>
            <a:r>
              <a:rPr lang="en-US" dirty="0">
                <a:solidFill>
                  <a:schemeClr val="tx1"/>
                </a:solidFill>
                <a:latin typeface="Bookman Old Style" panose="02050604050505020204" pitchFamily="18" charset="0"/>
              </a:rPr>
              <a:t>The distribution of government spending for SSS became significantly less regressive over the period of 2003-2018, as more resources shifted from the richest to the middle quintiles (Q2, Q3 and Q4</a:t>
            </a:r>
            <a:r>
              <a:rPr lang="en-US" dirty="0">
                <a:solidFill>
                  <a:schemeClr val="tx1"/>
                </a:solidFill>
              </a:rPr>
              <a:t>)</a:t>
            </a:r>
          </a:p>
          <a:p>
            <a:pPr marL="285750" indent="-285750">
              <a:lnSpc>
                <a:spcPct val="120000"/>
              </a:lnSpc>
              <a:spcBef>
                <a:spcPts val="600"/>
              </a:spcBef>
              <a:spcAft>
                <a:spcPts val="600"/>
              </a:spcAft>
              <a:buClr>
                <a:srgbClr val="005F9F"/>
              </a:buClr>
              <a:buFont typeface="Arial" panose="020B0604020202020204" pitchFamily="34" charset="0"/>
              <a:buChar char="•"/>
            </a:pPr>
            <a:endParaRPr lang="en-US" dirty="0">
              <a:solidFill>
                <a:schemeClr val="tx1"/>
              </a:solidFill>
            </a:endParaRPr>
          </a:p>
        </p:txBody>
      </p:sp>
      <p:sp>
        <p:nvSpPr>
          <p:cNvPr id="8" name="TextBox 7">
            <a:extLst>
              <a:ext uri="{FF2B5EF4-FFF2-40B4-BE49-F238E27FC236}">
                <a16:creationId xmlns:a16="http://schemas.microsoft.com/office/drawing/2014/main" id="{245BF531-AC5C-42D4-A203-B585E1D8B53B}"/>
              </a:ext>
            </a:extLst>
          </p:cNvPr>
          <p:cNvSpPr txBox="1"/>
          <p:nvPr/>
        </p:nvSpPr>
        <p:spPr>
          <a:xfrm>
            <a:off x="6252563" y="4754997"/>
            <a:ext cx="5773271" cy="1600438"/>
          </a:xfrm>
          <a:prstGeom prst="rect">
            <a:avLst/>
          </a:prstGeom>
          <a:solidFill>
            <a:schemeClr val="accent1">
              <a:lumMod val="20000"/>
              <a:lumOff val="80000"/>
            </a:schemeClr>
          </a:solidFill>
        </p:spPr>
        <p:txBody>
          <a:bodyPr wrap="square" rtlCol="0">
            <a:spAutoFit/>
          </a:bodyPr>
          <a:lstStyle/>
          <a:p>
            <a:pPr marL="285750" lvl="0" indent="-285750" defTabSz="914314">
              <a:buClrTx/>
              <a:buFont typeface="Arial" panose="020B0604020202020204" pitchFamily="34" charset="0"/>
              <a:buChar char="•"/>
            </a:pPr>
            <a:r>
              <a:rPr lang="en-GB" dirty="0">
                <a:solidFill>
                  <a:schemeClr val="tx1"/>
                </a:solidFill>
                <a:latin typeface="Bookman Old Style" panose="02050604050505020204" pitchFamily="18" charset="0"/>
              </a:rPr>
              <a:t>The increment in the share of government spending on the poorest quintile is quite small compared to the changes for primary (2.9 percentage points) and JSS (8.8 percentage points) education</a:t>
            </a:r>
          </a:p>
          <a:p>
            <a:pPr marL="285750" lvl="0" indent="-285750" defTabSz="914314">
              <a:buClrTx/>
              <a:buFont typeface="Arial" panose="020B0604020202020204" pitchFamily="34" charset="0"/>
              <a:buChar char="•"/>
            </a:pPr>
            <a:endParaRPr kumimoji="0" lang="en-GB" b="1" i="0" u="none" strike="noStrike" kern="1200" cap="small" spc="0" normalizeH="0" baseline="0" noProof="0" dirty="0">
              <a:ln>
                <a:noFill/>
              </a:ln>
              <a:solidFill>
                <a:schemeClr val="tx1"/>
              </a:solidFill>
              <a:effectLst/>
              <a:uLnTx/>
              <a:uFillTx/>
              <a:latin typeface="Bookman Old Style" panose="02050604050505020204" pitchFamily="18" charset="0"/>
              <a:ea typeface="+mn-ea"/>
              <a:cs typeface="Calibri" panose="020F0502020204030204" pitchFamily="34" charset="0"/>
            </a:endParaRPr>
          </a:p>
          <a:p>
            <a:pPr marL="285750" indent="-285750" defTabSz="914314">
              <a:buClrTx/>
              <a:buFont typeface="Arial" panose="020B0604020202020204" pitchFamily="34" charset="0"/>
              <a:buChar char="•"/>
            </a:pPr>
            <a:r>
              <a:rPr lang="en-GB" dirty="0">
                <a:solidFill>
                  <a:schemeClr val="tx1"/>
                </a:solidFill>
                <a:latin typeface="Bookman Old Style" panose="02050604050505020204" pitchFamily="18" charset="0"/>
              </a:rPr>
              <a:t>SSS spending is not as pro-poor as primary or JSS educational spending</a:t>
            </a:r>
            <a:endParaRPr lang="en-SL" dirty="0">
              <a:solidFill>
                <a:schemeClr val="tx1"/>
              </a:solidFill>
              <a:latin typeface="Bookman Old Style" panose="02050604050505020204" pitchFamily="18" charset="0"/>
            </a:endParaRPr>
          </a:p>
        </p:txBody>
      </p:sp>
      <p:pic>
        <p:nvPicPr>
          <p:cNvPr id="9" name="image35.png">
            <a:extLst>
              <a:ext uri="{FF2B5EF4-FFF2-40B4-BE49-F238E27FC236}">
                <a16:creationId xmlns:a16="http://schemas.microsoft.com/office/drawing/2014/main" id="{2DBE0CFB-552F-42B6-BE0C-CCA2C4A7D2F5}"/>
              </a:ext>
            </a:extLst>
          </p:cNvPr>
          <p:cNvPicPr/>
          <p:nvPr/>
        </p:nvPicPr>
        <p:blipFill rotWithShape="1">
          <a:blip r:embed="rId2">
            <a:extLst>
              <a:ext uri="{28A0092B-C50C-407E-A947-70E740481C1C}">
                <a14:useLocalDpi xmlns:a14="http://schemas.microsoft.com/office/drawing/2010/main" val="0"/>
              </a:ext>
            </a:extLst>
          </a:blip>
          <a:srcRect t="10847" r="-1640"/>
          <a:stretch/>
        </p:blipFill>
        <p:spPr bwMode="auto">
          <a:xfrm>
            <a:off x="6252563" y="1169117"/>
            <a:ext cx="5860462" cy="3509681"/>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82F2FEFF-D468-4219-A9EE-DA1C5789AA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5537" y="1173480"/>
            <a:ext cx="5526731" cy="3509682"/>
          </a:xfrm>
          <a:prstGeom prst="rect">
            <a:avLst/>
          </a:prstGeom>
          <a:noFill/>
          <a:ln>
            <a:noFill/>
          </a:ln>
        </p:spPr>
      </p:pic>
      <p:cxnSp>
        <p:nvCxnSpPr>
          <p:cNvPr id="11" name="Straight Connector 10">
            <a:extLst>
              <a:ext uri="{FF2B5EF4-FFF2-40B4-BE49-F238E27FC236}">
                <a16:creationId xmlns:a16="http://schemas.microsoft.com/office/drawing/2014/main" id="{111E93AE-E6B8-4CB9-BCEF-893350D9113E}"/>
              </a:ext>
            </a:extLst>
          </p:cNvPr>
          <p:cNvCxnSpPr/>
          <p:nvPr/>
        </p:nvCxnSpPr>
        <p:spPr>
          <a:xfrm>
            <a:off x="6024282" y="1141411"/>
            <a:ext cx="0" cy="509264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C1201410-2F37-4A76-884B-E70C32062FFA}"/>
              </a:ext>
            </a:extLst>
          </p:cNvPr>
          <p:cNvSpPr txBox="1">
            <a:spLocks/>
          </p:cNvSpPr>
          <p:nvPr/>
        </p:nvSpPr>
        <p:spPr>
          <a:xfrm>
            <a:off x="210679" y="78614"/>
            <a:ext cx="10253965" cy="726036"/>
          </a:xfrm>
          <a:prstGeom prst="rect">
            <a:avLst/>
          </a:prstGeom>
          <a:noFill/>
          <a:ln>
            <a:noFill/>
          </a:ln>
        </p:spPr>
        <p:txBody>
          <a:bodyPr spcFirstLastPara="1" vert="horz" wrap="square" lIns="0" tIns="0" rIns="0" bIns="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lang="en-US" sz="2800" b="0" i="0" u="none" strike="noStrike" cap="none" dirty="0">
                <a:solidFill>
                  <a:schemeClr val="tx2"/>
                </a:solidFill>
                <a:latin typeface="Arial Black" charset="0"/>
                <a:ea typeface="Arial Black" charset="0"/>
                <a:cs typeface="Arial Black"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b="1" dirty="0" smtClean="0">
                <a:solidFill>
                  <a:srgbClr val="002060"/>
                </a:solidFill>
                <a:latin typeface="Bookman Old Style" panose="02050604050505020204" pitchFamily="18" charset="0"/>
                <a:cs typeface="Calibri" panose="020F0502020204030204" pitchFamily="34" charset="0"/>
              </a:rPr>
              <a:t>Education BIA -Key Findings  (3/4)</a:t>
            </a:r>
            <a:endParaRPr lang="en-US" sz="2000" b="1" dirty="0">
              <a:solidFill>
                <a:srgbClr val="002060"/>
              </a:solidFill>
              <a:latin typeface="Bookman Old Style" panose="02050604050505020204" pitchFamily="18" charset="0"/>
              <a:cs typeface="Calibri" panose="020F0502020204030204" pitchFamily="34" charset="0"/>
            </a:endParaRPr>
          </a:p>
        </p:txBody>
      </p:sp>
    </p:spTree>
    <p:extLst>
      <p:ext uri="{BB962C8B-B14F-4D97-AF65-F5344CB8AC3E}">
        <p14:creationId xmlns:p14="http://schemas.microsoft.com/office/powerpoint/2010/main" val="38678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baca9ac-b019-4864-ab7c-8a3fe4e7ca4a">
      <Terms xmlns="http://schemas.microsoft.com/office/infopath/2007/PartnerControls"/>
    </lcf76f155ced4ddcb4097134ff3c332f>
    <TaxCatchAll xmlns="cd801cac-ecc3-4071-9962-0c6f689227a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94BDADACDF649813B3EA8A48E6D2D" ma:contentTypeVersion="16" ma:contentTypeDescription="Create a new document." ma:contentTypeScope="" ma:versionID="daff8c001db38059e472747a4b6e8d70">
  <xsd:schema xmlns:xsd="http://www.w3.org/2001/XMLSchema" xmlns:xs="http://www.w3.org/2001/XMLSchema" xmlns:p="http://schemas.microsoft.com/office/2006/metadata/properties" xmlns:ns2="1baca9ac-b019-4864-ab7c-8a3fe4e7ca4a" xmlns:ns3="cd801cac-ecc3-4071-9962-0c6f689227a6" targetNamespace="http://schemas.microsoft.com/office/2006/metadata/properties" ma:root="true" ma:fieldsID="371b2dcf282b025a2f835d134ec9d394" ns2:_="" ns3:_="">
    <xsd:import namespace="1baca9ac-b019-4864-ab7c-8a3fe4e7ca4a"/>
    <xsd:import namespace="cd801cac-ecc3-4071-9962-0c6f689227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ca9ac-b019-4864-ab7c-8a3fe4e7c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4ba098-d835-43ce-a8fa-9033e0502c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801cac-ecc3-4071-9962-0c6f689227a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2557d5-ac84-4d73-b930-909a43d275e2}" ma:internalName="TaxCatchAll" ma:showField="CatchAllData" ma:web="cd801cac-ecc3-4071-9962-0c6f689227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5133A7-049D-46B9-94BE-BF0FF98B2E1E}">
  <ds:schemaRefs>
    <ds:schemaRef ds:uri="http://www.w3.org/XML/1998/namespace"/>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purl.org/dc/terms/"/>
    <ds:schemaRef ds:uri="http://schemas.openxmlformats.org/package/2006/metadata/core-properties"/>
    <ds:schemaRef ds:uri="087fd557-c346-4bd1-99c6-696dbbcac99d"/>
    <ds:schemaRef ds:uri="8ded9d50-76df-48f3-9f8d-aa2214689ff0"/>
  </ds:schemaRefs>
</ds:datastoreItem>
</file>

<file path=customXml/itemProps2.xml><?xml version="1.0" encoding="utf-8"?>
<ds:datastoreItem xmlns:ds="http://schemas.openxmlformats.org/officeDocument/2006/customXml" ds:itemID="{36B59DCD-6610-4554-B8BF-6724F683D69A}"/>
</file>

<file path=customXml/itemProps3.xml><?xml version="1.0" encoding="utf-8"?>
<ds:datastoreItem xmlns:ds="http://schemas.openxmlformats.org/officeDocument/2006/customXml" ds:itemID="{7AFC1C70-ADAE-4DEE-96EC-3E6A6EE968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14106</TotalTime>
  <Words>2166</Words>
  <Application>Microsoft Office PowerPoint</Application>
  <PresentationFormat>Widescreen</PresentationFormat>
  <Paragraphs>223</Paragraphs>
  <Slides>18</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Wingdings</vt:lpstr>
      <vt:lpstr>Times New Roman</vt:lpstr>
      <vt:lpstr>LucidaGrande</vt:lpstr>
      <vt:lpstr>Bookman Old Style</vt:lpstr>
      <vt:lpstr>ArialMT</vt:lpstr>
      <vt:lpstr>Arial Black</vt:lpstr>
      <vt:lpstr>Arial</vt:lpstr>
      <vt:lpstr>Calibri</vt:lpstr>
      <vt:lpstr>.HelveticaNeueDeskInterface-Regular</vt:lpstr>
      <vt:lpstr>3_Office Theme</vt:lpstr>
      <vt:lpstr>Custom Design</vt:lpstr>
      <vt:lpstr>PowerPoint Presentation</vt:lpstr>
      <vt:lpstr>Outline</vt:lpstr>
      <vt:lpstr>PowerPoint Presentation</vt:lpstr>
      <vt:lpstr>PowerPoint Presentation</vt:lpstr>
      <vt:lpstr>PowerPoint Presentation</vt:lpstr>
      <vt:lpstr>Methodology- Education BIA</vt:lpstr>
      <vt:lpstr>Education BIA -Key Findings  (1/4)</vt:lpstr>
      <vt:lpstr>PowerPoint Presentation</vt:lpstr>
      <vt:lpstr>PowerPoint Presentation</vt:lpstr>
      <vt:lpstr>PowerPoint Presentation</vt:lpstr>
      <vt:lpstr>Methodology- Health BIA (1/2)</vt:lpstr>
      <vt:lpstr>Methodology- Health BIA (2/2)</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292</cp:revision>
  <cp:lastPrinted>2021-01-07T17:05:29Z</cp:lastPrinted>
  <dcterms:modified xsi:type="dcterms:W3CDTF">2022-12-03T11:25:59Z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0x010100C6B94BDADACDF649813B3EA8A48E6D2D</vt:lpwstr>
  </property>
  <property fmtid="{D5CDD505-2E9C-101B-9397-08002B2CF9AE}" pid="3" name="eDOCS AutoSave">
    <vt:lpwstr/>
  </property>
</Properties>
</file>