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3"/>
  </p:notesMasterIdLst>
  <p:sldIdLst>
    <p:sldId id="256" r:id="rId2"/>
    <p:sldId id="257" r:id="rId3"/>
    <p:sldId id="261" r:id="rId4"/>
    <p:sldId id="262" r:id="rId5"/>
    <p:sldId id="281" r:id="rId6"/>
    <p:sldId id="263" r:id="rId7"/>
    <p:sldId id="264" r:id="rId8"/>
    <p:sldId id="266" r:id="rId9"/>
    <p:sldId id="268" r:id="rId10"/>
    <p:sldId id="270" r:id="rId11"/>
    <p:sldId id="271" r:id="rId12"/>
    <p:sldId id="272" r:id="rId13"/>
    <p:sldId id="273" r:id="rId14"/>
    <p:sldId id="274" r:id="rId15"/>
    <p:sldId id="278" r:id="rId16"/>
    <p:sldId id="279" r:id="rId17"/>
    <p:sldId id="280" r:id="rId18"/>
    <p:sldId id="283" r:id="rId19"/>
    <p:sldId id="289" r:id="rId20"/>
    <p:sldId id="284" r:id="rId21"/>
    <p:sldId id="29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5" d="100"/>
          <a:sy n="65" d="100"/>
        </p:scale>
        <p:origin x="20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07470-0251-4990-B149-88A6DA820DDD}" type="datetimeFigureOut">
              <a:rPr lang="en-GB" smtClean="0"/>
              <a:t>05/12/2022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FEF792-FDD4-4D25-B263-FE3BC91D0F1F}" type="slidenum">
              <a:rPr lang="en-GB" smtClean="0"/>
              <a:t>‹#›</a:t>
            </a:fld>
            <a:endParaRPr lang="en-GB"/>
          </a:p>
        </p:txBody>
      </p:sp>
    </p:spTree>
    <p:extLst>
      <p:ext uri="{BB962C8B-B14F-4D97-AF65-F5344CB8AC3E}">
        <p14:creationId xmlns:p14="http://schemas.microsoft.com/office/powerpoint/2010/main" val="311283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 </a:t>
            </a:r>
            <a:r>
              <a:rPr lang="en-US" sz="1200" dirty="0"/>
              <a:t>n June 18, 2019, the ACC presented a cheque of Le7.5 billion (US$750,000) to H.E the President of the Republic of Sierra Leone, Dr. Julius Maada Bio as part of a whooping Le16 billion (US$1.6 million) of stolen cash recovered from corrupt officials</a:t>
            </a:r>
            <a:endParaRPr lang="en-GB" dirty="0"/>
          </a:p>
        </p:txBody>
      </p:sp>
      <p:sp>
        <p:nvSpPr>
          <p:cNvPr id="4" name="Slide Number Placeholder 3"/>
          <p:cNvSpPr>
            <a:spLocks noGrp="1"/>
          </p:cNvSpPr>
          <p:nvPr>
            <p:ph type="sldNum" sz="quarter" idx="5"/>
          </p:nvPr>
        </p:nvSpPr>
        <p:spPr/>
        <p:txBody>
          <a:bodyPr/>
          <a:lstStyle/>
          <a:p>
            <a:fld id="{25FEF792-FDD4-4D25-B263-FE3BC91D0F1F}" type="slidenum">
              <a:rPr lang="en-GB" smtClean="0"/>
              <a:t>12</a:t>
            </a:fld>
            <a:endParaRPr lang="en-GB"/>
          </a:p>
        </p:txBody>
      </p:sp>
    </p:spTree>
    <p:extLst>
      <p:ext uri="{BB962C8B-B14F-4D97-AF65-F5344CB8AC3E}">
        <p14:creationId xmlns:p14="http://schemas.microsoft.com/office/powerpoint/2010/main" val="1776364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CEDC70-77E2-4B4E-ADA7-CF0C4D808B12}" type="datetimeFigureOut">
              <a:rPr lang="en-US" smtClean="0"/>
              <a:t>12/5/2022</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13032DCB-C525-4737-8A51-D09678F7963F}" type="slidenum">
              <a:rPr lang="en-US" smtClean="0"/>
              <a:t>‹#›</a:t>
            </a:fld>
            <a:endParaRPr lang="en-US"/>
          </a:p>
        </p:txBody>
      </p:sp>
    </p:spTree>
    <p:extLst>
      <p:ext uri="{BB962C8B-B14F-4D97-AF65-F5344CB8AC3E}">
        <p14:creationId xmlns:p14="http://schemas.microsoft.com/office/powerpoint/2010/main" val="1810225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CEDC70-77E2-4B4E-ADA7-CF0C4D808B12}"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32DCB-C525-4737-8A51-D09678F7963F}" type="slidenum">
              <a:rPr lang="en-US" smtClean="0"/>
              <a:t>‹#›</a:t>
            </a:fld>
            <a:endParaRPr lang="en-US"/>
          </a:p>
        </p:txBody>
      </p:sp>
    </p:spTree>
    <p:extLst>
      <p:ext uri="{BB962C8B-B14F-4D97-AF65-F5344CB8AC3E}">
        <p14:creationId xmlns:p14="http://schemas.microsoft.com/office/powerpoint/2010/main" val="239783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CEDC70-77E2-4B4E-ADA7-CF0C4D808B12}"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32DCB-C525-4737-8A51-D09678F7963F}" type="slidenum">
              <a:rPr lang="en-US" smtClean="0"/>
              <a:t>‹#›</a:t>
            </a:fld>
            <a:endParaRPr lang="en-US"/>
          </a:p>
        </p:txBody>
      </p:sp>
    </p:spTree>
    <p:extLst>
      <p:ext uri="{BB962C8B-B14F-4D97-AF65-F5344CB8AC3E}">
        <p14:creationId xmlns:p14="http://schemas.microsoft.com/office/powerpoint/2010/main" val="647962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CEDC70-77E2-4B4E-ADA7-CF0C4D808B12}"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32DCB-C525-4737-8A51-D09678F7963F}" type="slidenum">
              <a:rPr lang="en-US" smtClean="0"/>
              <a:t>‹#›</a:t>
            </a:fld>
            <a:endParaRPr lang="en-US"/>
          </a:p>
        </p:txBody>
      </p:sp>
    </p:spTree>
    <p:extLst>
      <p:ext uri="{BB962C8B-B14F-4D97-AF65-F5344CB8AC3E}">
        <p14:creationId xmlns:p14="http://schemas.microsoft.com/office/powerpoint/2010/main" val="1622606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CEDC70-77E2-4B4E-ADA7-CF0C4D808B12}"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32DCB-C525-4737-8A51-D09678F7963F}" type="slidenum">
              <a:rPr lang="en-US" smtClean="0"/>
              <a:t>‹#›</a:t>
            </a:fld>
            <a:endParaRPr lang="en-US"/>
          </a:p>
        </p:txBody>
      </p:sp>
    </p:spTree>
    <p:extLst>
      <p:ext uri="{BB962C8B-B14F-4D97-AF65-F5344CB8AC3E}">
        <p14:creationId xmlns:p14="http://schemas.microsoft.com/office/powerpoint/2010/main" val="3191327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CEDC70-77E2-4B4E-ADA7-CF0C4D808B12}"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32DCB-C525-4737-8A51-D09678F7963F}" type="slidenum">
              <a:rPr lang="en-US" smtClean="0"/>
              <a:t>‹#›</a:t>
            </a:fld>
            <a:endParaRPr lang="en-US"/>
          </a:p>
        </p:txBody>
      </p:sp>
    </p:spTree>
    <p:extLst>
      <p:ext uri="{BB962C8B-B14F-4D97-AF65-F5344CB8AC3E}">
        <p14:creationId xmlns:p14="http://schemas.microsoft.com/office/powerpoint/2010/main" val="2459353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CEDC70-77E2-4B4E-ADA7-CF0C4D808B12}"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32DCB-C525-4737-8A51-D09678F7963F}" type="slidenum">
              <a:rPr lang="en-US" smtClean="0"/>
              <a:t>‹#›</a:t>
            </a:fld>
            <a:endParaRPr lang="en-US"/>
          </a:p>
        </p:txBody>
      </p:sp>
    </p:spTree>
    <p:extLst>
      <p:ext uri="{BB962C8B-B14F-4D97-AF65-F5344CB8AC3E}">
        <p14:creationId xmlns:p14="http://schemas.microsoft.com/office/powerpoint/2010/main" val="2853880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CEDC70-77E2-4B4E-ADA7-CF0C4D808B12}"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32DCB-C525-4737-8A51-D09678F7963F}" type="slidenum">
              <a:rPr lang="en-US" smtClean="0"/>
              <a:t>‹#›</a:t>
            </a:fld>
            <a:endParaRPr lang="en-US"/>
          </a:p>
        </p:txBody>
      </p:sp>
    </p:spTree>
    <p:extLst>
      <p:ext uri="{BB962C8B-B14F-4D97-AF65-F5344CB8AC3E}">
        <p14:creationId xmlns:p14="http://schemas.microsoft.com/office/powerpoint/2010/main" val="3685141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CEDC70-77E2-4B4E-ADA7-CF0C4D808B12}"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32DCB-C525-4737-8A51-D09678F7963F}" type="slidenum">
              <a:rPr lang="en-US" smtClean="0"/>
              <a:t>‹#›</a:t>
            </a:fld>
            <a:endParaRPr lang="en-US"/>
          </a:p>
        </p:txBody>
      </p:sp>
    </p:spTree>
    <p:extLst>
      <p:ext uri="{BB962C8B-B14F-4D97-AF65-F5344CB8AC3E}">
        <p14:creationId xmlns:p14="http://schemas.microsoft.com/office/powerpoint/2010/main" val="4194030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CEDC70-77E2-4B4E-ADA7-CF0C4D808B12}"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13032DCB-C525-4737-8A51-D09678F7963F}" type="slidenum">
              <a:rPr lang="en-US" smtClean="0"/>
              <a:t>‹#›</a:t>
            </a:fld>
            <a:endParaRPr lang="en-US"/>
          </a:p>
        </p:txBody>
      </p:sp>
    </p:spTree>
    <p:extLst>
      <p:ext uri="{BB962C8B-B14F-4D97-AF65-F5344CB8AC3E}">
        <p14:creationId xmlns:p14="http://schemas.microsoft.com/office/powerpoint/2010/main" val="1450129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CEDC70-77E2-4B4E-ADA7-CF0C4D808B12}"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32DCB-C525-4737-8A51-D09678F7963F}" type="slidenum">
              <a:rPr lang="en-US" smtClean="0"/>
              <a:t>‹#›</a:t>
            </a:fld>
            <a:endParaRPr lang="en-US"/>
          </a:p>
        </p:txBody>
      </p:sp>
    </p:spTree>
    <p:extLst>
      <p:ext uri="{BB962C8B-B14F-4D97-AF65-F5344CB8AC3E}">
        <p14:creationId xmlns:p14="http://schemas.microsoft.com/office/powerpoint/2010/main" val="1333954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CEDC70-77E2-4B4E-ADA7-CF0C4D808B12}"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32DCB-C525-4737-8A51-D09678F7963F}" type="slidenum">
              <a:rPr lang="en-US" smtClean="0"/>
              <a:t>‹#›</a:t>
            </a:fld>
            <a:endParaRPr lang="en-US"/>
          </a:p>
        </p:txBody>
      </p:sp>
    </p:spTree>
    <p:extLst>
      <p:ext uri="{BB962C8B-B14F-4D97-AF65-F5344CB8AC3E}">
        <p14:creationId xmlns:p14="http://schemas.microsoft.com/office/powerpoint/2010/main" val="583807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CEDC70-77E2-4B4E-ADA7-CF0C4D808B12}" type="datetimeFigureOut">
              <a:rPr lang="en-US" smtClean="0"/>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032DCB-C525-4737-8A51-D09678F7963F}" type="slidenum">
              <a:rPr lang="en-US" smtClean="0"/>
              <a:t>‹#›</a:t>
            </a:fld>
            <a:endParaRPr lang="en-US"/>
          </a:p>
        </p:txBody>
      </p:sp>
    </p:spTree>
    <p:extLst>
      <p:ext uri="{BB962C8B-B14F-4D97-AF65-F5344CB8AC3E}">
        <p14:creationId xmlns:p14="http://schemas.microsoft.com/office/powerpoint/2010/main" val="2016903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CEDC70-77E2-4B4E-ADA7-CF0C4D808B12}" type="datetimeFigureOut">
              <a:rPr lang="en-US" smtClean="0"/>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032DCB-C525-4737-8A51-D09678F7963F}" type="slidenum">
              <a:rPr lang="en-US" smtClean="0"/>
              <a:t>‹#›</a:t>
            </a:fld>
            <a:endParaRPr lang="en-US"/>
          </a:p>
        </p:txBody>
      </p:sp>
    </p:spTree>
    <p:extLst>
      <p:ext uri="{BB962C8B-B14F-4D97-AF65-F5344CB8AC3E}">
        <p14:creationId xmlns:p14="http://schemas.microsoft.com/office/powerpoint/2010/main" val="3804698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EDC70-77E2-4B4E-ADA7-CF0C4D808B12}" type="datetimeFigureOut">
              <a:rPr lang="en-US" smtClean="0"/>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032DCB-C525-4737-8A51-D09678F7963F}" type="slidenum">
              <a:rPr lang="en-US" smtClean="0"/>
              <a:t>‹#›</a:t>
            </a:fld>
            <a:endParaRPr lang="en-US"/>
          </a:p>
        </p:txBody>
      </p:sp>
    </p:spTree>
    <p:extLst>
      <p:ext uri="{BB962C8B-B14F-4D97-AF65-F5344CB8AC3E}">
        <p14:creationId xmlns:p14="http://schemas.microsoft.com/office/powerpoint/2010/main" val="2381795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CEDC70-77E2-4B4E-ADA7-CF0C4D808B12}"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32DCB-C525-4737-8A51-D09678F7963F}" type="slidenum">
              <a:rPr lang="en-US" smtClean="0"/>
              <a:t>‹#›</a:t>
            </a:fld>
            <a:endParaRPr lang="en-US"/>
          </a:p>
        </p:txBody>
      </p:sp>
    </p:spTree>
    <p:extLst>
      <p:ext uri="{BB962C8B-B14F-4D97-AF65-F5344CB8AC3E}">
        <p14:creationId xmlns:p14="http://schemas.microsoft.com/office/powerpoint/2010/main" val="3296964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CEDC70-77E2-4B4E-ADA7-CF0C4D808B12}"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32DCB-C525-4737-8A51-D09678F7963F}" type="slidenum">
              <a:rPr lang="en-US" smtClean="0"/>
              <a:t>‹#›</a:t>
            </a:fld>
            <a:endParaRPr lang="en-US"/>
          </a:p>
        </p:txBody>
      </p:sp>
    </p:spTree>
    <p:extLst>
      <p:ext uri="{BB962C8B-B14F-4D97-AF65-F5344CB8AC3E}">
        <p14:creationId xmlns:p14="http://schemas.microsoft.com/office/powerpoint/2010/main" val="52774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6CEDC70-77E2-4B4E-ADA7-CF0C4D808B12}" type="datetimeFigureOut">
              <a:rPr lang="en-US" smtClean="0"/>
              <a:t>12/5/2022</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3032DCB-C525-4737-8A51-D09678F7963F}" type="slidenum">
              <a:rPr lang="en-US" smtClean="0"/>
              <a:t>‹#›</a:t>
            </a:fld>
            <a:endParaRPr lang="en-US"/>
          </a:p>
        </p:txBody>
      </p:sp>
    </p:spTree>
    <p:extLst>
      <p:ext uri="{BB962C8B-B14F-4D97-AF65-F5344CB8AC3E}">
        <p14:creationId xmlns:p14="http://schemas.microsoft.com/office/powerpoint/2010/main" val="42594821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798395"/>
            <a:ext cx="7766936" cy="2239774"/>
          </a:xfrm>
        </p:spPr>
        <p:txBody>
          <a:bodyPr>
            <a:normAutofit fontScale="90000"/>
          </a:bodyPr>
          <a:lstStyle/>
          <a:p>
            <a:pPr algn="ctr"/>
            <a:r>
              <a:rPr lang="en-US" sz="4400" b="1" dirty="0"/>
              <a:t>PRESENTATION </a:t>
            </a:r>
            <a:br>
              <a:rPr lang="en-US" sz="4400" b="1" dirty="0"/>
            </a:br>
            <a:r>
              <a:rPr lang="en-US" sz="4400" b="1" dirty="0"/>
              <a:t>FAIR TAX MONITOR STUDY FOR SIERRA LEONE</a:t>
            </a:r>
            <a:br>
              <a:rPr lang="en-US" sz="4400" b="1" dirty="0"/>
            </a:br>
            <a:r>
              <a:rPr lang="en-US" sz="4400" b="1" dirty="0"/>
              <a:t>ActionAid, Sierra Leone </a:t>
            </a:r>
          </a:p>
        </p:txBody>
      </p:sp>
      <p:sp>
        <p:nvSpPr>
          <p:cNvPr id="3" name="Subtitle 2"/>
          <p:cNvSpPr>
            <a:spLocks noGrp="1"/>
          </p:cNvSpPr>
          <p:nvPr>
            <p:ph type="subTitle" idx="1"/>
          </p:nvPr>
        </p:nvSpPr>
        <p:spPr>
          <a:xfrm>
            <a:off x="1507067" y="3244646"/>
            <a:ext cx="7766936" cy="2814960"/>
          </a:xfrm>
        </p:spPr>
        <p:txBody>
          <a:bodyPr>
            <a:normAutofit lnSpcReduction="10000"/>
          </a:bodyPr>
          <a:lstStyle/>
          <a:p>
            <a:pPr algn="ctr"/>
            <a:r>
              <a:rPr lang="en-US" sz="3200" b="1" dirty="0"/>
              <a:t>Aminata Kelly-Lamin, Policy and Advocacy Manager</a:t>
            </a:r>
          </a:p>
          <a:p>
            <a:pPr algn="ctr"/>
            <a:r>
              <a:rPr lang="en-US" sz="3200" b="1" dirty="0"/>
              <a:t>Sierra Leone Tax for Development Conference</a:t>
            </a:r>
          </a:p>
          <a:p>
            <a:pPr algn="ctr"/>
            <a:r>
              <a:rPr lang="en-US" sz="3200" b="1" dirty="0"/>
              <a:t>8</a:t>
            </a:r>
            <a:r>
              <a:rPr lang="en-US" sz="3200" b="1" baseline="30000" dirty="0"/>
              <a:t>th</a:t>
            </a:r>
            <a:r>
              <a:rPr lang="en-US" sz="3200" b="1" dirty="0"/>
              <a:t>  December 2022</a:t>
            </a:r>
          </a:p>
          <a:p>
            <a:pPr algn="ctr"/>
            <a:endParaRPr lang="en-US" sz="3200" b="1" dirty="0"/>
          </a:p>
          <a:p>
            <a:pPr algn="ctr"/>
            <a:endParaRPr lang="en-US" sz="3200" b="1" dirty="0"/>
          </a:p>
        </p:txBody>
      </p:sp>
    </p:spTree>
    <p:extLst>
      <p:ext uri="{BB962C8B-B14F-4D97-AF65-F5344CB8AC3E}">
        <p14:creationId xmlns:p14="http://schemas.microsoft.com/office/powerpoint/2010/main" val="3943178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6903"/>
            <a:ext cx="8596668" cy="545149"/>
          </a:xfrm>
        </p:spPr>
        <p:txBody>
          <a:bodyPr>
            <a:normAutofit fontScale="90000"/>
          </a:bodyPr>
          <a:lstStyle/>
          <a:p>
            <a:pPr algn="ctr"/>
            <a:r>
              <a:rPr lang="en-US" b="1" dirty="0"/>
              <a:t>What we Found</a:t>
            </a:r>
          </a:p>
        </p:txBody>
      </p:sp>
      <p:sp>
        <p:nvSpPr>
          <p:cNvPr id="3" name="Content Placeholder 2"/>
          <p:cNvSpPr>
            <a:spLocks noGrp="1"/>
          </p:cNvSpPr>
          <p:nvPr>
            <p:ph idx="1"/>
          </p:nvPr>
        </p:nvSpPr>
        <p:spPr>
          <a:xfrm>
            <a:off x="470263" y="802052"/>
            <a:ext cx="9065623" cy="5559559"/>
          </a:xfrm>
        </p:spPr>
        <p:txBody>
          <a:bodyPr>
            <a:normAutofit lnSpcReduction="10000"/>
          </a:bodyPr>
          <a:lstStyle/>
          <a:p>
            <a:pPr marL="0" indent="0">
              <a:buNone/>
            </a:pPr>
            <a:endParaRPr lang="en-US" sz="2600" b="1" u="sng" dirty="0"/>
          </a:p>
          <a:p>
            <a:pPr marL="0" indent="0">
              <a:buNone/>
            </a:pPr>
            <a:r>
              <a:rPr lang="en-US" sz="2600" b="1" u="sng" dirty="0"/>
              <a:t>On Distribution of the Tax Burden and Progressivity</a:t>
            </a:r>
          </a:p>
          <a:p>
            <a:pPr algn="just"/>
            <a:r>
              <a:rPr lang="en-US"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The research found that Indirect taxes (which are generally less progressive) contributed marginally higher 45.1 %, as compared to Direct taxes at 37.9% </a:t>
            </a:r>
            <a:r>
              <a:rPr lang="en-US" sz="2000" dirty="0"/>
              <a:t>and non-tax revenue 17%, between the period 2015 -2019</a:t>
            </a:r>
            <a:r>
              <a:rPr lang="en-US"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(which are generally more progressive) and non-tax revenue 17%, between the period 2015 -2019. </a:t>
            </a:r>
          </a:p>
          <a:p>
            <a:pPr lvl="0" algn="just"/>
            <a:r>
              <a:rPr lang="en-US" sz="2000" dirty="0"/>
              <a:t>The main direct taxes in Sierra Leone are Personal Income Tax (PIT) (28.8%) and Corporate Income Tax (CIT) 9%, PIT is collected from only 0.03% of the country’s population from a projected 0.14%, and CIT is hampered by income tax incentives given to some mining and agricultural investments and potentially by inadequate rules for transfer pricing and thin capitalization.</a:t>
            </a:r>
          </a:p>
          <a:p>
            <a:pPr algn="just"/>
            <a:r>
              <a:rPr lang="en-US" sz="2000" dirty="0"/>
              <a:t>Women face a higher tax burden considering that they earn way less and generally are less wealthy than male compatriots in the economy. Despite government policies being clear on gender equality, interestingly, the survey reported that for households that pay personal income tax, female-headed and female-dominant households pay a larger proportion of tax relative to household income.</a:t>
            </a:r>
          </a:p>
          <a:p>
            <a:pPr algn="just"/>
            <a:endParaRPr lang="en-US" dirty="0"/>
          </a:p>
          <a:p>
            <a:endParaRPr lang="en-US" dirty="0"/>
          </a:p>
        </p:txBody>
      </p:sp>
    </p:spTree>
    <p:extLst>
      <p:ext uri="{BB962C8B-B14F-4D97-AF65-F5344CB8AC3E}">
        <p14:creationId xmlns:p14="http://schemas.microsoft.com/office/powerpoint/2010/main" val="1508915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3840"/>
            <a:ext cx="8596668" cy="492898"/>
          </a:xfrm>
        </p:spPr>
        <p:txBody>
          <a:bodyPr>
            <a:normAutofit fontScale="90000"/>
          </a:bodyPr>
          <a:lstStyle/>
          <a:p>
            <a:pPr algn="ctr"/>
            <a:r>
              <a:rPr lang="en-US" b="1" dirty="0"/>
              <a:t>Findings</a:t>
            </a:r>
          </a:p>
        </p:txBody>
      </p:sp>
      <p:sp>
        <p:nvSpPr>
          <p:cNvPr id="3" name="Content Placeholder 2"/>
          <p:cNvSpPr>
            <a:spLocks noGrp="1"/>
          </p:cNvSpPr>
          <p:nvPr>
            <p:ph idx="1"/>
          </p:nvPr>
        </p:nvSpPr>
        <p:spPr>
          <a:xfrm>
            <a:off x="677334" y="736738"/>
            <a:ext cx="8949992" cy="5729376"/>
          </a:xfrm>
        </p:spPr>
        <p:txBody>
          <a:bodyPr>
            <a:normAutofit fontScale="92500" lnSpcReduction="20000"/>
          </a:bodyPr>
          <a:lstStyle/>
          <a:p>
            <a:pPr lvl="0" algn="just"/>
            <a:r>
              <a:rPr lang="en-US" dirty="0">
                <a:highlight>
                  <a:srgbClr val="FFFF00"/>
                </a:highlight>
              </a:rPr>
              <a:t>Although steps have been taken to develop legislation relating to transfer pricing and thin capitalization, it is questionable if current rules such as the demand dividend rule and authority given to the CG to reverse transactions classified to lead to tax avoidance are adequate. There is no evidence whatsoever that the Commissioner-General has used such powers. Enactment by Parliament of this regulation will help address problems of transfer pricing.</a:t>
            </a:r>
          </a:p>
          <a:p>
            <a:pPr marL="0" indent="0">
              <a:buNone/>
            </a:pPr>
            <a:r>
              <a:rPr lang="en-US" sz="2400" i="1" u="sng" dirty="0"/>
              <a:t>Revenue Sufficiency and Tax Leakages</a:t>
            </a:r>
          </a:p>
          <a:p>
            <a:pPr lvl="0" algn="just"/>
            <a:r>
              <a:rPr lang="en-US" dirty="0"/>
              <a:t>In terms of sufficiency, Sierra Leone has recorded a significant and steady increase in domestic revenues (direct taxes, indirect taxes, and non-tax revenues) over the years (2015-2019). </a:t>
            </a:r>
          </a:p>
          <a:p>
            <a:pPr lvl="0" algn="just"/>
            <a:r>
              <a:rPr lang="en-US" dirty="0"/>
              <a:t>Domestic revenues increased in nominal terms by 130.8% to Le5.39 trillion in 2019 from Le2.33 trillion in 2015. On average, the Government was able to collect about 95.6% of its budgeted revenues for the period under review (2015-2019).  </a:t>
            </a:r>
          </a:p>
          <a:p>
            <a:pPr lvl="0" algn="just"/>
            <a:r>
              <a:rPr lang="en-US" dirty="0"/>
              <a:t>However, the tax system is </a:t>
            </a:r>
            <a:r>
              <a:rPr lang="en-US" b="1" dirty="0"/>
              <a:t>less sufficient</a:t>
            </a:r>
            <a:r>
              <a:rPr lang="en-US" dirty="0"/>
              <a:t> because the country is not free from chronically high debt and the tax to Gross Domestic Product Ratio (10.4%) is less than the least developing country’s average of 13%.</a:t>
            </a:r>
          </a:p>
          <a:p>
            <a:endParaRPr lang="en-US" dirty="0"/>
          </a:p>
          <a:p>
            <a:endParaRPr lang="en-US" dirty="0"/>
          </a:p>
        </p:txBody>
      </p:sp>
    </p:spTree>
    <p:extLst>
      <p:ext uri="{BB962C8B-B14F-4D97-AF65-F5344CB8AC3E}">
        <p14:creationId xmlns:p14="http://schemas.microsoft.com/office/powerpoint/2010/main" val="2298362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17714"/>
            <a:ext cx="8596668" cy="431215"/>
          </a:xfrm>
        </p:spPr>
        <p:txBody>
          <a:bodyPr>
            <a:normAutofit fontScale="90000"/>
          </a:bodyPr>
          <a:lstStyle/>
          <a:p>
            <a:pPr algn="ctr"/>
            <a:r>
              <a:rPr lang="en-US" b="1" dirty="0"/>
              <a:t>What We Found</a:t>
            </a:r>
          </a:p>
        </p:txBody>
      </p:sp>
      <p:sp>
        <p:nvSpPr>
          <p:cNvPr id="3" name="Content Placeholder 2"/>
          <p:cNvSpPr>
            <a:spLocks noGrp="1"/>
          </p:cNvSpPr>
          <p:nvPr>
            <p:ph idx="1"/>
          </p:nvPr>
        </p:nvSpPr>
        <p:spPr>
          <a:xfrm>
            <a:off x="781837" y="1091380"/>
            <a:ext cx="8596668" cy="5283293"/>
          </a:xfrm>
        </p:spPr>
        <p:txBody>
          <a:bodyPr>
            <a:normAutofit lnSpcReduction="10000"/>
          </a:bodyPr>
          <a:lstStyle/>
          <a:p>
            <a:pPr lvl="0" algn="just"/>
            <a:r>
              <a:rPr lang="en-US" sz="2400" dirty="0"/>
              <a:t>In Sierra Leone, inflows and outflows estimated from import mis-invoicing and export mis-invoicing stood at US$132 million and US$572 million respectively in 2015 (Global Financial Integrity, 2019). </a:t>
            </a:r>
          </a:p>
          <a:p>
            <a:pPr lvl="0" algn="just"/>
            <a:r>
              <a:rPr lang="en-US" sz="2400" dirty="0"/>
              <a:t>Despite concerns about tax revenue leakage in the mining sector, the </a:t>
            </a:r>
            <a:r>
              <a:rPr lang="en-US" sz="2400" dirty="0" err="1"/>
              <a:t>GoSL</a:t>
            </a:r>
            <a:r>
              <a:rPr lang="en-US" sz="2400" dirty="0"/>
              <a:t> is yet to take action to safeguard its tax base. Comprehensive legal and administrative reform is urgently required if Sierra Leone is to combat tax avoidance and secure its fair share of resource rents.</a:t>
            </a:r>
          </a:p>
          <a:p>
            <a:pPr algn="just"/>
            <a:r>
              <a:rPr lang="en-US" sz="2400" dirty="0"/>
              <a:t>To combat IFFs, corruption and to recover stolen assets, the country has enacted subsequent Anti-Corruption Acts (2000 and 2008), the latest was its amendment in 2019. Also, enactment of the Anti-Money Laundering and Combating of Financing of Terrorism Act 2012. </a:t>
            </a:r>
          </a:p>
          <a:p>
            <a:pPr marL="0" indent="0" algn="just">
              <a:buNone/>
            </a:pPr>
            <a:endParaRPr lang="en-US" sz="2400" dirty="0"/>
          </a:p>
          <a:p>
            <a:endParaRPr lang="en-US" dirty="0"/>
          </a:p>
        </p:txBody>
      </p:sp>
    </p:spTree>
    <p:extLst>
      <p:ext uri="{BB962C8B-B14F-4D97-AF65-F5344CB8AC3E}">
        <p14:creationId xmlns:p14="http://schemas.microsoft.com/office/powerpoint/2010/main" val="448933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3840"/>
            <a:ext cx="8596668" cy="440646"/>
          </a:xfrm>
        </p:spPr>
        <p:txBody>
          <a:bodyPr>
            <a:normAutofit fontScale="90000"/>
          </a:bodyPr>
          <a:lstStyle/>
          <a:p>
            <a:pPr algn="ctr"/>
            <a:r>
              <a:rPr lang="en-US" b="1" dirty="0"/>
              <a:t>What We Found</a:t>
            </a:r>
          </a:p>
        </p:txBody>
      </p:sp>
      <p:sp>
        <p:nvSpPr>
          <p:cNvPr id="3" name="Content Placeholder 2"/>
          <p:cNvSpPr>
            <a:spLocks noGrp="1"/>
          </p:cNvSpPr>
          <p:nvPr>
            <p:ph idx="1"/>
          </p:nvPr>
        </p:nvSpPr>
        <p:spPr>
          <a:xfrm>
            <a:off x="677334" y="684486"/>
            <a:ext cx="8858552" cy="5624874"/>
          </a:xfrm>
        </p:spPr>
        <p:txBody>
          <a:bodyPr>
            <a:normAutofit fontScale="92500" lnSpcReduction="10000"/>
          </a:bodyPr>
          <a:lstStyle/>
          <a:p>
            <a:pPr marL="0" indent="0">
              <a:buNone/>
            </a:pPr>
            <a:r>
              <a:rPr lang="en-US" sz="2400" i="1" u="sng" dirty="0"/>
              <a:t>Competition and Corporate Incentives</a:t>
            </a:r>
          </a:p>
          <a:p>
            <a:pPr lvl="0" algn="just"/>
            <a:r>
              <a:rPr lang="en-US" sz="2000" dirty="0"/>
              <a:t>Sierra Leone offers several tax incentives across different sectors, extended to several exemptions on selected tax handles such as GST, Withholding Tax (WHT) and import duties. </a:t>
            </a:r>
          </a:p>
          <a:p>
            <a:pPr lvl="0" algn="just"/>
            <a:r>
              <a:rPr lang="en-US" sz="2000" dirty="0"/>
              <a:t>As much the tax forgone from exemptions and incentives from import duty and GST is published, corporate tax incentives and their impact is not monitored on a yearly basis by the government. </a:t>
            </a:r>
          </a:p>
          <a:p>
            <a:pPr lvl="0" algn="just"/>
            <a:r>
              <a:rPr lang="en-US" sz="2000" dirty="0"/>
              <a:t>Data on the opportunity costs and benefits of the income tax incentives are unavailable. Incentives lead to massive losses to potential government revenue and hence should be informed by cost-benefit analysis. In cases where incentives are redundant, they should be scrapped.</a:t>
            </a:r>
          </a:p>
          <a:p>
            <a:pPr algn="just"/>
            <a:r>
              <a:rPr lang="en-US" sz="2000" dirty="0"/>
              <a:t>The tax system is somewhat less competitive as per the Fair Tax Monitor assessment. Despite, there being clear and transparent rules for granting corporate tax incentives, uniformity of incentives is a problem for corporation tax. Waivers are granted to some companies articulated in mining agreements.  Notwithstanding, the enactment of the Extractive Industry Revenue Act (EIRA) of 2018 tends to solve this problem.</a:t>
            </a:r>
          </a:p>
          <a:p>
            <a:endParaRPr lang="en-US" dirty="0"/>
          </a:p>
        </p:txBody>
      </p:sp>
    </p:spTree>
    <p:extLst>
      <p:ext uri="{BB962C8B-B14F-4D97-AF65-F5344CB8AC3E}">
        <p14:creationId xmlns:p14="http://schemas.microsoft.com/office/powerpoint/2010/main" val="287460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83028"/>
            <a:ext cx="8596668" cy="519023"/>
          </a:xfrm>
        </p:spPr>
        <p:txBody>
          <a:bodyPr>
            <a:normAutofit fontScale="90000"/>
          </a:bodyPr>
          <a:lstStyle/>
          <a:p>
            <a:pPr algn="ctr"/>
            <a:r>
              <a:rPr lang="en-US" b="1" dirty="0"/>
              <a:t>What We Found</a:t>
            </a:r>
          </a:p>
        </p:txBody>
      </p:sp>
      <p:sp>
        <p:nvSpPr>
          <p:cNvPr id="3" name="Content Placeholder 2"/>
          <p:cNvSpPr>
            <a:spLocks noGrp="1"/>
          </p:cNvSpPr>
          <p:nvPr>
            <p:ph idx="1"/>
          </p:nvPr>
        </p:nvSpPr>
        <p:spPr>
          <a:xfrm>
            <a:off x="677333" y="802052"/>
            <a:ext cx="9028369" cy="5690188"/>
          </a:xfrm>
        </p:spPr>
        <p:txBody>
          <a:bodyPr>
            <a:normAutofit/>
          </a:bodyPr>
          <a:lstStyle/>
          <a:p>
            <a:pPr lvl="0" algn="just"/>
            <a:r>
              <a:rPr lang="en-US" sz="2400" dirty="0"/>
              <a:t>The tax rates for small and micro businesses range from 2% to 6%. This is among the highest in Africa, and has a significant impact on the survival of small and Micro businesses. </a:t>
            </a:r>
          </a:p>
          <a:p>
            <a:pPr lvl="0" algn="just"/>
            <a:r>
              <a:rPr lang="en-US" sz="2400" dirty="0"/>
              <a:t>Tax policy changes targeting formalisation could have been made for only the purposes of generating revenue while impacting business survival. </a:t>
            </a:r>
          </a:p>
          <a:p>
            <a:endParaRPr lang="en-US" sz="2400" dirty="0"/>
          </a:p>
        </p:txBody>
      </p:sp>
    </p:spTree>
    <p:extLst>
      <p:ext uri="{BB962C8B-B14F-4D97-AF65-F5344CB8AC3E}">
        <p14:creationId xmlns:p14="http://schemas.microsoft.com/office/powerpoint/2010/main" val="3276131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6903"/>
            <a:ext cx="8596668" cy="414520"/>
          </a:xfrm>
        </p:spPr>
        <p:txBody>
          <a:bodyPr>
            <a:noAutofit/>
          </a:bodyPr>
          <a:lstStyle/>
          <a:p>
            <a:pPr algn="ctr"/>
            <a:r>
              <a:rPr lang="en-US" sz="2800" b="1" dirty="0"/>
              <a:t>Implications of our work </a:t>
            </a:r>
          </a:p>
        </p:txBody>
      </p:sp>
      <p:sp>
        <p:nvSpPr>
          <p:cNvPr id="3" name="Content Placeholder 2"/>
          <p:cNvSpPr>
            <a:spLocks noGrp="1"/>
          </p:cNvSpPr>
          <p:nvPr>
            <p:ph idx="1"/>
          </p:nvPr>
        </p:nvSpPr>
        <p:spPr>
          <a:xfrm>
            <a:off x="677334" y="671423"/>
            <a:ext cx="8923866" cy="5912257"/>
          </a:xfrm>
        </p:spPr>
        <p:txBody>
          <a:bodyPr>
            <a:normAutofit/>
          </a:bodyPr>
          <a:lstStyle/>
          <a:p>
            <a:pPr marL="0" indent="0">
              <a:buNone/>
            </a:pPr>
            <a:r>
              <a:rPr lang="en-US" sz="2400" i="1" dirty="0"/>
              <a:t>Government</a:t>
            </a:r>
          </a:p>
          <a:p>
            <a:pPr algn="just"/>
            <a:r>
              <a:rPr lang="en-US" sz="2000" dirty="0">
                <a:effectLst/>
                <a:ea typeface="Calibri" panose="020F0502020204030204" pitchFamily="34" charset="0"/>
                <a:cs typeface="Calibri" panose="020F0502020204030204" pitchFamily="34" charset="0"/>
              </a:rPr>
              <a:t>Speed up the automation of tax collection processes and procedures through the implementation of Information Technology Systems including Integrated Tariff Analysis system (ITAS) and ASYCUDA World. </a:t>
            </a:r>
          </a:p>
          <a:p>
            <a:pPr algn="just"/>
            <a:r>
              <a:rPr lang="en-US" sz="2000" dirty="0">
                <a:effectLst/>
                <a:ea typeface="Calibri" panose="020F0502020204030204" pitchFamily="34" charset="0"/>
                <a:cs typeface="Calibri" panose="020F0502020204030204" pitchFamily="34" charset="0"/>
              </a:rPr>
              <a:t>The MoF and the NRA should strongly think of putting together a framework to quantify the size of tax incentives and exemptions in Sierra Leone. The outcome would inform the Government of the quantum of lost revenues, which will guide the appropriate policy measure to curtain incentives and exemptions.</a:t>
            </a:r>
          </a:p>
          <a:p>
            <a:pPr algn="just"/>
            <a:r>
              <a:rPr lang="en-US" sz="2000" dirty="0">
                <a:effectLst/>
                <a:ea typeface="Calibri" panose="020F0502020204030204" pitchFamily="34" charset="0"/>
                <a:cs typeface="Calibri" panose="020F0502020204030204" pitchFamily="34" charset="0"/>
              </a:rPr>
              <a:t>Government also needs to speed up the full-blow execution implementation and enforcement of the regulation on transfer pricing and thin capitalization. There is high risk of revenue loss while clear legislation on these is yet to be enforced.</a:t>
            </a:r>
          </a:p>
          <a:p>
            <a:pPr lvl="0" algn="just"/>
            <a:r>
              <a:rPr lang="en-US" sz="2000" dirty="0"/>
              <a:t>Government to pay attention to implementing its tax policies as articulated in the 2019 and subsequent budget speeches especially the tax policy relating to eliminating duty and tax waivers/exemptions for contracts awarded by Ministries, Departments and Agencies (MDAs) for the supply of goods, services and works. Addressing this will increase tax revenue/GDP ratio by 0.9%. </a:t>
            </a:r>
          </a:p>
          <a:p>
            <a:endParaRPr lang="en-US" dirty="0"/>
          </a:p>
        </p:txBody>
      </p:sp>
    </p:spTree>
    <p:extLst>
      <p:ext uri="{BB962C8B-B14F-4D97-AF65-F5344CB8AC3E}">
        <p14:creationId xmlns:p14="http://schemas.microsoft.com/office/powerpoint/2010/main" val="108404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7566"/>
            <a:ext cx="8596668" cy="404948"/>
          </a:xfrm>
        </p:spPr>
        <p:txBody>
          <a:bodyPr>
            <a:noAutofit/>
          </a:bodyPr>
          <a:lstStyle/>
          <a:p>
            <a:pPr algn="ctr"/>
            <a:r>
              <a:rPr lang="en-US" sz="2400" b="1" dirty="0"/>
              <a:t>Implications of our work </a:t>
            </a:r>
          </a:p>
        </p:txBody>
      </p:sp>
      <p:sp>
        <p:nvSpPr>
          <p:cNvPr id="3" name="Content Placeholder 2"/>
          <p:cNvSpPr>
            <a:spLocks noGrp="1"/>
          </p:cNvSpPr>
          <p:nvPr>
            <p:ph idx="1"/>
          </p:nvPr>
        </p:nvSpPr>
        <p:spPr>
          <a:xfrm>
            <a:off x="391886" y="855406"/>
            <a:ext cx="8882115" cy="5885028"/>
          </a:xfrm>
        </p:spPr>
        <p:txBody>
          <a:bodyPr>
            <a:normAutofit fontScale="70000" lnSpcReduction="20000"/>
          </a:bodyPr>
          <a:lstStyle/>
          <a:p>
            <a:pPr lvl="0" algn="just"/>
            <a:endParaRPr lang="en-US" sz="2600" dirty="0"/>
          </a:p>
          <a:p>
            <a:pPr lvl="0" algn="just"/>
            <a:r>
              <a:rPr lang="en-US" sz="2600" dirty="0"/>
              <a:t>It is quite evident from studies that there is a knowledge gap on types of taxes administered by NRA and rates paid by taxpayers including when and how taxes should be paid. There is a need to double efforts in simplifying the existing tax laws and policies, where applicable in local languages, including simplification of the budget speeches that dictate annually the revenue measures to be implemented to boost the revenue profile of the Government</a:t>
            </a:r>
          </a:p>
          <a:p>
            <a:pPr lvl="0" algn="just"/>
            <a:r>
              <a:rPr lang="en-US" sz="2600" dirty="0"/>
              <a:t>In other to strengthen tax compliance, the Government through NRA should further strengthen the existing aggressive nationwide taxpayer education and sensitization programme and putting a robust taxpayer assistance strategy for SMEs; strengthen the field audit of large taxpayers and conduct special audits on the mining and telecommunications sectors; pursuing the establishment of a tax court to prosecute tax defaulters; and to build systems for the effective taxation of professionals (lawyers, doctors, accountants and engineers.  One way to do this is to ensure renewal of practice licenses is pre-conditioned to obtaining a Tax Clearance Certificate from NRA as implemented in other African countries like Uganda.</a:t>
            </a:r>
          </a:p>
          <a:p>
            <a:pPr lvl="0" algn="just"/>
            <a:r>
              <a:rPr lang="en-US" sz="2600" dirty="0"/>
              <a:t>Implementation of the points-based system of property taxation should be improved upon to determine rates in a way that will mimic the true market value of properties. </a:t>
            </a:r>
          </a:p>
          <a:p>
            <a:pPr lvl="0" algn="just"/>
            <a:r>
              <a:rPr lang="en-US" sz="2800" dirty="0"/>
              <a:t>Given that female-headed and female-dominant households pay a larger proportion of tax relative to household income, there is a need to provide specific tax exemptions on specific business activities dominated by women</a:t>
            </a:r>
            <a:endParaRPr lang="en-US" sz="2600" dirty="0"/>
          </a:p>
          <a:p>
            <a:pPr marL="0" lvl="0" indent="0" algn="just">
              <a:buNone/>
            </a:pPr>
            <a:endParaRPr lang="en-US" dirty="0"/>
          </a:p>
          <a:p>
            <a:endParaRPr lang="en-US" dirty="0"/>
          </a:p>
        </p:txBody>
      </p:sp>
    </p:spTree>
    <p:extLst>
      <p:ext uri="{BB962C8B-B14F-4D97-AF65-F5344CB8AC3E}">
        <p14:creationId xmlns:p14="http://schemas.microsoft.com/office/powerpoint/2010/main" val="544790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83029"/>
            <a:ext cx="8596668" cy="483888"/>
          </a:xfrm>
        </p:spPr>
        <p:txBody>
          <a:bodyPr>
            <a:noAutofit/>
          </a:bodyPr>
          <a:lstStyle/>
          <a:p>
            <a:pPr algn="ctr"/>
            <a:r>
              <a:rPr lang="en-US" sz="2800" b="1" dirty="0"/>
              <a:t>CSOs and Non-State Actors </a:t>
            </a:r>
          </a:p>
        </p:txBody>
      </p:sp>
      <p:sp>
        <p:nvSpPr>
          <p:cNvPr id="3" name="Content Placeholder 2"/>
          <p:cNvSpPr>
            <a:spLocks noGrp="1"/>
          </p:cNvSpPr>
          <p:nvPr>
            <p:ph idx="1"/>
          </p:nvPr>
        </p:nvSpPr>
        <p:spPr>
          <a:xfrm>
            <a:off x="677334" y="943897"/>
            <a:ext cx="8897740" cy="5639783"/>
          </a:xfrm>
        </p:spPr>
        <p:txBody>
          <a:bodyPr>
            <a:normAutofit lnSpcReduction="10000"/>
          </a:bodyPr>
          <a:lstStyle/>
          <a:p>
            <a:pPr lvl="0" algn="just"/>
            <a:endParaRPr lang="en-US" sz="2400" dirty="0"/>
          </a:p>
          <a:p>
            <a:pPr lvl="0" algn="just"/>
            <a:r>
              <a:rPr lang="en-US" sz="2400" dirty="0"/>
              <a:t>There is a need to build public awareness of their constitutional duty to pay taxes and influence government affairs (including demanding quality public services). Citizens need to understand that as taxpayers they can make their voices heard and actively take part in public policy decision-making processes about how taxes are collected and spent on public services and hold governments accountable. </a:t>
            </a:r>
          </a:p>
          <a:p>
            <a:pPr lvl="0" algn="just"/>
            <a:r>
              <a:rPr lang="en-US" sz="2400" dirty="0"/>
              <a:t>There is a need for more advocacy work by CSOs and NSAs in ensuring tax administration by the government is transparent and accountable. </a:t>
            </a:r>
          </a:p>
          <a:p>
            <a:pPr lvl="0" algn="just"/>
            <a:r>
              <a:rPr lang="en-US" sz="2400" dirty="0"/>
              <a:t>To make effective engagement on tax policies, there is a need to undertake more empirical studies (evidence-based) to determine how equitable and efficient the tax system is and the impact of taxes on various categories of people. </a:t>
            </a:r>
          </a:p>
          <a:p>
            <a:pPr marL="0" indent="0" algn="just">
              <a:buNone/>
            </a:pPr>
            <a:endParaRPr lang="en-US" sz="2400" dirty="0"/>
          </a:p>
          <a:p>
            <a:endParaRPr lang="en-US" sz="2400" dirty="0"/>
          </a:p>
        </p:txBody>
      </p:sp>
    </p:spTree>
    <p:extLst>
      <p:ext uri="{BB962C8B-B14F-4D97-AF65-F5344CB8AC3E}">
        <p14:creationId xmlns:p14="http://schemas.microsoft.com/office/powerpoint/2010/main" val="3961012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A4E41-7077-9FC7-8BD3-699BB83BB712}"/>
              </a:ext>
            </a:extLst>
          </p:cNvPr>
          <p:cNvSpPr>
            <a:spLocks noGrp="1"/>
          </p:cNvSpPr>
          <p:nvPr>
            <p:ph type="title"/>
          </p:nvPr>
        </p:nvSpPr>
        <p:spPr>
          <a:xfrm>
            <a:off x="677334" y="609600"/>
            <a:ext cx="8596668" cy="422787"/>
          </a:xfrm>
        </p:spPr>
        <p:txBody>
          <a:bodyPr>
            <a:normAutofit fontScale="90000"/>
          </a:bodyPr>
          <a:lstStyle/>
          <a:p>
            <a:pPr algn="ctr"/>
            <a:r>
              <a:rPr lang="en-GB" sz="2400" b="1" dirty="0"/>
              <a:t>Next Steps</a:t>
            </a:r>
          </a:p>
        </p:txBody>
      </p:sp>
      <p:sp>
        <p:nvSpPr>
          <p:cNvPr id="3" name="Content Placeholder 2">
            <a:extLst>
              <a:ext uri="{FF2B5EF4-FFF2-40B4-BE49-F238E27FC236}">
                <a16:creationId xmlns:a16="http://schemas.microsoft.com/office/drawing/2014/main" id="{EA24B5F7-0066-49B3-E1A4-5AD58CEF34C0}"/>
              </a:ext>
            </a:extLst>
          </p:cNvPr>
          <p:cNvSpPr>
            <a:spLocks noGrp="1"/>
          </p:cNvSpPr>
          <p:nvPr>
            <p:ph idx="1"/>
          </p:nvPr>
        </p:nvSpPr>
        <p:spPr>
          <a:xfrm>
            <a:off x="677334" y="1032387"/>
            <a:ext cx="8596668" cy="5008975"/>
          </a:xfrm>
        </p:spPr>
        <p:txBody>
          <a:bodyPr>
            <a:normAutofit/>
          </a:bodyPr>
          <a:lstStyle/>
          <a:p>
            <a:pPr algn="just">
              <a:buFont typeface="Wingdings" panose="05000000000000000000" pitchFamily="2" charset="2"/>
              <a:buChar char="Ø"/>
            </a:pPr>
            <a:r>
              <a:rPr lang="en-GB" sz="2000" dirty="0"/>
              <a:t>Launched the Report and disseminated it widely through the media.</a:t>
            </a:r>
          </a:p>
          <a:p>
            <a:pPr algn="just">
              <a:buFont typeface="Wingdings" panose="05000000000000000000" pitchFamily="2" charset="2"/>
              <a:buChar char="Ø"/>
            </a:pPr>
            <a:r>
              <a:rPr lang="en-GB" sz="2000" dirty="0"/>
              <a:t>Shared report with relevant institutions (NRA and MOF) and lobbied for the implementation of the recommendations.</a:t>
            </a:r>
          </a:p>
          <a:p>
            <a:pPr algn="just">
              <a:buFont typeface="Wingdings" panose="05000000000000000000" pitchFamily="2" charset="2"/>
              <a:buChar char="Ø"/>
            </a:pPr>
            <a:r>
              <a:rPr lang="en-GB" sz="2000" dirty="0"/>
              <a:t>Share the report for use by the University of SL – IPAM to be specific.</a:t>
            </a:r>
          </a:p>
          <a:p>
            <a:pPr algn="just">
              <a:buFont typeface="Wingdings" panose="05000000000000000000" pitchFamily="2" charset="2"/>
              <a:buChar char="Ø"/>
            </a:pPr>
            <a:r>
              <a:rPr lang="en-GB" sz="2000" dirty="0"/>
              <a:t>Continue to engage the Government with the TMSL and other like-minded institutions for the implementation of the recommendations.</a:t>
            </a:r>
          </a:p>
          <a:p>
            <a:pPr algn="just">
              <a:buFont typeface="Wingdings" panose="05000000000000000000" pitchFamily="2" charset="2"/>
              <a:buChar char="Ø"/>
            </a:pPr>
            <a:r>
              <a:rPr lang="en-GB" sz="2000" dirty="0"/>
              <a:t>Use other platforms like budget process and the EITI  to influence government actions on the </a:t>
            </a:r>
          </a:p>
          <a:p>
            <a:pPr algn="just">
              <a:buFont typeface="Wingdings" panose="05000000000000000000" pitchFamily="2" charset="2"/>
              <a:buChar char="Ø"/>
            </a:pPr>
            <a:r>
              <a:rPr lang="en-GB" sz="2000" dirty="0"/>
              <a:t>Monitor the implementations of Recommendations and share the findings.</a:t>
            </a:r>
          </a:p>
          <a:p>
            <a:pPr algn="just">
              <a:buFont typeface="Wingdings" panose="05000000000000000000" pitchFamily="2" charset="2"/>
              <a:buChar char="Ø"/>
            </a:pPr>
            <a:r>
              <a:rPr lang="en-GB" sz="2000" dirty="0"/>
              <a:t>With funding, we will conduct another FTM study covering the 6 categories of the framework.</a:t>
            </a:r>
          </a:p>
        </p:txBody>
      </p:sp>
    </p:spTree>
    <p:extLst>
      <p:ext uri="{BB962C8B-B14F-4D97-AF65-F5344CB8AC3E}">
        <p14:creationId xmlns:p14="http://schemas.microsoft.com/office/powerpoint/2010/main" val="3209335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holding papers&#10;&#10;Description automatically generated with medium confidence">
            <a:extLst>
              <a:ext uri="{FF2B5EF4-FFF2-40B4-BE49-F238E27FC236}">
                <a16:creationId xmlns:a16="http://schemas.microsoft.com/office/drawing/2014/main" id="{015B127F-0137-4E64-AD01-0270D529B34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21786" y="0"/>
            <a:ext cx="5457441" cy="4093081"/>
          </a:xfrm>
        </p:spPr>
      </p:pic>
      <p:pic>
        <p:nvPicPr>
          <p:cNvPr id="3" name="Picture 2">
            <a:extLst>
              <a:ext uri="{FF2B5EF4-FFF2-40B4-BE49-F238E27FC236}">
                <a16:creationId xmlns:a16="http://schemas.microsoft.com/office/drawing/2014/main" id="{199200CB-ECCE-D757-C3AE-FFCD8C443929}"/>
              </a:ext>
            </a:extLst>
          </p:cNvPr>
          <p:cNvPicPr>
            <a:picLocks noChangeAspect="1"/>
          </p:cNvPicPr>
          <p:nvPr/>
        </p:nvPicPr>
        <p:blipFill>
          <a:blip r:embed="rId3"/>
          <a:stretch>
            <a:fillRect/>
          </a:stretch>
        </p:blipFill>
        <p:spPr>
          <a:xfrm>
            <a:off x="7150225" y="0"/>
            <a:ext cx="5843104" cy="3900309"/>
          </a:xfrm>
          <a:prstGeom prst="rect">
            <a:avLst/>
          </a:prstGeom>
        </p:spPr>
      </p:pic>
      <p:pic>
        <p:nvPicPr>
          <p:cNvPr id="4" name="Picture 3">
            <a:extLst>
              <a:ext uri="{FF2B5EF4-FFF2-40B4-BE49-F238E27FC236}">
                <a16:creationId xmlns:a16="http://schemas.microsoft.com/office/drawing/2014/main" id="{8634DD44-5AD3-E4BD-1C2C-AC594291C016}"/>
              </a:ext>
            </a:extLst>
          </p:cNvPr>
          <p:cNvPicPr>
            <a:picLocks noChangeAspect="1"/>
          </p:cNvPicPr>
          <p:nvPr/>
        </p:nvPicPr>
        <p:blipFill>
          <a:blip r:embed="rId4"/>
          <a:stretch>
            <a:fillRect/>
          </a:stretch>
        </p:blipFill>
        <p:spPr>
          <a:xfrm>
            <a:off x="7150225" y="3326039"/>
            <a:ext cx="5730737" cy="3822523"/>
          </a:xfrm>
          <a:prstGeom prst="rect">
            <a:avLst/>
          </a:prstGeom>
        </p:spPr>
      </p:pic>
    </p:spTree>
    <p:extLst>
      <p:ext uri="{BB962C8B-B14F-4D97-AF65-F5344CB8AC3E}">
        <p14:creationId xmlns:p14="http://schemas.microsoft.com/office/powerpoint/2010/main" val="3172152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7" y="478972"/>
            <a:ext cx="8936929" cy="566058"/>
          </a:xfrm>
        </p:spPr>
        <p:txBody>
          <a:bodyPr>
            <a:normAutofit fontScale="90000"/>
          </a:bodyPr>
          <a:lstStyle/>
          <a:p>
            <a:r>
              <a:rPr lang="en-US" dirty="0"/>
              <a:t>Outline</a:t>
            </a:r>
          </a:p>
        </p:txBody>
      </p:sp>
      <p:sp>
        <p:nvSpPr>
          <p:cNvPr id="3" name="Content Placeholder 2"/>
          <p:cNvSpPr>
            <a:spLocks noGrp="1"/>
          </p:cNvSpPr>
          <p:nvPr>
            <p:ph idx="1"/>
          </p:nvPr>
        </p:nvSpPr>
        <p:spPr>
          <a:xfrm>
            <a:off x="638456" y="1311503"/>
            <a:ext cx="8766799" cy="5050108"/>
          </a:xfrm>
        </p:spPr>
        <p:txBody>
          <a:bodyPr>
            <a:normAutofit/>
          </a:bodyPr>
          <a:lstStyle/>
          <a:p>
            <a:pPr algn="just"/>
            <a:r>
              <a:rPr lang="en-US" sz="3600" dirty="0"/>
              <a:t>Why We did the study </a:t>
            </a:r>
          </a:p>
          <a:p>
            <a:pPr algn="just"/>
            <a:r>
              <a:rPr lang="en-US" sz="3600" dirty="0"/>
              <a:t>How We did it </a:t>
            </a:r>
          </a:p>
          <a:p>
            <a:pPr algn="just"/>
            <a:r>
              <a:rPr lang="en-US" sz="3600" dirty="0"/>
              <a:t>What We Found</a:t>
            </a:r>
          </a:p>
          <a:p>
            <a:pPr algn="just"/>
            <a:r>
              <a:rPr lang="en-US" sz="3600" dirty="0"/>
              <a:t> Implications: Policy Makers, Civil society</a:t>
            </a:r>
          </a:p>
          <a:p>
            <a:pPr algn="just"/>
            <a:r>
              <a:rPr lang="en-US" sz="3600" dirty="0"/>
              <a:t>Next Steps </a:t>
            </a:r>
          </a:p>
        </p:txBody>
      </p:sp>
    </p:spTree>
    <p:extLst>
      <p:ext uri="{BB962C8B-B14F-4D97-AF65-F5344CB8AC3E}">
        <p14:creationId xmlns:p14="http://schemas.microsoft.com/office/powerpoint/2010/main" val="3881766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ADA8EC3-01C5-453C-91A6-D01B9E15BF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1" name="Freeform 6">
              <a:extLst>
                <a:ext uri="{FF2B5EF4-FFF2-40B4-BE49-F238E27FC236}">
                  <a16:creationId xmlns:a16="http://schemas.microsoft.com/office/drawing/2014/main" id="{9A1D7546-68ED-4F66-AA8D-D04BEAD39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2" name="Freeform 7">
              <a:extLst>
                <a:ext uri="{FF2B5EF4-FFF2-40B4-BE49-F238E27FC236}">
                  <a16:creationId xmlns:a16="http://schemas.microsoft.com/office/drawing/2014/main" id="{FCFE8A66-699D-4E05-B8FC-C31AE461D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3" name="Freeform 8">
              <a:extLst>
                <a:ext uri="{FF2B5EF4-FFF2-40B4-BE49-F238E27FC236}">
                  <a16:creationId xmlns:a16="http://schemas.microsoft.com/office/drawing/2014/main" id="{A124234B-D5D1-45F9-9B32-264F699BC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 name="Freeform 9">
              <a:extLst>
                <a:ext uri="{FF2B5EF4-FFF2-40B4-BE49-F238E27FC236}">
                  <a16:creationId xmlns:a16="http://schemas.microsoft.com/office/drawing/2014/main" id="{7A0B0249-AEB7-44A1-BEC3-A0C07E9E3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 name="Freeform 10">
              <a:extLst>
                <a:ext uri="{FF2B5EF4-FFF2-40B4-BE49-F238E27FC236}">
                  <a16:creationId xmlns:a16="http://schemas.microsoft.com/office/drawing/2014/main" id="{251D4BF9-284D-4B99-922C-BAB91FB2D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6" name="Freeform 11">
              <a:extLst>
                <a:ext uri="{FF2B5EF4-FFF2-40B4-BE49-F238E27FC236}">
                  <a16:creationId xmlns:a16="http://schemas.microsoft.com/office/drawing/2014/main" id="{733E9BD1-CC4F-4B4B-A413-92D6B1F0B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18" name="Group 17">
            <a:extLst>
              <a:ext uri="{FF2B5EF4-FFF2-40B4-BE49-F238E27FC236}">
                <a16:creationId xmlns:a16="http://schemas.microsoft.com/office/drawing/2014/main" id="{C2EAC6F4-CC14-4018-8EB7-80E98A207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9" name="Freeform 6">
              <a:extLst>
                <a:ext uri="{FF2B5EF4-FFF2-40B4-BE49-F238E27FC236}">
                  <a16:creationId xmlns:a16="http://schemas.microsoft.com/office/drawing/2014/main" id="{20B54FFC-1F45-4851-B17E-27AA9F2AA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41D2D494-2435-4150-B9D3-974CD924E5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1" name="Freeform 8">
              <a:extLst>
                <a:ext uri="{FF2B5EF4-FFF2-40B4-BE49-F238E27FC236}">
                  <a16:creationId xmlns:a16="http://schemas.microsoft.com/office/drawing/2014/main" id="{1919E1BB-9B82-4C97-919D-92ED3FFE6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2" name="Freeform 9">
              <a:extLst>
                <a:ext uri="{FF2B5EF4-FFF2-40B4-BE49-F238E27FC236}">
                  <a16:creationId xmlns:a16="http://schemas.microsoft.com/office/drawing/2014/main" id="{6F8ACC16-1243-4719-B21E-C286C1026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453E1702-AF03-4993-9127-D048E93143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B0A6365B-1292-4142-BA51-04BCB3D4C1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5" name="Content Placeholder 4" descr="A group of people posing for a photo&#10;&#10;Description automatically generated">
            <a:extLst>
              <a:ext uri="{FF2B5EF4-FFF2-40B4-BE49-F238E27FC236}">
                <a16:creationId xmlns:a16="http://schemas.microsoft.com/office/drawing/2014/main" id="{74CB4E70-99A1-31D4-E2ED-DFB16F9FB2F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 b="19761"/>
          <a:stretch/>
        </p:blipFill>
        <p:spPr>
          <a:xfrm>
            <a:off x="6494025" y="3429000"/>
            <a:ext cx="5697974" cy="3428999"/>
          </a:xfrm>
          <a:custGeom>
            <a:avLst/>
            <a:gdLst/>
            <a:ahLst/>
            <a:cxnLst/>
            <a:rect l="l" t="t" r="r" b="b"/>
            <a:pathLst>
              <a:path w="11395934" h="6858000">
                <a:moveTo>
                  <a:pt x="867942" y="0"/>
                </a:moveTo>
                <a:lnTo>
                  <a:pt x="1786638" y="0"/>
                </a:lnTo>
                <a:lnTo>
                  <a:pt x="11395934" y="0"/>
                </a:lnTo>
                <a:lnTo>
                  <a:pt x="11395934" y="6858000"/>
                </a:lnTo>
                <a:lnTo>
                  <a:pt x="1925619" y="6858000"/>
                </a:lnTo>
                <a:lnTo>
                  <a:pt x="1924311" y="6820097"/>
                </a:lnTo>
                <a:lnTo>
                  <a:pt x="1925076" y="6858000"/>
                </a:lnTo>
                <a:lnTo>
                  <a:pt x="1892647" y="6858000"/>
                </a:lnTo>
                <a:lnTo>
                  <a:pt x="0" y="5314276"/>
                </a:lnTo>
                <a:cubicBezTo>
                  <a:pt x="282142" y="3542851"/>
                  <a:pt x="585800" y="1771425"/>
                  <a:pt x="867942" y="0"/>
                </a:cubicBezTo>
                <a:close/>
              </a:path>
            </a:pathLst>
          </a:custGeom>
        </p:spPr>
      </p:pic>
      <p:pic>
        <p:nvPicPr>
          <p:cNvPr id="6" name="Picture 5">
            <a:extLst>
              <a:ext uri="{FF2B5EF4-FFF2-40B4-BE49-F238E27FC236}">
                <a16:creationId xmlns:a16="http://schemas.microsoft.com/office/drawing/2014/main" id="{C6F97014-400D-44A0-DE7D-EE0507DC11BE}"/>
              </a:ext>
            </a:extLst>
          </p:cNvPr>
          <p:cNvPicPr>
            <a:picLocks noChangeAspect="1"/>
          </p:cNvPicPr>
          <p:nvPr/>
        </p:nvPicPr>
        <p:blipFill>
          <a:blip r:embed="rId4"/>
          <a:stretch>
            <a:fillRect/>
          </a:stretch>
        </p:blipFill>
        <p:spPr>
          <a:xfrm>
            <a:off x="1253212" y="516194"/>
            <a:ext cx="5100253" cy="3067664"/>
          </a:xfrm>
          <a:prstGeom prst="rect">
            <a:avLst/>
          </a:prstGeom>
        </p:spPr>
      </p:pic>
      <p:pic>
        <p:nvPicPr>
          <p:cNvPr id="7" name="Picture 6">
            <a:extLst>
              <a:ext uri="{FF2B5EF4-FFF2-40B4-BE49-F238E27FC236}">
                <a16:creationId xmlns:a16="http://schemas.microsoft.com/office/drawing/2014/main" id="{0A6D8F04-6114-5794-D135-803F8DC30D9B}"/>
              </a:ext>
            </a:extLst>
          </p:cNvPr>
          <p:cNvPicPr>
            <a:picLocks noChangeAspect="1"/>
          </p:cNvPicPr>
          <p:nvPr/>
        </p:nvPicPr>
        <p:blipFill>
          <a:blip r:embed="rId5"/>
          <a:stretch>
            <a:fillRect/>
          </a:stretch>
        </p:blipFill>
        <p:spPr>
          <a:xfrm>
            <a:off x="573515" y="3722131"/>
            <a:ext cx="6096528" cy="3429297"/>
          </a:xfrm>
          <a:prstGeom prst="rect">
            <a:avLst/>
          </a:prstGeom>
        </p:spPr>
      </p:pic>
      <p:pic>
        <p:nvPicPr>
          <p:cNvPr id="17" name="Picture 16">
            <a:extLst>
              <a:ext uri="{FF2B5EF4-FFF2-40B4-BE49-F238E27FC236}">
                <a16:creationId xmlns:a16="http://schemas.microsoft.com/office/drawing/2014/main" id="{DF6CF324-8971-0E3E-BB21-279D31E628C9}"/>
              </a:ext>
            </a:extLst>
          </p:cNvPr>
          <p:cNvPicPr>
            <a:picLocks noChangeAspect="1"/>
          </p:cNvPicPr>
          <p:nvPr/>
        </p:nvPicPr>
        <p:blipFill>
          <a:blip r:embed="rId6"/>
          <a:stretch>
            <a:fillRect/>
          </a:stretch>
        </p:blipFill>
        <p:spPr>
          <a:xfrm>
            <a:off x="6353465" y="132372"/>
            <a:ext cx="6161385" cy="3709949"/>
          </a:xfrm>
          <a:prstGeom prst="rect">
            <a:avLst/>
          </a:prstGeom>
        </p:spPr>
      </p:pic>
    </p:spTree>
    <p:extLst>
      <p:ext uri="{BB962C8B-B14F-4D97-AF65-F5344CB8AC3E}">
        <p14:creationId xmlns:p14="http://schemas.microsoft.com/office/powerpoint/2010/main" val="2523969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752A0DD-3DDE-1B09-97C9-3182857CA8DF}"/>
              </a:ext>
            </a:extLst>
          </p:cNvPr>
          <p:cNvPicPr>
            <a:picLocks noGrp="1" noChangeAspect="1"/>
          </p:cNvPicPr>
          <p:nvPr>
            <p:ph idx="1"/>
          </p:nvPr>
        </p:nvPicPr>
        <p:blipFill>
          <a:blip r:embed="rId2"/>
          <a:stretch>
            <a:fillRect/>
          </a:stretch>
        </p:blipFill>
        <p:spPr>
          <a:xfrm>
            <a:off x="1281168" y="-2353542"/>
            <a:ext cx="5872564" cy="5185232"/>
          </a:xfrm>
          <a:prstGeom prst="rect">
            <a:avLst/>
          </a:prstGeom>
        </p:spPr>
      </p:pic>
      <p:pic>
        <p:nvPicPr>
          <p:cNvPr id="1027" name="Picture 3">
            <a:extLst>
              <a:ext uri="{FF2B5EF4-FFF2-40B4-BE49-F238E27FC236}">
                <a16:creationId xmlns:a16="http://schemas.microsoft.com/office/drawing/2014/main" id="{9FF7778A-10DA-851E-C4C1-A4C64F012D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22388" cy="2746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6">
            <a:extLst>
              <a:ext uri="{FF2B5EF4-FFF2-40B4-BE49-F238E27FC236}">
                <a16:creationId xmlns:a16="http://schemas.microsoft.com/office/drawing/2014/main" id="{28BD4A67-32CA-8017-8D35-B3332470D43E}"/>
              </a:ext>
            </a:extLst>
          </p:cNvPr>
          <p:cNvPicPr>
            <a:picLocks noChangeAspect="1"/>
          </p:cNvPicPr>
          <p:nvPr/>
        </p:nvPicPr>
        <p:blipFill>
          <a:blip r:embed="rId4"/>
          <a:stretch>
            <a:fillRect/>
          </a:stretch>
        </p:blipFill>
        <p:spPr>
          <a:xfrm flipH="1">
            <a:off x="7980463" y="0"/>
            <a:ext cx="4039471" cy="5550212"/>
          </a:xfrm>
          <a:prstGeom prst="rect">
            <a:avLst/>
          </a:prstGeom>
        </p:spPr>
      </p:pic>
      <p:pic>
        <p:nvPicPr>
          <p:cNvPr id="8" name="Picture 7">
            <a:extLst>
              <a:ext uri="{FF2B5EF4-FFF2-40B4-BE49-F238E27FC236}">
                <a16:creationId xmlns:a16="http://schemas.microsoft.com/office/drawing/2014/main" id="{D02EFDF7-2778-1833-9871-A6E750271CAA}"/>
              </a:ext>
            </a:extLst>
          </p:cNvPr>
          <p:cNvPicPr>
            <a:picLocks noChangeAspect="1"/>
          </p:cNvPicPr>
          <p:nvPr/>
        </p:nvPicPr>
        <p:blipFill>
          <a:blip r:embed="rId5"/>
          <a:stretch>
            <a:fillRect/>
          </a:stretch>
        </p:blipFill>
        <p:spPr>
          <a:xfrm>
            <a:off x="2662916" y="5406594"/>
            <a:ext cx="8400000" cy="1295238"/>
          </a:xfrm>
          <a:prstGeom prst="rect">
            <a:avLst/>
          </a:prstGeom>
        </p:spPr>
      </p:pic>
      <p:pic>
        <p:nvPicPr>
          <p:cNvPr id="11" name="Picture 10">
            <a:extLst>
              <a:ext uri="{FF2B5EF4-FFF2-40B4-BE49-F238E27FC236}">
                <a16:creationId xmlns:a16="http://schemas.microsoft.com/office/drawing/2014/main" id="{303C659A-8903-3857-E139-6AD92A89BAB4}"/>
              </a:ext>
            </a:extLst>
          </p:cNvPr>
          <p:cNvPicPr>
            <a:picLocks noChangeAspect="1"/>
          </p:cNvPicPr>
          <p:nvPr/>
        </p:nvPicPr>
        <p:blipFill>
          <a:blip r:embed="rId6"/>
          <a:stretch>
            <a:fillRect/>
          </a:stretch>
        </p:blipFill>
        <p:spPr>
          <a:xfrm>
            <a:off x="1121690" y="3349455"/>
            <a:ext cx="5872564" cy="1488016"/>
          </a:xfrm>
          <a:prstGeom prst="rect">
            <a:avLst/>
          </a:prstGeom>
        </p:spPr>
      </p:pic>
    </p:spTree>
    <p:extLst>
      <p:ext uri="{BB962C8B-B14F-4D97-AF65-F5344CB8AC3E}">
        <p14:creationId xmlns:p14="http://schemas.microsoft.com/office/powerpoint/2010/main" val="1938155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3840"/>
            <a:ext cx="8596668" cy="405089"/>
          </a:xfrm>
        </p:spPr>
        <p:txBody>
          <a:bodyPr>
            <a:normAutofit fontScale="90000"/>
          </a:bodyPr>
          <a:lstStyle/>
          <a:p>
            <a:pPr algn="ctr"/>
            <a:r>
              <a:rPr lang="en-US" sz="2800" b="1" dirty="0"/>
              <a:t>WHY WE Did It</a:t>
            </a:r>
          </a:p>
        </p:txBody>
      </p:sp>
      <p:sp>
        <p:nvSpPr>
          <p:cNvPr id="3" name="Content Placeholder 2"/>
          <p:cNvSpPr>
            <a:spLocks noGrp="1"/>
          </p:cNvSpPr>
          <p:nvPr>
            <p:ph idx="1"/>
          </p:nvPr>
        </p:nvSpPr>
        <p:spPr>
          <a:xfrm>
            <a:off x="677334" y="752168"/>
            <a:ext cx="8767112" cy="5713946"/>
          </a:xfrm>
        </p:spPr>
        <p:txBody>
          <a:bodyPr>
            <a:noAutofit/>
          </a:bodyPr>
          <a:lstStyle/>
          <a:p>
            <a:pPr algn="just"/>
            <a:r>
              <a:rPr lang="en-US" dirty="0">
                <a:latin typeface="Calisto MT" panose="02040603050505030304" pitchFamily="18" charset="0"/>
              </a:rPr>
              <a:t>Taxation is the main means by which a government finances its expenditure. </a:t>
            </a:r>
          </a:p>
          <a:p>
            <a:pPr algn="just"/>
            <a:r>
              <a:rPr lang="en-US" dirty="0">
                <a:latin typeface="Calisto MT" panose="02040603050505030304" pitchFamily="18" charset="0"/>
              </a:rPr>
              <a:t>Sierra Leone planned to spend approximately US8.15 billion to meet its development articulated in Mid-Term National Development Plan (MTNDP) 2019-2023. The only sustainable way of financing such expenditures is through taxation.</a:t>
            </a:r>
          </a:p>
          <a:p>
            <a:pPr algn="just"/>
            <a:r>
              <a:rPr lang="en-US" dirty="0">
                <a:effectLst/>
                <a:latin typeface="Calisto MT" panose="02040603050505030304" pitchFamily="18" charset="0"/>
                <a:ea typeface="Calibri" panose="020F0502020204030204" pitchFamily="34" charset="0"/>
                <a:cs typeface="Times New Roman" panose="02020603050405020304" pitchFamily="18" charset="0"/>
              </a:rPr>
              <a:t>Taxation is also the cornerstone of the social contract between state and citizens– quality gender-responsive public services provided by the state in exchange for taxes paid – and therefore, a vital path to building legitimacy and a sense of fairness</a:t>
            </a:r>
            <a:endParaRPr lang="en-US" dirty="0">
              <a:latin typeface="Calisto MT" panose="02040603050505030304" pitchFamily="18" charset="0"/>
            </a:endParaRPr>
          </a:p>
          <a:p>
            <a:pPr algn="just"/>
            <a:r>
              <a:rPr lang="en-US" dirty="0">
                <a:latin typeface="Calisto MT" panose="02040603050505030304" pitchFamily="18" charset="0"/>
              </a:rPr>
              <a:t>The tax system referred to should be based on principles of transparency, accountability and participation. A regressive tax system though may be fair because it is applied to everyone may tend to place greater burden on especially the poor compared to high-income earners</a:t>
            </a:r>
          </a:p>
        </p:txBody>
      </p:sp>
    </p:spTree>
    <p:extLst>
      <p:ext uri="{BB962C8B-B14F-4D97-AF65-F5344CB8AC3E}">
        <p14:creationId xmlns:p14="http://schemas.microsoft.com/office/powerpoint/2010/main" val="1169591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9966"/>
            <a:ext cx="8596668" cy="558212"/>
          </a:xfrm>
        </p:spPr>
        <p:txBody>
          <a:bodyPr>
            <a:normAutofit fontScale="90000"/>
          </a:bodyPr>
          <a:lstStyle/>
          <a:p>
            <a:pPr algn="ctr"/>
            <a:r>
              <a:rPr lang="en-US" b="1" dirty="0"/>
              <a:t>WHY WE DID IT</a:t>
            </a:r>
          </a:p>
        </p:txBody>
      </p:sp>
      <p:sp>
        <p:nvSpPr>
          <p:cNvPr id="3" name="Content Placeholder 2"/>
          <p:cNvSpPr>
            <a:spLocks noGrp="1"/>
          </p:cNvSpPr>
          <p:nvPr>
            <p:ph idx="1"/>
          </p:nvPr>
        </p:nvSpPr>
        <p:spPr>
          <a:xfrm>
            <a:off x="677334" y="828178"/>
            <a:ext cx="8596668" cy="5441993"/>
          </a:xfrm>
        </p:spPr>
        <p:txBody>
          <a:bodyPr>
            <a:normAutofit fontScale="92500" lnSpcReduction="20000"/>
          </a:bodyPr>
          <a:lstStyle/>
          <a:p>
            <a:pPr algn="just"/>
            <a:r>
              <a:rPr lang="en-US" sz="2400" dirty="0">
                <a:latin typeface="Calisto MT" panose="02040603050505030304" pitchFamily="18" charset="0"/>
              </a:rPr>
              <a:t>Studies by research institutions (OECD, 2013; ECA, 2018) revealed that discretionary tax expenditures and other tax waivers embedded in agreements of mining companies granted by governments and derogations, particularly in resource-rich countries continue to erode the country’s tax base. Sierra Leone is no exception.</a:t>
            </a:r>
          </a:p>
          <a:p>
            <a:pPr algn="just"/>
            <a:endParaRPr lang="en-US" sz="2400" dirty="0">
              <a:latin typeface="Calisto MT" panose="02040603050505030304" pitchFamily="18" charset="0"/>
            </a:endParaRPr>
          </a:p>
          <a:p>
            <a:pPr algn="just"/>
            <a:r>
              <a:rPr lang="en-US" sz="2400" dirty="0">
                <a:latin typeface="Calisto MT" panose="02040603050505030304" pitchFamily="18" charset="0"/>
              </a:rPr>
              <a:t>Other challenges that affect the feasibility of raising taxes and other revenue include widespread poverty and illiteracy; hard-to-tax groups in subsistence agriculture and the informal sector; problematic accounting in the private sector; deficient rule of law and a high incidence of corruption; and weak administrative capacity.</a:t>
            </a:r>
          </a:p>
          <a:p>
            <a:pPr algn="just"/>
            <a:endParaRPr lang="en-US" sz="2400" dirty="0">
              <a:latin typeface="Calisto MT" panose="02040603050505030304" pitchFamily="18" charset="0"/>
            </a:endParaRPr>
          </a:p>
          <a:p>
            <a:pPr algn="just"/>
            <a:r>
              <a:rPr lang="en-US" sz="2400" dirty="0">
                <a:latin typeface="Calisto MT" panose="02040603050505030304" pitchFamily="18" charset="0"/>
              </a:rPr>
              <a:t>AASL and CSOs through the Tax Movement Sierra Leone working on Taxation decided to commission the first FTM evaluation in Sierra Leone. </a:t>
            </a:r>
          </a:p>
          <a:p>
            <a:endParaRPr lang="en-US" dirty="0"/>
          </a:p>
        </p:txBody>
      </p:sp>
    </p:spTree>
    <p:extLst>
      <p:ext uri="{BB962C8B-B14F-4D97-AF65-F5344CB8AC3E}">
        <p14:creationId xmlns:p14="http://schemas.microsoft.com/office/powerpoint/2010/main" val="2221293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4E535-C8B0-02FF-0341-861F8B8B1BA3}"/>
              </a:ext>
            </a:extLst>
          </p:cNvPr>
          <p:cNvSpPr>
            <a:spLocks noGrp="1"/>
          </p:cNvSpPr>
          <p:nvPr>
            <p:ph type="title"/>
          </p:nvPr>
        </p:nvSpPr>
        <p:spPr>
          <a:xfrm>
            <a:off x="677334" y="609601"/>
            <a:ext cx="8596668" cy="378542"/>
          </a:xfrm>
        </p:spPr>
        <p:txBody>
          <a:bodyPr>
            <a:normAutofit fontScale="90000"/>
          </a:bodyPr>
          <a:lstStyle/>
          <a:p>
            <a:pPr algn="ctr"/>
            <a:r>
              <a:rPr lang="en-GB" b="1" dirty="0"/>
              <a:t>How We Did It</a:t>
            </a:r>
          </a:p>
        </p:txBody>
      </p:sp>
      <p:sp>
        <p:nvSpPr>
          <p:cNvPr id="3" name="Content Placeholder 2">
            <a:extLst>
              <a:ext uri="{FF2B5EF4-FFF2-40B4-BE49-F238E27FC236}">
                <a16:creationId xmlns:a16="http://schemas.microsoft.com/office/drawing/2014/main" id="{2B9E0580-F944-D0AA-3856-96A4476CC86E}"/>
              </a:ext>
            </a:extLst>
          </p:cNvPr>
          <p:cNvSpPr>
            <a:spLocks noGrp="1"/>
          </p:cNvSpPr>
          <p:nvPr>
            <p:ph idx="1"/>
          </p:nvPr>
        </p:nvSpPr>
        <p:spPr>
          <a:xfrm>
            <a:off x="677334" y="1194619"/>
            <a:ext cx="8596668" cy="4846743"/>
          </a:xfrm>
        </p:spPr>
        <p:txBody>
          <a:bodyPr>
            <a:normAutofit/>
          </a:bodyPr>
          <a:lstStyle/>
          <a:p>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r>
              <a:rPr lang="en-US" sz="1800" dirty="0">
                <a:effectLst/>
                <a:latin typeface="Cambria" panose="02040503050406030204" pitchFamily="18" charset="0"/>
                <a:ea typeface="Calibri" panose="020F0502020204030204" pitchFamily="34" charset="0"/>
                <a:cs typeface="Times New Roman" panose="02020603050405020304" pitchFamily="18" charset="0"/>
              </a:rPr>
              <a:t>The goal of the study - To contribute to a better understanding of tax issues in Sierra Leone and to provide a firm basis for both civic education and advocacy campaigns to promote a fairer tax system. </a:t>
            </a:r>
          </a:p>
          <a:p>
            <a:pPr algn="just">
              <a:lnSpc>
                <a:spcPct val="150000"/>
              </a:lnSpc>
            </a:pPr>
            <a:r>
              <a:rPr lang="en-US" sz="1800" dirty="0">
                <a:effectLst/>
                <a:latin typeface="Cambria" panose="02040503050406030204" pitchFamily="18" charset="0"/>
                <a:ea typeface="Calibri" panose="020F0502020204030204" pitchFamily="34" charset="0"/>
                <a:cs typeface="Times New Roman" panose="02020603050405020304" pitchFamily="18" charset="0"/>
              </a:rPr>
              <a:t>The specific and target-oriented objectives: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n-US" sz="1800" dirty="0">
                <a:effectLst/>
                <a:latin typeface="Cambria" panose="02040503050406030204" pitchFamily="18" charset="0"/>
                <a:ea typeface="Calibri" panose="020F0502020204030204" pitchFamily="34" charset="0"/>
                <a:cs typeface="Times New Roman" panose="02020603050405020304" pitchFamily="18" charset="0"/>
              </a:rPr>
              <a:t>Provide a detailed review of Sierra Leone’s tax system and expenditure on public services based on the FTM methodology. </a:t>
            </a:r>
          </a:p>
          <a:p>
            <a:pPr marL="342900" lvl="0" indent="-342900" algn="just">
              <a:lnSpc>
                <a:spcPct val="150000"/>
              </a:lnSpc>
              <a:buFont typeface="+mj-lt"/>
              <a:buAutoNum type="arabicPeriod"/>
            </a:pPr>
            <a:r>
              <a:rPr lang="en-US" sz="1800" dirty="0">
                <a:effectLst/>
                <a:latin typeface="Cambria" panose="02040503050406030204" pitchFamily="18" charset="0"/>
                <a:ea typeface="Calibri" panose="020F0502020204030204" pitchFamily="34" charset="0"/>
                <a:cs typeface="Times New Roman" panose="02020603050405020304" pitchFamily="18" charset="0"/>
              </a:rPr>
              <a:t>Provide strong evidence-based support for country-level advocacy, campaigns and influencing work.</a:t>
            </a:r>
          </a:p>
          <a:p>
            <a:pPr algn="just">
              <a:lnSpc>
                <a:spcPct val="150000"/>
              </a:lnSpc>
              <a:buFont typeface="+mj-lt"/>
              <a:buAutoNum type="arabicPeriod"/>
            </a:pPr>
            <a:r>
              <a:rPr lang="en-US" sz="1800" dirty="0">
                <a:effectLst/>
                <a:latin typeface="Cambria" panose="02040503050406030204" pitchFamily="18" charset="0"/>
                <a:ea typeface="Calibri" panose="020F0502020204030204" pitchFamily="34" charset="0"/>
                <a:cs typeface="Times New Roman" panose="02020603050405020304" pitchFamily="18" charset="0"/>
              </a:rPr>
              <a:t>Create a framework to compare the tax systems of selected countries over time and measure changes in tax policy in Sierra Leone.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677072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2216"/>
            <a:ext cx="8596668" cy="545149"/>
          </a:xfrm>
        </p:spPr>
        <p:txBody>
          <a:bodyPr>
            <a:normAutofit fontScale="90000"/>
          </a:bodyPr>
          <a:lstStyle/>
          <a:p>
            <a:pPr algn="ctr"/>
            <a:r>
              <a:rPr lang="en-US" b="1" dirty="0"/>
              <a:t>How We Did It</a:t>
            </a:r>
          </a:p>
        </p:txBody>
      </p:sp>
      <p:sp>
        <p:nvSpPr>
          <p:cNvPr id="3" name="Content Placeholder 2"/>
          <p:cNvSpPr>
            <a:spLocks noGrp="1"/>
          </p:cNvSpPr>
          <p:nvPr>
            <p:ph idx="1"/>
          </p:nvPr>
        </p:nvSpPr>
        <p:spPr>
          <a:xfrm>
            <a:off x="677333" y="867366"/>
            <a:ext cx="8910803" cy="5624874"/>
          </a:xfrm>
        </p:spPr>
        <p:txBody>
          <a:bodyPr>
            <a:normAutofit fontScale="85000" lnSpcReduction="20000"/>
          </a:bodyPr>
          <a:lstStyle/>
          <a:p>
            <a:pPr algn="just"/>
            <a:endParaRPr lang="en-GB" sz="2400" dirty="0">
              <a:solidFill>
                <a:schemeClr val="dk1"/>
              </a:solidFill>
            </a:endParaRPr>
          </a:p>
          <a:p>
            <a:pPr algn="just"/>
            <a:r>
              <a:rPr lang="en-GB" sz="2400" dirty="0">
                <a:solidFill>
                  <a:schemeClr val="dk1"/>
                </a:solidFill>
              </a:rPr>
              <a:t>The CRF is divided into 6 thematic categories used for evaluation. </a:t>
            </a:r>
          </a:p>
          <a:p>
            <a:pPr algn="just"/>
            <a:r>
              <a:rPr lang="en-GB" sz="2400" dirty="0">
                <a:solidFill>
                  <a:schemeClr val="dk1"/>
                </a:solidFill>
              </a:rPr>
              <a:t>These categories are meant to cover the main issues that tax systems in developing countries face today and to reflect the idea of a fair tax system. </a:t>
            </a:r>
          </a:p>
          <a:p>
            <a:pPr algn="just"/>
            <a:r>
              <a:rPr lang="en-GB" sz="2400" dirty="0">
                <a:solidFill>
                  <a:schemeClr val="dk1"/>
                </a:solidFill>
              </a:rPr>
              <a:t>The categories included in the FTM’s methodology to evaluate the tax systems are:</a:t>
            </a:r>
          </a:p>
          <a:p>
            <a:pPr lvl="1" algn="just"/>
            <a:r>
              <a:rPr lang="en-GB" sz="2200" dirty="0">
                <a:solidFill>
                  <a:schemeClr val="dk1"/>
                </a:solidFill>
                <a:highlight>
                  <a:srgbClr val="FFFF00"/>
                </a:highlight>
              </a:rPr>
              <a:t>Progressive tax system</a:t>
            </a:r>
          </a:p>
          <a:p>
            <a:pPr lvl="1" algn="just"/>
            <a:r>
              <a:rPr lang="en-GB" sz="2200" dirty="0">
                <a:solidFill>
                  <a:schemeClr val="dk1"/>
                </a:solidFill>
                <a:highlight>
                  <a:srgbClr val="FFFF00"/>
                </a:highlight>
              </a:rPr>
              <a:t>Sufficient revenues</a:t>
            </a:r>
          </a:p>
          <a:p>
            <a:pPr lvl="1" algn="just"/>
            <a:r>
              <a:rPr lang="en-GB" sz="2200" dirty="0">
                <a:solidFill>
                  <a:schemeClr val="dk1"/>
                </a:solidFill>
                <a:highlight>
                  <a:srgbClr val="FFFF00"/>
                </a:highlight>
              </a:rPr>
              <a:t>Tax competition and corporate tax incentives</a:t>
            </a:r>
          </a:p>
          <a:p>
            <a:pPr lvl="1" algn="just"/>
            <a:r>
              <a:rPr lang="en-GB" sz="2200" dirty="0">
                <a:solidFill>
                  <a:schemeClr val="dk1"/>
                </a:solidFill>
              </a:rPr>
              <a:t>Effective tax administration</a:t>
            </a:r>
          </a:p>
          <a:p>
            <a:pPr lvl="1" algn="just"/>
            <a:r>
              <a:rPr lang="en-GB" sz="2200" dirty="0">
                <a:solidFill>
                  <a:schemeClr val="dk1"/>
                </a:solidFill>
              </a:rPr>
              <a:t>Pro-poor Government spending</a:t>
            </a:r>
          </a:p>
          <a:p>
            <a:pPr lvl="1" algn="just"/>
            <a:r>
              <a:rPr lang="en-GB" sz="2200" dirty="0">
                <a:solidFill>
                  <a:schemeClr val="dk1"/>
                </a:solidFill>
              </a:rPr>
              <a:t>Accountable public finances</a:t>
            </a:r>
          </a:p>
          <a:p>
            <a:pPr algn="just"/>
            <a:r>
              <a:rPr lang="en-US" sz="2200" b="1" dirty="0"/>
              <a:t>In terms of scope, the FTM study for Sierra Leone focused on the first 3 categories covering a 5 years period (2015 – 2019).</a:t>
            </a:r>
          </a:p>
          <a:p>
            <a:pPr algn="just"/>
            <a:r>
              <a:rPr lang="en-US" sz="2200" b="1" dirty="0"/>
              <a:t>The study relied more on secondary data and expert opinion (NRA, RTPD of MoF and selected Medium to large taxpayers).</a:t>
            </a:r>
          </a:p>
        </p:txBody>
      </p:sp>
    </p:spTree>
    <p:extLst>
      <p:ext uri="{BB962C8B-B14F-4D97-AF65-F5344CB8AC3E}">
        <p14:creationId xmlns:p14="http://schemas.microsoft.com/office/powerpoint/2010/main" val="654411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3840"/>
            <a:ext cx="8596668" cy="493139"/>
          </a:xfrm>
        </p:spPr>
        <p:txBody>
          <a:bodyPr>
            <a:normAutofit fontScale="90000"/>
          </a:bodyPr>
          <a:lstStyle/>
          <a:p>
            <a:pPr algn="ctr"/>
            <a:r>
              <a:rPr lang="en-US" dirty="0"/>
              <a:t>How We Did It</a:t>
            </a:r>
          </a:p>
        </p:txBody>
      </p:sp>
      <p:sp>
        <p:nvSpPr>
          <p:cNvPr id="3" name="Content Placeholder 2"/>
          <p:cNvSpPr>
            <a:spLocks noGrp="1"/>
          </p:cNvSpPr>
          <p:nvPr>
            <p:ph idx="1"/>
          </p:nvPr>
        </p:nvSpPr>
        <p:spPr>
          <a:xfrm>
            <a:off x="677334" y="854303"/>
            <a:ext cx="8596668" cy="5899194"/>
          </a:xfrm>
        </p:spPr>
        <p:txBody>
          <a:bodyPr>
            <a:normAutofit fontScale="85000" lnSpcReduction="20000"/>
          </a:bodyPr>
          <a:lstStyle/>
          <a:p>
            <a:pPr algn="just"/>
            <a:r>
              <a:rPr lang="en-GB" dirty="0">
                <a:solidFill>
                  <a:schemeClr val="dk1"/>
                </a:solidFill>
              </a:rPr>
              <a:t>Each category is divided into several sub-categories for which a series of scoring questions are designed, the relevance of the question in relation to fair taxation and some tips in answering the question. </a:t>
            </a:r>
          </a:p>
          <a:p>
            <a:pPr algn="just"/>
            <a:r>
              <a:rPr lang="en-GB" dirty="0">
                <a:solidFill>
                  <a:schemeClr val="dk1"/>
                </a:solidFill>
              </a:rPr>
              <a:t>The scoring questions were formulated as binary (yes/no) questions and their structure is adjusted so that a scoring point is assigned to a positive answer and no scoring point to a negative answer. </a:t>
            </a:r>
          </a:p>
          <a:p>
            <a:pPr algn="just"/>
            <a:r>
              <a:rPr lang="en-GB" dirty="0">
                <a:solidFill>
                  <a:schemeClr val="dk1"/>
                </a:solidFill>
              </a:rPr>
              <a:t>For qualitative questions, to indicate a country scores partially positive, the methodology offer the possibility to give 0,5 points. In this way, it is possible to work with both qualitative and quantitative data and to combine them in constructing the final score for each category. </a:t>
            </a:r>
          </a:p>
          <a:p>
            <a:pPr algn="just"/>
            <a:r>
              <a:rPr lang="en-GB" dirty="0">
                <a:solidFill>
                  <a:schemeClr val="dk1"/>
                </a:solidFill>
              </a:rPr>
              <a:t>The scoring scale is defined from 0 to 10; 0 representing an unfair component of a tax system and 10 representing a fair component of a tax system. </a:t>
            </a:r>
          </a:p>
          <a:p>
            <a:pPr algn="just"/>
            <a:r>
              <a:rPr lang="en-GB" dirty="0">
                <a:solidFill>
                  <a:schemeClr val="dk1"/>
                </a:solidFill>
              </a:rPr>
              <a:t>The final scores are rounded up for practical purposes, but the exact scores are available in the methodology sheets. </a:t>
            </a:r>
          </a:p>
          <a:p>
            <a:pPr algn="just"/>
            <a:r>
              <a:rPr lang="en-GB" dirty="0">
                <a:solidFill>
                  <a:schemeClr val="dk1"/>
                </a:solidFill>
              </a:rPr>
              <a:t>The scale is also divided into 5 coloured intervals corresponding to scores (0 to 2), (3 to 4), (5 to 6), (7 to 8) and (9 to 10).</a:t>
            </a:r>
          </a:p>
          <a:p>
            <a:pPr algn="just"/>
            <a:r>
              <a:rPr lang="en-GB" dirty="0">
                <a:solidFill>
                  <a:schemeClr val="dk1"/>
                </a:solidFill>
              </a:rPr>
              <a:t>Summary of the subcategories across the 3 broad categories is presented in the table in the next slide.</a:t>
            </a:r>
            <a:endParaRPr lang="nl-NL" dirty="0">
              <a:solidFill>
                <a:schemeClr val="dk1"/>
              </a:solidFill>
            </a:endParaRPr>
          </a:p>
          <a:p>
            <a:endParaRPr lang="en-US" dirty="0"/>
          </a:p>
        </p:txBody>
      </p:sp>
    </p:spTree>
    <p:extLst>
      <p:ext uri="{BB962C8B-B14F-4D97-AF65-F5344CB8AC3E}">
        <p14:creationId xmlns:p14="http://schemas.microsoft.com/office/powerpoint/2010/main" val="3107518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53925167"/>
              </p:ext>
            </p:extLst>
          </p:nvPr>
        </p:nvGraphicFramePr>
        <p:xfrm>
          <a:off x="1622322" y="923106"/>
          <a:ext cx="7651676" cy="4578042"/>
        </p:xfrm>
        <a:graphic>
          <a:graphicData uri="http://schemas.openxmlformats.org/drawingml/2006/table">
            <a:tbl>
              <a:tblPr firstRow="1" bandRow="1">
                <a:tableStyleId>{5C22544A-7EE6-4342-B048-85BDC9FD1C3A}</a:tableStyleId>
              </a:tblPr>
              <a:tblGrid>
                <a:gridCol w="3546388">
                  <a:extLst>
                    <a:ext uri="{9D8B030D-6E8A-4147-A177-3AD203B41FA5}">
                      <a16:colId xmlns:a16="http://schemas.microsoft.com/office/drawing/2014/main" val="3360368437"/>
                    </a:ext>
                  </a:extLst>
                </a:gridCol>
                <a:gridCol w="2215093">
                  <a:extLst>
                    <a:ext uri="{9D8B030D-6E8A-4147-A177-3AD203B41FA5}">
                      <a16:colId xmlns:a16="http://schemas.microsoft.com/office/drawing/2014/main" val="2910603742"/>
                    </a:ext>
                  </a:extLst>
                </a:gridCol>
                <a:gridCol w="1890195">
                  <a:extLst>
                    <a:ext uri="{9D8B030D-6E8A-4147-A177-3AD203B41FA5}">
                      <a16:colId xmlns:a16="http://schemas.microsoft.com/office/drawing/2014/main" val="2428431680"/>
                    </a:ext>
                  </a:extLst>
                </a:gridCol>
              </a:tblGrid>
              <a:tr h="1396140">
                <a:tc>
                  <a:txBody>
                    <a:bodyPr/>
                    <a:lstStyle/>
                    <a:p>
                      <a:r>
                        <a:rPr lang="en-US" sz="2000" dirty="0"/>
                        <a:t>Progressive tax system</a:t>
                      </a:r>
                    </a:p>
                  </a:txBody>
                  <a:tcPr/>
                </a:tc>
                <a:tc>
                  <a:txBody>
                    <a:bodyPr/>
                    <a:lstStyle/>
                    <a:p>
                      <a:r>
                        <a:rPr lang="en-US" sz="2000" dirty="0"/>
                        <a:t>Sufficient revenues</a:t>
                      </a:r>
                    </a:p>
                  </a:txBody>
                  <a:tcPr/>
                </a:tc>
                <a:tc>
                  <a:txBody>
                    <a:bodyPr/>
                    <a:lstStyle/>
                    <a:p>
                      <a:r>
                        <a:rPr lang="en-US" sz="2000" dirty="0"/>
                        <a:t>Tax competition and corporate tax incentives</a:t>
                      </a:r>
                    </a:p>
                  </a:txBody>
                  <a:tcPr/>
                </a:tc>
                <a:extLst>
                  <a:ext uri="{0D108BD9-81ED-4DB2-BD59-A6C34878D82A}">
                    <a16:rowId xmlns:a16="http://schemas.microsoft.com/office/drawing/2014/main" val="3892370288"/>
                  </a:ext>
                </a:extLst>
              </a:tr>
              <a:tr h="422089">
                <a:tc>
                  <a:txBody>
                    <a:bodyPr/>
                    <a:lstStyle/>
                    <a:p>
                      <a:r>
                        <a:rPr lang="en-US" sz="2000" dirty="0"/>
                        <a:t>Cross-cutting progressivity</a:t>
                      </a:r>
                    </a:p>
                  </a:txBody>
                  <a:tcPr/>
                </a:tc>
                <a:tc>
                  <a:txBody>
                    <a:bodyPr/>
                    <a:lstStyle/>
                    <a:p>
                      <a:r>
                        <a:rPr lang="en-US" sz="2000" dirty="0"/>
                        <a:t>Sufficiency</a:t>
                      </a:r>
                    </a:p>
                  </a:txBody>
                  <a:tcPr/>
                </a:tc>
                <a:tc>
                  <a:txBody>
                    <a:bodyPr/>
                    <a:lstStyle/>
                    <a:p>
                      <a:r>
                        <a:rPr lang="en-US" sz="2000" dirty="0"/>
                        <a:t>Governance</a:t>
                      </a:r>
                    </a:p>
                  </a:txBody>
                  <a:tcPr/>
                </a:tc>
                <a:extLst>
                  <a:ext uri="{0D108BD9-81ED-4DB2-BD59-A6C34878D82A}">
                    <a16:rowId xmlns:a16="http://schemas.microsoft.com/office/drawing/2014/main" val="1316245484"/>
                  </a:ext>
                </a:extLst>
              </a:tr>
              <a:tr h="746773">
                <a:tc>
                  <a:txBody>
                    <a:bodyPr/>
                    <a:lstStyle/>
                    <a:p>
                      <a:r>
                        <a:rPr lang="en-US" sz="2000" dirty="0"/>
                        <a:t>Personal Income Tax (PIT)</a:t>
                      </a:r>
                    </a:p>
                  </a:txBody>
                  <a:tcPr/>
                </a:tc>
                <a:tc>
                  <a:txBody>
                    <a:bodyPr/>
                    <a:lstStyle/>
                    <a:p>
                      <a:r>
                        <a:rPr lang="en-US" sz="2000" dirty="0"/>
                        <a:t>Illicit financial flows</a:t>
                      </a:r>
                    </a:p>
                  </a:txBody>
                  <a:tcPr/>
                </a:tc>
                <a:tc>
                  <a:txBody>
                    <a:bodyPr/>
                    <a:lstStyle/>
                    <a:p>
                      <a:r>
                        <a:rPr lang="en-US" sz="2000" dirty="0"/>
                        <a:t>Transparency</a:t>
                      </a:r>
                    </a:p>
                  </a:txBody>
                  <a:tcPr/>
                </a:tc>
                <a:extLst>
                  <a:ext uri="{0D108BD9-81ED-4DB2-BD59-A6C34878D82A}">
                    <a16:rowId xmlns:a16="http://schemas.microsoft.com/office/drawing/2014/main" val="2372602015"/>
                  </a:ext>
                </a:extLst>
              </a:tr>
              <a:tr h="422089">
                <a:tc>
                  <a:txBody>
                    <a:bodyPr/>
                    <a:lstStyle/>
                    <a:p>
                      <a:r>
                        <a:rPr lang="en-US" sz="2000" dirty="0"/>
                        <a:t>Corporate Income Tax (CIT)</a:t>
                      </a:r>
                    </a:p>
                  </a:txBody>
                  <a:tcPr/>
                </a:tc>
                <a:tc>
                  <a:txBody>
                    <a:bodyPr/>
                    <a:lstStyle/>
                    <a:p>
                      <a:r>
                        <a:rPr lang="en-US" sz="2000" dirty="0"/>
                        <a:t>Tax revenues</a:t>
                      </a:r>
                    </a:p>
                  </a:txBody>
                  <a:tcPr/>
                </a:tc>
                <a:tc>
                  <a:txBody>
                    <a:bodyPr/>
                    <a:lstStyle/>
                    <a:p>
                      <a:endParaRPr lang="en-US" sz="2000"/>
                    </a:p>
                  </a:txBody>
                  <a:tcPr/>
                </a:tc>
                <a:extLst>
                  <a:ext uri="{0D108BD9-81ED-4DB2-BD59-A6C34878D82A}">
                    <a16:rowId xmlns:a16="http://schemas.microsoft.com/office/drawing/2014/main" val="3122234835"/>
                  </a:ext>
                </a:extLst>
              </a:tr>
              <a:tr h="422089">
                <a:tc>
                  <a:txBody>
                    <a:bodyPr/>
                    <a:lstStyle/>
                    <a:p>
                      <a:r>
                        <a:rPr lang="en-US" sz="2000" dirty="0"/>
                        <a:t>Wealth Tax</a:t>
                      </a:r>
                    </a:p>
                  </a:txBody>
                  <a:tcPr/>
                </a:tc>
                <a:tc>
                  <a:txBody>
                    <a:bodyPr/>
                    <a:lstStyle/>
                    <a:p>
                      <a:r>
                        <a:rPr lang="en-US" sz="2000" dirty="0"/>
                        <a:t>Non-tax revenues</a:t>
                      </a:r>
                    </a:p>
                  </a:txBody>
                  <a:tcPr/>
                </a:tc>
                <a:tc>
                  <a:txBody>
                    <a:bodyPr/>
                    <a:lstStyle/>
                    <a:p>
                      <a:endParaRPr lang="en-US" sz="2000" dirty="0"/>
                    </a:p>
                  </a:txBody>
                  <a:tcPr/>
                </a:tc>
                <a:extLst>
                  <a:ext uri="{0D108BD9-81ED-4DB2-BD59-A6C34878D82A}">
                    <a16:rowId xmlns:a16="http://schemas.microsoft.com/office/drawing/2014/main" val="2435688386"/>
                  </a:ext>
                </a:extLst>
              </a:tr>
              <a:tr h="422089">
                <a:tc>
                  <a:txBody>
                    <a:bodyPr/>
                    <a:lstStyle/>
                    <a:p>
                      <a:r>
                        <a:rPr lang="en-US" sz="2000" dirty="0"/>
                        <a:t>VAT/Sales Tax/GST</a:t>
                      </a:r>
                    </a:p>
                  </a:txBody>
                  <a:tcPr/>
                </a:tc>
                <a:tc>
                  <a:txBody>
                    <a:bodyPr/>
                    <a:lstStyle/>
                    <a:p>
                      <a:r>
                        <a:rPr lang="en-US" sz="2000" dirty="0"/>
                        <a:t>Taxpayers</a:t>
                      </a:r>
                    </a:p>
                  </a:txBody>
                  <a:tcPr/>
                </a:tc>
                <a:tc>
                  <a:txBody>
                    <a:bodyPr/>
                    <a:lstStyle/>
                    <a:p>
                      <a:endParaRPr lang="en-US" sz="2000" dirty="0"/>
                    </a:p>
                  </a:txBody>
                  <a:tcPr/>
                </a:tc>
                <a:extLst>
                  <a:ext uri="{0D108BD9-81ED-4DB2-BD59-A6C34878D82A}">
                    <a16:rowId xmlns:a16="http://schemas.microsoft.com/office/drawing/2014/main" val="121078871"/>
                  </a:ext>
                </a:extLst>
              </a:tr>
              <a:tr h="746773">
                <a:tc>
                  <a:txBody>
                    <a:bodyPr/>
                    <a:lstStyle/>
                    <a:p>
                      <a:r>
                        <a:rPr lang="en-US" sz="2000" dirty="0"/>
                        <a:t>Presumptive/turnover tax (informal economy taxes)</a:t>
                      </a:r>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3552227874"/>
                  </a:ext>
                </a:extLst>
              </a:tr>
            </a:tbl>
          </a:graphicData>
        </a:graphic>
      </p:graphicFrame>
    </p:spTree>
    <p:extLst>
      <p:ext uri="{BB962C8B-B14F-4D97-AF65-F5344CB8AC3E}">
        <p14:creationId xmlns:p14="http://schemas.microsoft.com/office/powerpoint/2010/main" val="1439128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11" y="1081548"/>
            <a:ext cx="3333495" cy="1504335"/>
          </a:xfrm>
        </p:spPr>
        <p:txBody>
          <a:bodyPr>
            <a:normAutofit/>
          </a:bodyPr>
          <a:lstStyle/>
          <a:p>
            <a:r>
              <a:rPr lang="en-US" sz="2400" b="1"/>
              <a:t>What we Found</a:t>
            </a:r>
          </a:p>
        </p:txBody>
      </p:sp>
      <p:sp>
        <p:nvSpPr>
          <p:cNvPr id="12" name="Content Placeholder 11"/>
          <p:cNvSpPr>
            <a:spLocks noGrp="1"/>
          </p:cNvSpPr>
          <p:nvPr>
            <p:ph idx="1"/>
          </p:nvPr>
        </p:nvSpPr>
        <p:spPr>
          <a:xfrm>
            <a:off x="1484311" y="2585883"/>
            <a:ext cx="2365018" cy="3205317"/>
          </a:xfrm>
        </p:spPr>
        <p:txBody>
          <a:bodyPr anchor="t">
            <a:normAutofit lnSpcReduction="10000"/>
          </a:bodyPr>
          <a:lstStyle/>
          <a:p>
            <a:pPr marL="0" indent="0">
              <a:buNone/>
            </a:pPr>
            <a:r>
              <a:rPr lang="en-US" sz="1600" b="1" dirty="0"/>
              <a:t>Summary Findings</a:t>
            </a:r>
          </a:p>
          <a:p>
            <a:pPr algn="just"/>
            <a:r>
              <a:rPr lang="en-US" sz="1600" dirty="0"/>
              <a:t>The figure below gives the summary result of the Fair Tax Monitor Index. The figure shows that Sierra Leone’s overall tax system is moderately progressive and sufficient, with somewhat unfair competition in the tax system. </a:t>
            </a:r>
          </a:p>
          <a:p>
            <a:endParaRPr lang="en-US" sz="1600" dirty="0"/>
          </a:p>
          <a:p>
            <a:endParaRPr lang="en-US" sz="1600" dirty="0"/>
          </a:p>
        </p:txBody>
      </p:sp>
      <p:pic>
        <p:nvPicPr>
          <p:cNvPr id="13" name="Picture 12"/>
          <p:cNvPicPr>
            <a:picLocks noChangeAspect="1"/>
          </p:cNvPicPr>
          <p:nvPr/>
        </p:nvPicPr>
        <p:blipFill>
          <a:blip r:embed="rId3"/>
          <a:stretch>
            <a:fillRect/>
          </a:stretch>
        </p:blipFill>
        <p:spPr>
          <a:xfrm>
            <a:off x="4436541" y="2064775"/>
            <a:ext cx="7755460" cy="229548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9223362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94BDADACDF649813B3EA8A48E6D2D" ma:contentTypeVersion="16" ma:contentTypeDescription="Create a new document." ma:contentTypeScope="" ma:versionID="daff8c001db38059e472747a4b6e8d70">
  <xsd:schema xmlns:xsd="http://www.w3.org/2001/XMLSchema" xmlns:xs="http://www.w3.org/2001/XMLSchema" xmlns:p="http://schemas.microsoft.com/office/2006/metadata/properties" xmlns:ns2="1baca9ac-b019-4864-ab7c-8a3fe4e7ca4a" xmlns:ns3="cd801cac-ecc3-4071-9962-0c6f689227a6" targetNamespace="http://schemas.microsoft.com/office/2006/metadata/properties" ma:root="true" ma:fieldsID="371b2dcf282b025a2f835d134ec9d394" ns2:_="" ns3:_="">
    <xsd:import namespace="1baca9ac-b019-4864-ab7c-8a3fe4e7ca4a"/>
    <xsd:import namespace="cd801cac-ecc3-4071-9962-0c6f689227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aca9ac-b019-4864-ab7c-8a3fe4e7c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74ba098-d835-43ce-a8fa-9033e0502c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d801cac-ecc3-4071-9962-0c6f689227a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2557d5-ac84-4d73-b930-909a43d275e2}" ma:internalName="TaxCatchAll" ma:showField="CatchAllData" ma:web="cd801cac-ecc3-4071-9962-0c6f689227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baca9ac-b019-4864-ab7c-8a3fe4e7ca4a">
      <Terms xmlns="http://schemas.microsoft.com/office/infopath/2007/PartnerControls"/>
    </lcf76f155ced4ddcb4097134ff3c332f>
    <TaxCatchAll xmlns="cd801cac-ecc3-4071-9962-0c6f689227a6" xsi:nil="true"/>
  </documentManagement>
</p:properties>
</file>

<file path=customXml/itemProps1.xml><?xml version="1.0" encoding="utf-8"?>
<ds:datastoreItem xmlns:ds="http://schemas.openxmlformats.org/officeDocument/2006/customXml" ds:itemID="{CA7044B5-7A35-4C26-8377-A7CCDB9D0514}"/>
</file>

<file path=customXml/itemProps2.xml><?xml version="1.0" encoding="utf-8"?>
<ds:datastoreItem xmlns:ds="http://schemas.openxmlformats.org/officeDocument/2006/customXml" ds:itemID="{7BFB037F-D7B1-4237-B93B-F15056400649}"/>
</file>

<file path=customXml/itemProps3.xml><?xml version="1.0" encoding="utf-8"?>
<ds:datastoreItem xmlns:ds="http://schemas.openxmlformats.org/officeDocument/2006/customXml" ds:itemID="{BF6DBC7B-0018-40E8-937B-0386959324B2}"/>
</file>

<file path=docProps/app.xml><?xml version="1.0" encoding="utf-8"?>
<Properties xmlns="http://schemas.openxmlformats.org/officeDocument/2006/extended-properties" xmlns:vt="http://schemas.openxmlformats.org/officeDocument/2006/docPropsVTypes">
  <Template>TM03457496[[fn=Parallax]]</Template>
  <TotalTime>2186</TotalTime>
  <Words>2411</Words>
  <Application>Microsoft Office PowerPoint</Application>
  <PresentationFormat>Widescreen</PresentationFormat>
  <Paragraphs>120</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Calisto MT</vt:lpstr>
      <vt:lpstr>Cambria</vt:lpstr>
      <vt:lpstr>Corbel</vt:lpstr>
      <vt:lpstr>Wingdings</vt:lpstr>
      <vt:lpstr>Parallax</vt:lpstr>
      <vt:lpstr>PRESENTATION  FAIR TAX MONITOR STUDY FOR SIERRA LEONE ActionAid, Sierra Leone </vt:lpstr>
      <vt:lpstr>Outline</vt:lpstr>
      <vt:lpstr>WHY WE Did It</vt:lpstr>
      <vt:lpstr>WHY WE DID IT</vt:lpstr>
      <vt:lpstr>How We Did It</vt:lpstr>
      <vt:lpstr>How We Did It</vt:lpstr>
      <vt:lpstr>How We Did It</vt:lpstr>
      <vt:lpstr>PowerPoint Presentation</vt:lpstr>
      <vt:lpstr>What we Found</vt:lpstr>
      <vt:lpstr>What we Found</vt:lpstr>
      <vt:lpstr>Findings</vt:lpstr>
      <vt:lpstr>What We Found</vt:lpstr>
      <vt:lpstr>What We Found</vt:lpstr>
      <vt:lpstr>What We Found</vt:lpstr>
      <vt:lpstr>Implications of our work </vt:lpstr>
      <vt:lpstr>Implications of our work </vt:lpstr>
      <vt:lpstr>CSOs and Non-State Actors </vt:lpstr>
      <vt:lpstr>Next Steps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Aminata K. Lamin</cp:lastModifiedBy>
  <cp:revision>146</cp:revision>
  <dcterms:created xsi:type="dcterms:W3CDTF">2022-06-15T04:40:13Z</dcterms:created>
  <dcterms:modified xsi:type="dcterms:W3CDTF">2022-12-05T16:15:34Z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0x010100C6B94BDADACDF649813B3EA8A48E6D2D</vt:lpwstr>
  </property>
</Properties>
</file>