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370" r:id="rId6"/>
    <p:sldId id="375" r:id="rId7"/>
    <p:sldId id="377" r:id="rId8"/>
    <p:sldId id="372" r:id="rId9"/>
    <p:sldId id="376" r:id="rId10"/>
    <p:sldId id="35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EA12BF-9352-3074-B16C-C8F52083ABCC}" name="Rhiannon McCluskey" initials="RM" userId="S::rhiannonmc@ids.ac.uk::8b54e1df-654d-46ae-af96-8485261289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097"/>
    <p:restoredTop sz="54085"/>
  </p:normalViewPr>
  <p:slideViewPr>
    <p:cSldViewPr snapToGrid="0">
      <p:cViewPr varScale="1">
        <p:scale>
          <a:sx n="63" d="100"/>
          <a:sy n="63" d="100"/>
        </p:scale>
        <p:origin x="856" y="184"/>
      </p:cViewPr>
      <p:guideLst/>
    </p:cSldViewPr>
  </p:slideViewPr>
  <p:notesTextViewPr>
    <p:cViewPr>
      <p:scale>
        <a:sx n="45" d="100"/>
        <a:sy n="4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4B0F3-2C9A-1041-9078-BED0068AD8A9}" type="datetimeFigureOut">
              <a:rPr lang="en-US" smtClean="0"/>
              <a:t>12/3/22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C7254-8363-8F49-89C5-75E259679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9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C7254-8363-8F49-89C5-75E2596794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26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C7254-8363-8F49-89C5-75E2596794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96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C7254-8363-8F49-89C5-75E2596794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1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C7254-8363-8F49-89C5-75E2596794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15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C7254-8363-8F49-89C5-75E2596794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11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C7254-8363-8F49-89C5-75E2596794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53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649C-9457-1B91-46F0-B00330BAD3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1155" y="2794502"/>
            <a:ext cx="4696177" cy="1183694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Main presentation title goes in here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697711-58F8-BDDC-E8CF-899F43971A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3406" y="2442365"/>
            <a:ext cx="4696177" cy="24528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IN HERE</a:t>
            </a:r>
            <a:endParaRPr lang="en-US"/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995F56B2-B7BA-40D7-5AA5-AB8D57C8DE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94113" y="-2057595"/>
            <a:ext cx="9143999" cy="11684764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5695D93-2756-0673-FA0F-BF9C77F462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1956" y="382771"/>
            <a:ext cx="1749777" cy="89763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BC89A1E-C8DF-F3E7-EA5C-B5B9CB73C9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4100" y="4319954"/>
            <a:ext cx="4695825" cy="64928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Name of people giving the presentation &amp; date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BB2E7F3C-0292-A38F-F027-9C17FE35ED42}"/>
              </a:ext>
            </a:extLst>
          </p:cNvPr>
          <p:cNvSpPr txBox="1">
            <a:spLocks/>
          </p:cNvSpPr>
          <p:nvPr userDrawn="1"/>
        </p:nvSpPr>
        <p:spPr>
          <a:xfrm>
            <a:off x="6133406" y="5700953"/>
            <a:ext cx="4696177" cy="2452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100" baseline="0">
                <a:solidFill>
                  <a:schemeClr val="accent4"/>
                </a:solidFill>
                <a:latin typeface="Spline Sans Medium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100" baseline="0">
                <a:solidFill>
                  <a:schemeClr val="tx1"/>
                </a:solidFill>
                <a:latin typeface="Spline Sans Medium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PARTNERS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6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649C-9457-1B91-46F0-B00330BAD3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1155" y="2794502"/>
            <a:ext cx="4696177" cy="1183694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Main presentation title goes in here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697711-58F8-BDDC-E8CF-899F43971A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3406" y="2442365"/>
            <a:ext cx="4696177" cy="24528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IN HERE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5F56B2-B7BA-40D7-5AA5-AB8D57C8DE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490670" y="-2044416"/>
            <a:ext cx="9137113" cy="11658406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5695D93-2756-0673-FA0F-BF9C77F462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1956" y="382771"/>
            <a:ext cx="1749777" cy="89763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BC89A1E-C8DF-F3E7-EA5C-B5B9CB73C9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4100" y="4319954"/>
            <a:ext cx="4695825" cy="64928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Name of people giving the presentation &amp; date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BB2E7F3C-0292-A38F-F027-9C17FE35ED42}"/>
              </a:ext>
            </a:extLst>
          </p:cNvPr>
          <p:cNvSpPr txBox="1">
            <a:spLocks/>
          </p:cNvSpPr>
          <p:nvPr userDrawn="1"/>
        </p:nvSpPr>
        <p:spPr>
          <a:xfrm>
            <a:off x="6133406" y="5700953"/>
            <a:ext cx="4696177" cy="2452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100" baseline="0">
                <a:solidFill>
                  <a:schemeClr val="accent4"/>
                </a:solidFill>
                <a:latin typeface="Spline Sans Medium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100" baseline="0">
                <a:solidFill>
                  <a:schemeClr val="tx1"/>
                </a:solidFill>
                <a:latin typeface="Spline Sans Medium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PARTNERS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6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4AA07-F39E-C9B6-D226-97920F203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27174"/>
            <a:ext cx="5257800" cy="432897"/>
          </a:xfrm>
        </p:spPr>
        <p:txBody>
          <a:bodyPr anchor="t"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GB"/>
              <a:t>Title of the slide goes in here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1183AE-2C72-A4C4-5808-01801392C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660650"/>
            <a:ext cx="5257800" cy="2360613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in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vel illum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</a:t>
            </a:r>
            <a:r>
              <a:rPr lang="en-US" err="1"/>
              <a:t>vero</a:t>
            </a:r>
            <a:r>
              <a:rPr lang="en-US"/>
              <a:t> eros et </a:t>
            </a:r>
            <a:r>
              <a:rPr lang="en-US" err="1"/>
              <a:t>accumsan</a:t>
            </a:r>
            <a:r>
              <a:rPr lang="en-US"/>
              <a:t> et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qui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luptatum</a:t>
            </a:r>
            <a:r>
              <a:rPr lang="en-US"/>
              <a:t> </a:t>
            </a:r>
            <a:r>
              <a:rPr lang="en-US" err="1"/>
              <a:t>zzril</a:t>
            </a:r>
            <a:r>
              <a:rPr lang="en-US"/>
              <a:t> </a:t>
            </a:r>
            <a:r>
              <a:rPr lang="en-US" err="1"/>
              <a:t>delenit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dolore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</a:t>
            </a:r>
            <a:r>
              <a:rPr lang="en-US"/>
              <a:t>.</a:t>
            </a:r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286B8AC0-41A2-702C-75D5-7ECD8F4530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4014" y="6353233"/>
            <a:ext cx="1169323" cy="129924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7B4480A-71D3-C0D5-2E0F-D285FF9FFD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183" y="170022"/>
            <a:ext cx="742142" cy="850904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6DBA306-8987-B5A2-D549-0DC1274A80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83350" y="0"/>
            <a:ext cx="570865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233053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4AA07-F39E-C9B6-D226-97920F203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27174"/>
            <a:ext cx="5257800" cy="432897"/>
          </a:xfrm>
        </p:spPr>
        <p:txBody>
          <a:bodyPr anchor="t"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GB"/>
              <a:t>Title of the slide goes in here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1183AE-2C72-A4C4-5808-01801392C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660650"/>
            <a:ext cx="5257800" cy="2360613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in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vel illum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</a:t>
            </a:r>
            <a:r>
              <a:rPr lang="en-US" err="1"/>
              <a:t>vero</a:t>
            </a:r>
            <a:r>
              <a:rPr lang="en-US"/>
              <a:t> eros et </a:t>
            </a:r>
            <a:r>
              <a:rPr lang="en-US" err="1"/>
              <a:t>accumsan</a:t>
            </a:r>
            <a:r>
              <a:rPr lang="en-US"/>
              <a:t> et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qui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luptatum</a:t>
            </a:r>
            <a:r>
              <a:rPr lang="en-US"/>
              <a:t> </a:t>
            </a:r>
            <a:r>
              <a:rPr lang="en-US" err="1"/>
              <a:t>zzril</a:t>
            </a:r>
            <a:r>
              <a:rPr lang="en-US"/>
              <a:t> </a:t>
            </a:r>
            <a:r>
              <a:rPr lang="en-US" err="1"/>
              <a:t>delenit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dolore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</a:t>
            </a:r>
            <a:r>
              <a:rPr lang="en-US"/>
              <a:t>.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7B4480A-71D3-C0D5-2E0F-D285FF9FFD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183" y="170022"/>
            <a:ext cx="742142" cy="850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7E77B8-FCAD-0155-0F43-3F802D2C69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16982" y="595474"/>
            <a:ext cx="6288913" cy="85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3D3021-2CF6-D7C9-258F-701BA07054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74AA07-F39E-C9B6-D226-97920F203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3908" y="2929918"/>
            <a:ext cx="7241771" cy="998164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 title page to introduce a new section or important slide</a:t>
            </a:r>
            <a:endParaRPr lang="en-US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2793355F-FBB7-5DCB-B805-EB0A3CECB2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500000" flipV="1">
            <a:off x="11070546" y="283494"/>
            <a:ext cx="798658" cy="88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4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649C-9457-1B91-46F0-B00330BAD3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1155" y="2960757"/>
            <a:ext cx="4696177" cy="634498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 for listening</a:t>
            </a:r>
            <a:endParaRPr lang="en-US"/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995F56B2-B7BA-40D7-5AA5-AB8D57C8DE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94113" y="-2057595"/>
            <a:ext cx="9143999" cy="11684764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5695D93-2756-0673-FA0F-BF9C77F462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1956" y="382771"/>
            <a:ext cx="1749777" cy="89763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BC89A1E-C8DF-F3E7-EA5C-B5B9CB73C9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4100" y="3708969"/>
            <a:ext cx="4695825" cy="64928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Name of people giving the presentation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BB2E7F3C-0292-A38F-F027-9C17FE35ED42}"/>
              </a:ext>
            </a:extLst>
          </p:cNvPr>
          <p:cNvSpPr txBox="1">
            <a:spLocks/>
          </p:cNvSpPr>
          <p:nvPr userDrawn="1"/>
        </p:nvSpPr>
        <p:spPr>
          <a:xfrm>
            <a:off x="6133406" y="5700953"/>
            <a:ext cx="4696177" cy="2452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100" baseline="0">
                <a:solidFill>
                  <a:schemeClr val="accent4"/>
                </a:solidFill>
                <a:latin typeface="Spline Sans Medium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100" baseline="0">
                <a:solidFill>
                  <a:schemeClr val="tx1"/>
                </a:solidFill>
                <a:latin typeface="Spline Sans Medium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PARTNERS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9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4AA07-F39E-C9B6-D226-97920F203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27174"/>
            <a:ext cx="5257800" cy="432897"/>
          </a:xfrm>
        </p:spPr>
        <p:txBody>
          <a:bodyPr anchor="t"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GB"/>
              <a:t>Title of the slide goes in here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1183AE-2C72-A4C4-5808-01801392C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660650"/>
            <a:ext cx="5257800" cy="2360613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in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vel illum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</a:t>
            </a:r>
            <a:r>
              <a:rPr lang="en-US" err="1"/>
              <a:t>vero</a:t>
            </a:r>
            <a:r>
              <a:rPr lang="en-US"/>
              <a:t> eros et </a:t>
            </a:r>
            <a:r>
              <a:rPr lang="en-US" err="1"/>
              <a:t>accumsan</a:t>
            </a:r>
            <a:r>
              <a:rPr lang="en-US"/>
              <a:t> et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qui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luptatum</a:t>
            </a:r>
            <a:r>
              <a:rPr lang="en-US"/>
              <a:t> </a:t>
            </a:r>
            <a:r>
              <a:rPr lang="en-US" err="1"/>
              <a:t>zzril</a:t>
            </a:r>
            <a:r>
              <a:rPr lang="en-US"/>
              <a:t> </a:t>
            </a:r>
            <a:r>
              <a:rPr lang="en-US" err="1"/>
              <a:t>delenit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dolore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</a:t>
            </a:r>
            <a:r>
              <a:rPr lang="en-US"/>
              <a:t>.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7B4480A-71D3-C0D5-2E0F-D285FF9FFD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183" y="170022"/>
            <a:ext cx="742142" cy="850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7E77B8-FCAD-0155-0F43-3F802D2C69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16982" y="595474"/>
            <a:ext cx="6288913" cy="85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4AA07-F39E-C9B6-D226-97920F203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3908" y="2929918"/>
            <a:ext cx="7241771" cy="998164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 title page to introduce a new section or important slide</a:t>
            </a:r>
            <a:endParaRPr lang="en-US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2793355F-FBB7-5DCB-B805-EB0A3CECB2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4500000" flipV="1">
            <a:off x="11070546" y="283494"/>
            <a:ext cx="798658" cy="887398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50B915D3-7FBF-BD18-711B-5397F6F2EA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24874" y="-1584960"/>
            <a:ext cx="6043188" cy="685800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AC67017-0BD1-1E5B-475E-FC28B7EBA5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331583" y="5879942"/>
            <a:ext cx="742142" cy="8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4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649C-9457-1B91-46F0-B00330BAD3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1155" y="2960757"/>
            <a:ext cx="4696177" cy="634498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 for listening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5F56B2-B7BA-40D7-5AA5-AB8D57C8DE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490670" y="-2044416"/>
            <a:ext cx="9137113" cy="11658406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5695D93-2756-0673-FA0F-BF9C77F462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1956" y="382771"/>
            <a:ext cx="1749777" cy="89763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BC89A1E-C8DF-F3E7-EA5C-B5B9CB73C9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4100" y="3708969"/>
            <a:ext cx="4695825" cy="64928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Name of people giving the presentation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BB2E7F3C-0292-A38F-F027-9C17FE35ED42}"/>
              </a:ext>
            </a:extLst>
          </p:cNvPr>
          <p:cNvSpPr txBox="1">
            <a:spLocks/>
          </p:cNvSpPr>
          <p:nvPr userDrawn="1"/>
        </p:nvSpPr>
        <p:spPr>
          <a:xfrm>
            <a:off x="6133406" y="5700953"/>
            <a:ext cx="4696177" cy="2452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100" baseline="0">
                <a:solidFill>
                  <a:schemeClr val="accent4"/>
                </a:solidFill>
                <a:latin typeface="Spline Sans Medium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100" baseline="0">
                <a:solidFill>
                  <a:schemeClr val="tx1"/>
                </a:solidFill>
                <a:latin typeface="Spline Sans Medium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PARTNERS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9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C4A2AD-0259-31F7-4485-A8466E2CD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D1710-9F1D-4507-5C70-A66B07193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63039-8D5C-B6A4-8B12-CECCD5E1D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F893-F58D-224C-9F29-AD7569DDA674}" type="datetimeFigureOut">
              <a:rPr lang="en-US" smtClean="0"/>
              <a:t>12/3/22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69632-25EF-0676-451F-FEE30F089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0B3D7-7980-CCB2-863C-B5B3BC360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489F-DC6C-9442-8B12-104B40D0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3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5" r:id="rId4"/>
    <p:sldLayoutId id="2147483656" r:id="rId5"/>
    <p:sldLayoutId id="2147483657" r:id="rId6"/>
    <p:sldLayoutId id="2147483651" r:id="rId7"/>
    <p:sldLayoutId id="2147483652" r:id="rId8"/>
    <p:sldLayoutId id="214748365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0" baseline="0">
          <a:solidFill>
            <a:schemeClr val="tx1"/>
          </a:solidFill>
          <a:latin typeface="Spline Sans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0" baseline="0">
          <a:solidFill>
            <a:schemeClr val="tx1"/>
          </a:solidFill>
          <a:latin typeface="Spline Sans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0" baseline="0">
          <a:solidFill>
            <a:schemeClr val="tx1"/>
          </a:solidFill>
          <a:latin typeface="Spline Sans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BF34-57EE-5134-BE2B-3C078ACCD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012774"/>
            <a:ext cx="5794774" cy="1183694"/>
          </a:xfrm>
        </p:spPr>
        <p:txBody>
          <a:bodyPr>
            <a:noAutofit/>
          </a:bodyPr>
          <a:lstStyle/>
          <a:p>
            <a:r>
              <a:rPr lang="en-CA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 more meaningful tax transparency and taxpayer engagement in Sierra Leone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007C2-557C-11DB-FCF2-3AA0F1326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213659"/>
            <a:ext cx="5679369" cy="6407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dirty="0"/>
              <a:t>Vanessa van den Boogaard, Wilson Prichard, Rachel Beach, and </a:t>
            </a:r>
            <a:r>
              <a:rPr lang="en-US" sz="2400" b="1" dirty="0" err="1"/>
              <a:t>Fariya</a:t>
            </a:r>
            <a:r>
              <a:rPr lang="en-US" sz="2400" b="1" dirty="0"/>
              <a:t> Mohiuddin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75CEA8A-C6E5-DF1C-8C3D-70D649CA4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405" y="6123478"/>
            <a:ext cx="1512779" cy="314129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B82A2BB2-CC4C-C009-5453-4E7B295AB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7017" y="6037349"/>
            <a:ext cx="1206915" cy="413327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45E11C2-C847-8F22-AC03-A04EA51F6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656" y="6027396"/>
            <a:ext cx="1011477" cy="428866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D3FC2CF-5BEB-9D79-1B3D-D7054FB56A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9533" y="5997539"/>
            <a:ext cx="504260" cy="55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9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0738A-06A3-4C61-1D8A-DAC5AE549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1197"/>
            <a:ext cx="5257800" cy="432897"/>
          </a:xfrm>
        </p:spPr>
        <p:txBody>
          <a:bodyPr>
            <a:noAutofit/>
          </a:bodyPr>
          <a:lstStyle/>
          <a:p>
            <a:r>
              <a:rPr lang="en-US" sz="3200" b="1" dirty="0"/>
              <a:t>How can the links between taxation and accountability be strengthened?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1B0C3-C271-3F85-892E-A80BF5DFEF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927962"/>
            <a:ext cx="5431971" cy="236061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Improved transparency and taxpayer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 robust and engaged civil society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Forums for taxpayer-government engagement</a:t>
            </a:r>
          </a:p>
        </p:txBody>
      </p:sp>
    </p:spTree>
    <p:extLst>
      <p:ext uri="{BB962C8B-B14F-4D97-AF65-F5344CB8AC3E}">
        <p14:creationId xmlns:p14="http://schemas.microsoft.com/office/powerpoint/2010/main" val="214093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7994F-C44E-CCBC-6E57-FF68EC1B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2500"/>
            <a:ext cx="5257800" cy="432897"/>
          </a:xfrm>
        </p:spPr>
        <p:txBody>
          <a:bodyPr>
            <a:noAutofit/>
          </a:bodyPr>
          <a:lstStyle/>
          <a:p>
            <a:r>
              <a:rPr lang="en-US" sz="3200" b="1" dirty="0"/>
              <a:t>The state of tax transparency and taxpayer engagement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70254-DF4D-2AF7-4374-CC6FB5DE1C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248693"/>
            <a:ext cx="5257800" cy="23606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Low taxpayer knowledge:</a:t>
            </a:r>
          </a:p>
          <a:p>
            <a:pPr marL="1257300" lvl="1" indent="-571500">
              <a:buFont typeface="Courier New" panose="02070309020205020404" pitchFamily="49" charset="0"/>
              <a:buChar char="o"/>
            </a:pPr>
            <a:r>
              <a:rPr lang="en-US" sz="2600" dirty="0"/>
              <a:t>76% of respondents said it was difficult to find out how the central govt spends public revenues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Low trust, lack of knowledge </a:t>
            </a:r>
            <a:r>
              <a:rPr lang="en-US" sz="2800" dirty="0">
                <a:sym typeface="Wingdings" pitchFamily="2" charset="2"/>
              </a:rPr>
              <a:t> limited willingness to engage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en-US" sz="2600" dirty="0">
                <a:sym typeface="Wingdings" pitchFamily="2" charset="2"/>
              </a:rPr>
              <a:t>91% believed there was no chance at all of influencing an unjust central govt tax policy</a:t>
            </a:r>
          </a:p>
          <a:p>
            <a:pPr lvl="1" indent="0">
              <a:buNone/>
            </a:pPr>
            <a:endParaRPr lang="en-US" sz="3800" dirty="0"/>
          </a:p>
          <a:p>
            <a:pPr lvl="1" indent="0">
              <a:buNone/>
            </a:pPr>
            <a:endParaRPr lang="en-US" sz="2800" dirty="0"/>
          </a:p>
          <a:p>
            <a:pPr marL="1257300" lvl="1" indent="-571500">
              <a:buFont typeface="Courier New" panose="02070309020205020404" pitchFamily="49" charset="0"/>
              <a:buChar char="o"/>
            </a:pPr>
            <a:endParaRPr lang="en-US" sz="2800" dirty="0"/>
          </a:p>
          <a:p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4216AA-FD28-1A0F-688B-7B288C70FB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6" name="Content Placeholder 3" descr="A sign in front of a building&#10;&#10;Description automatically generated">
            <a:extLst>
              <a:ext uri="{FF2B5EF4-FFF2-40B4-BE49-F238E27FC236}">
                <a16:creationId xmlns:a16="http://schemas.microsoft.com/office/drawing/2014/main" id="{859C8EBC-75AD-CC51-FF54-6D68C5300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" r="6362"/>
          <a:stretch>
            <a:fillRect/>
          </a:stretch>
        </p:blipFill>
        <p:spPr>
          <a:xfrm>
            <a:off x="6463664" y="-32195"/>
            <a:ext cx="6876521" cy="689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2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7994F-C44E-CCBC-6E57-FF68EC1B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2500"/>
            <a:ext cx="5257800" cy="432897"/>
          </a:xfrm>
        </p:spPr>
        <p:txBody>
          <a:bodyPr>
            <a:noAutofit/>
          </a:bodyPr>
          <a:lstStyle/>
          <a:p>
            <a:r>
              <a:rPr lang="en-US" sz="3200" b="1" dirty="0"/>
              <a:t>How to support </a:t>
            </a:r>
            <a:r>
              <a:rPr lang="en-US" sz="3200" b="1" i="1" dirty="0"/>
              <a:t>meaningful</a:t>
            </a:r>
            <a:r>
              <a:rPr lang="en-US" sz="3200" b="1" dirty="0"/>
              <a:t> tax transparency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70254-DF4D-2AF7-4374-CC6FB5DE1C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248693"/>
            <a:ext cx="5257800" cy="236061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Share information that addresses taxpayers’ key concerns (how revenue is spent)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Share information through radio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Use interactive channels of communication (i.e. call-in radio shows)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942D622-B573-D531-4E64-578391953D3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t="-9897" b="-9897"/>
          <a:stretch/>
        </p:blipFill>
        <p:spPr/>
      </p:pic>
    </p:spTree>
    <p:extLst>
      <p:ext uri="{BB962C8B-B14F-4D97-AF65-F5344CB8AC3E}">
        <p14:creationId xmlns:p14="http://schemas.microsoft.com/office/powerpoint/2010/main" val="119356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7994F-C44E-CCBC-6E57-FF68EC1B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146"/>
            <a:ext cx="5257800" cy="432897"/>
          </a:xfrm>
        </p:spPr>
        <p:txBody>
          <a:bodyPr>
            <a:noAutofit/>
          </a:bodyPr>
          <a:lstStyle/>
          <a:p>
            <a:r>
              <a:rPr lang="en-US" sz="3200" b="1" dirty="0"/>
              <a:t>How to strengthen taxpayer engagement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70254-DF4D-2AF7-4374-CC6FB5DE1C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31722"/>
            <a:ext cx="5257800" cy="236061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Demonstrate responsiveness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Engage trusted community allies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Support civil society actors as </a:t>
            </a:r>
            <a:r>
              <a:rPr lang="en-US" sz="2800" i="1" dirty="0"/>
              <a:t>translators</a:t>
            </a:r>
            <a:r>
              <a:rPr lang="en-US" sz="2800" dirty="0"/>
              <a:t>,</a:t>
            </a:r>
            <a:r>
              <a:rPr lang="en-US" sz="2800" i="1" dirty="0"/>
              <a:t> enablers</a:t>
            </a:r>
            <a:r>
              <a:rPr lang="en-US" sz="2800" dirty="0"/>
              <a:t>, and </a:t>
            </a:r>
            <a:r>
              <a:rPr lang="en-US" sz="2800" i="1" dirty="0"/>
              <a:t>trainers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Tailor approaches for traditionally marginalized groups</a:t>
            </a:r>
          </a:p>
        </p:txBody>
      </p:sp>
      <p:pic>
        <p:nvPicPr>
          <p:cNvPr id="7" name="Picture Placeholder 6" descr="A group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B4A3655C-711F-5119-3994-779E68F7C2C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8260" r="82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5274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7994F-C44E-CCBC-6E57-FF68EC1B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6503"/>
            <a:ext cx="5257800" cy="432897"/>
          </a:xfrm>
        </p:spPr>
        <p:txBody>
          <a:bodyPr>
            <a:noAutofit/>
          </a:bodyPr>
          <a:lstStyle/>
          <a:p>
            <a:r>
              <a:rPr lang="en-US" sz="3200" b="1" dirty="0"/>
              <a:t>Read more about strengthening tax transparency and taxpayer engagement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E6C7E19-194B-88E1-CCAE-4C62AF6D485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-8321" r="-8321"/>
          <a:stretch/>
        </p:blipFill>
        <p:spPr/>
      </p:pic>
    </p:spTree>
    <p:extLst>
      <p:ext uri="{BB962C8B-B14F-4D97-AF65-F5344CB8AC3E}">
        <p14:creationId xmlns:p14="http://schemas.microsoft.com/office/powerpoint/2010/main" val="86333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0298D-EE75-71E1-6A97-45ACB4968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1155" y="2443433"/>
            <a:ext cx="4696177" cy="634498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A2EDE-17BA-92AB-1F92-05E1790CE7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1155" y="3223435"/>
            <a:ext cx="5528512" cy="1701232"/>
          </a:xfrm>
        </p:spPr>
        <p:txBody>
          <a:bodyPr/>
          <a:lstStyle/>
          <a:p>
            <a:r>
              <a:rPr lang="en-US" sz="2800" dirty="0">
                <a:solidFill>
                  <a:schemeClr val="accent4"/>
                </a:solidFill>
              </a:rPr>
              <a:t>Vanessa van den Boogaard</a:t>
            </a:r>
          </a:p>
          <a:p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>
                <a:solidFill>
                  <a:schemeClr val="accent4"/>
                </a:solidFill>
              </a:rPr>
              <a:t>      @</a:t>
            </a:r>
            <a:r>
              <a:rPr lang="en-US" sz="2800" dirty="0" err="1">
                <a:solidFill>
                  <a:schemeClr val="accent4"/>
                </a:solidFill>
              </a:rPr>
              <a:t>VVandenboogaard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sz="2800" dirty="0" err="1">
                <a:solidFill>
                  <a:schemeClr val="accent4"/>
                </a:solidFill>
              </a:rPr>
              <a:t>www.VanessaVanDenBoogaard.com</a:t>
            </a:r>
            <a:endParaRPr lang="en-US" sz="2800" dirty="0">
              <a:solidFill>
                <a:schemeClr val="accent4"/>
              </a:solidFill>
            </a:endParaRPr>
          </a:p>
          <a:p>
            <a:endParaRPr lang="en-US" sz="2800" dirty="0">
              <a:solidFill>
                <a:schemeClr val="accent4"/>
              </a:solidFill>
            </a:endParaRPr>
          </a:p>
          <a:p>
            <a:endParaRPr lang="en-US" sz="2800" dirty="0">
              <a:solidFill>
                <a:schemeClr val="accent4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2C6F23-68A5-6638-0F4D-A5B43AECA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795" y="4135285"/>
            <a:ext cx="504000" cy="50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BAF585-5AF5-06D9-D0E2-4404142AE78F}"/>
              </a:ext>
            </a:extLst>
          </p:cNvPr>
          <p:cNvSpPr txBox="1"/>
          <p:nvPr/>
        </p:nvSpPr>
        <p:spPr>
          <a:xfrm>
            <a:off x="6210795" y="58070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6A66A8-7A47-9395-F5E1-17A683566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0" y="5696638"/>
            <a:ext cx="1417443" cy="4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40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3E3E3C"/>
      </a:dk1>
      <a:lt1>
        <a:srgbClr val="FFFFFF"/>
      </a:lt1>
      <a:dk2>
        <a:srgbClr val="005056"/>
      </a:dk2>
      <a:lt2>
        <a:srgbClr val="E7E6E6"/>
      </a:lt2>
      <a:accent1>
        <a:srgbClr val="005056"/>
      </a:accent1>
      <a:accent2>
        <a:srgbClr val="174C30"/>
      </a:accent2>
      <a:accent3>
        <a:srgbClr val="8CD3C9"/>
      </a:accent3>
      <a:accent4>
        <a:srgbClr val="EAC33E"/>
      </a:accent4>
      <a:accent5>
        <a:srgbClr val="FF7551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aca9ac-b019-4864-ab7c-8a3fe4e7ca4a">
      <Terms xmlns="http://schemas.microsoft.com/office/infopath/2007/PartnerControls"/>
    </lcf76f155ced4ddcb4097134ff3c332f>
    <TaxCatchAll xmlns="cd801cac-ecc3-4071-9962-0c6f689227a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B94BDADACDF649813B3EA8A48E6D2D" ma:contentTypeVersion="16" ma:contentTypeDescription="Create a new document." ma:contentTypeScope="" ma:versionID="daff8c001db38059e472747a4b6e8d70">
  <xsd:schema xmlns:xsd="http://www.w3.org/2001/XMLSchema" xmlns:xs="http://www.w3.org/2001/XMLSchema" xmlns:p="http://schemas.microsoft.com/office/2006/metadata/properties" xmlns:ns2="1baca9ac-b019-4864-ab7c-8a3fe4e7ca4a" xmlns:ns3="cd801cac-ecc3-4071-9962-0c6f689227a6" targetNamespace="http://schemas.microsoft.com/office/2006/metadata/properties" ma:root="true" ma:fieldsID="371b2dcf282b025a2f835d134ec9d394" ns2:_="" ns3:_="">
    <xsd:import namespace="1baca9ac-b019-4864-ab7c-8a3fe4e7ca4a"/>
    <xsd:import namespace="cd801cac-ecc3-4071-9962-0c6f689227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aca9ac-b019-4864-ab7c-8a3fe4e7ca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74ba098-d835-43ce-a8fa-9033e0502c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01cac-ecc3-4071-9962-0c6f689227a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c2557d5-ac84-4d73-b930-909a43d275e2}" ma:internalName="TaxCatchAll" ma:showField="CatchAllData" ma:web="cd801cac-ecc3-4071-9962-0c6f689227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C3C24B-9453-4228-8C4A-D988BA04790C}">
  <ds:schemaRefs>
    <ds:schemaRef ds:uri="7eae2ece-0968-4594-aa15-c7cd0adc24b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74A9381-F6E6-446D-839A-CBBD324127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0E46A2-BE40-4A49-B496-B252AE338DAF}"/>
</file>

<file path=docProps/app.xml><?xml version="1.0" encoding="utf-8"?>
<Properties xmlns="http://schemas.openxmlformats.org/officeDocument/2006/extended-properties" xmlns:vt="http://schemas.openxmlformats.org/officeDocument/2006/docPropsVTypes">
  <TotalTime>3337</TotalTime>
  <Words>207</Words>
  <Application>Microsoft Macintosh PowerPoint</Application>
  <PresentationFormat>Widescreen</PresentationFormat>
  <Paragraphs>33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 New</vt:lpstr>
      <vt:lpstr>Inter</vt:lpstr>
      <vt:lpstr>Spline Sans Medium</vt:lpstr>
      <vt:lpstr>Office Theme</vt:lpstr>
      <vt:lpstr>Supporting more meaningful tax transparency and taxpayer engagement in Sierra Leone</vt:lpstr>
      <vt:lpstr>How can the links between taxation and accountability be strengthened?</vt:lpstr>
      <vt:lpstr>The state of tax transparency and taxpayer engagement</vt:lpstr>
      <vt:lpstr>How to support meaningful tax transparency</vt:lpstr>
      <vt:lpstr>How to strengthen taxpayer engagement</vt:lpstr>
      <vt:lpstr>Read more about strengthening tax transparency and taxpayer engagement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Watson</dc:creator>
  <cp:lastModifiedBy>Vanessa van den Boogaard</cp:lastModifiedBy>
  <cp:revision>47</cp:revision>
  <dcterms:created xsi:type="dcterms:W3CDTF">2022-06-27T13:57:36Z</dcterms:created>
  <dcterms:modified xsi:type="dcterms:W3CDTF">2022-12-03T13:07:32Z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0x010100C6B94BDADACDF649813B3EA8A48E6D2D</vt:lpwstr>
  </property>
</Properties>
</file>