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354" r:id="rId6"/>
    <p:sldId id="355" r:id="rId7"/>
    <p:sldId id="358" r:id="rId8"/>
    <p:sldId id="356" r:id="rId9"/>
    <p:sldId id="357" r:id="rId10"/>
    <p:sldId id="35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EA12BF-9352-3074-B16C-C8F52083ABCC}" name="Rhiannon McCluskey" initials="RM" userId="S::rhiannonmc@ids.ac.uk::8b54e1df-654d-46ae-af96-8485261289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889" autoAdjust="0"/>
  </p:normalViewPr>
  <p:slideViewPr>
    <p:cSldViewPr snapToGrid="0">
      <p:cViewPr varScale="1">
        <p:scale>
          <a:sx n="59" d="100"/>
          <a:sy n="59" d="100"/>
        </p:scale>
        <p:origin x="1589" y="3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69817-0458-4EFD-97B2-9C5B1D22138B}" type="datetimeFigureOut">
              <a:rPr lang="en-CA" smtClean="0"/>
              <a:t>2022-12-07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1DAF8-4822-437E-B587-ADEBF593B7AF}" type="slidenum">
              <a:rPr lang="en-CA" smtClean="0"/>
              <a:t>‹#›</a:t>
            </a:fld>
            <a:endParaRPr lang="en-CA"/>
          </a:p>
        </p:txBody>
      </p:sp>
    </p:spTree>
    <p:extLst>
      <p:ext uri="{BB962C8B-B14F-4D97-AF65-F5344CB8AC3E}">
        <p14:creationId xmlns:p14="http://schemas.microsoft.com/office/powerpoint/2010/main" val="1479487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(30 seconds) Today, I will be presenting a descriptive analysis of the impacts of covid-19 on attitudes towards taxation, and to unpack what the crisis reveals about the dynamics and politics of taxation more broadly. The forthcoming resulting paper was collaboratively written by Vanessa, Dr. Wilson Prichard and myself.</a:t>
            </a:r>
          </a:p>
          <a:p>
            <a:endParaRPr lang="en-CA" dirty="0"/>
          </a:p>
        </p:txBody>
      </p:sp>
      <p:sp>
        <p:nvSpPr>
          <p:cNvPr id="4" name="Slide Number Placeholder 3"/>
          <p:cNvSpPr>
            <a:spLocks noGrp="1"/>
          </p:cNvSpPr>
          <p:nvPr>
            <p:ph type="sldNum" sz="quarter" idx="5"/>
          </p:nvPr>
        </p:nvSpPr>
        <p:spPr/>
        <p:txBody>
          <a:bodyPr/>
          <a:lstStyle/>
          <a:p>
            <a:fld id="{C781DAF8-4822-437E-B587-ADEBF593B7AF}" type="slidenum">
              <a:rPr lang="en-CA" smtClean="0"/>
              <a:t>1</a:t>
            </a:fld>
            <a:endParaRPr lang="en-CA"/>
          </a:p>
        </p:txBody>
      </p:sp>
    </p:spTree>
    <p:extLst>
      <p:ext uri="{BB962C8B-B14F-4D97-AF65-F5344CB8AC3E}">
        <p14:creationId xmlns:p14="http://schemas.microsoft.com/office/powerpoint/2010/main" val="71846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Times New Roman" panose="02020603050405020304" pitchFamily="18" charset="0"/>
                <a:cs typeface="Cambay Devanagari"/>
              </a:rPr>
              <a:t>(2min) The Covid-19 pandemic has had significant fiscal implications around the world, with substantial increases in expenditures to finance health systems and social protection, coupled with large decreases in tax revenue resulting from the economic slowdown. In low-income countries, the fiscal situation is particularly pressing, given relatively weak fiscal foundations, limited borrowing options, and decreases of foreign aid as a result of the pandemic.</a:t>
            </a:r>
          </a:p>
          <a:p>
            <a:endParaRPr lang="en-GB" sz="1800" dirty="0">
              <a:effectLst/>
              <a:latin typeface="Cambria" panose="02040503050406030204" pitchFamily="18" charset="0"/>
              <a:ea typeface="Times New Roman" panose="02020603050405020304" pitchFamily="18" charset="0"/>
              <a:cs typeface="Cambay Devanagari"/>
            </a:endParaRPr>
          </a:p>
          <a:p>
            <a:r>
              <a:rPr lang="en-GB" sz="1800" dirty="0">
                <a:effectLst/>
                <a:latin typeface="Cambria" panose="02040503050406030204" pitchFamily="18" charset="0"/>
                <a:ea typeface="Times New Roman" panose="02020603050405020304" pitchFamily="18" charset="0"/>
                <a:cs typeface="Cambay Devanagari"/>
              </a:rPr>
              <a:t>Against the background of significant fiscal challenges, a key question facing governments is whether and how the pandemic has shaped taxpayer attitude, and what that means for the prospects for tax reform and new revenue raising in the wake of the pandemic. In seeking to answer that question, we are presented with two sharply contrasting potential outcomes. On one hand, periods of crisis have sometimes acted as catalysts for major expansions of taxation, and of more progressive forms of taxation in particular. This reflects the fact that crises have the potential to generate new political space for reform, as they often increase pressure on governments to increase revenue, while simultaneously driving greater public acceptance of taxation. On the other hand, amidst economic hardship, taxpayers may become progressively more resistant to tax demands. Both dynamics appear potentially relevant in the case of the Covid-19 pandemic, which has sparked sharp new revenue pressures and economic hardship, particularly in lower-income countries.</a:t>
            </a:r>
            <a:endParaRPr lang="en-CA" dirty="0"/>
          </a:p>
        </p:txBody>
      </p:sp>
      <p:sp>
        <p:nvSpPr>
          <p:cNvPr id="4" name="Slide Number Placeholder 3"/>
          <p:cNvSpPr>
            <a:spLocks noGrp="1"/>
          </p:cNvSpPr>
          <p:nvPr>
            <p:ph type="sldNum" sz="quarter" idx="5"/>
          </p:nvPr>
        </p:nvSpPr>
        <p:spPr/>
        <p:txBody>
          <a:bodyPr/>
          <a:lstStyle/>
          <a:p>
            <a:fld id="{C781DAF8-4822-437E-B587-ADEBF593B7AF}" type="slidenum">
              <a:rPr lang="en-CA" smtClean="0"/>
              <a:t>2</a:t>
            </a:fld>
            <a:endParaRPr lang="en-CA"/>
          </a:p>
        </p:txBody>
      </p:sp>
    </p:spTree>
    <p:extLst>
      <p:ext uri="{BB962C8B-B14F-4D97-AF65-F5344CB8AC3E}">
        <p14:creationId xmlns:p14="http://schemas.microsoft.com/office/powerpoint/2010/main" val="277817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mbria" panose="02040503050406030204" pitchFamily="18" charset="0"/>
                <a:ea typeface="Times New Roman" panose="02020603050405020304" pitchFamily="18" charset="0"/>
                <a:cs typeface="Cambay Devanagari"/>
              </a:rPr>
              <a:t>(2min) In this study, we aim to understand the impacts of the Covid-19 pandemic on attitudes toward taxation and, in turn, to unpack what the crisis reveals about the dynamics and politics of taxation more broadly. We build on two existing sampling frames in the country – one across the entire country, the other specifically of property owners in Freetown. And we conducted regular phone surveys beginning shortly after the onset of the pandemic and continuing for almost a year. Most critically, we are able to build on a baseline survey in Freetown conducted shortly </a:t>
            </a:r>
            <a:r>
              <a:rPr lang="en-GB" sz="1800" i="1" dirty="0">
                <a:effectLst/>
                <a:latin typeface="Cambria" panose="02040503050406030204" pitchFamily="18" charset="0"/>
                <a:ea typeface="Times New Roman" panose="02020603050405020304" pitchFamily="18" charset="0"/>
                <a:cs typeface="Cambay Devanagari"/>
              </a:rPr>
              <a:t>before</a:t>
            </a:r>
            <a:r>
              <a:rPr lang="en-GB" sz="1800" dirty="0">
                <a:effectLst/>
                <a:latin typeface="Cambria" panose="02040503050406030204" pitchFamily="18" charset="0"/>
                <a:ea typeface="Times New Roman" panose="02020603050405020304" pitchFamily="18" charset="0"/>
                <a:cs typeface="Cambay Devanagari"/>
              </a:rPr>
              <a:t> the onset of the pandemic, which contained explicit questions about attitudes toward taxation, and thus allows us to directly compare attitudes before and after the beginning of the pandemic. </a:t>
            </a:r>
          </a:p>
          <a:p>
            <a:endParaRPr lang="en-GB" sz="1800" dirty="0">
              <a:effectLst/>
              <a:latin typeface="Cambria" panose="02040503050406030204" pitchFamily="18" charset="0"/>
              <a:ea typeface="Times New Roman" panose="02020603050405020304" pitchFamily="18" charset="0"/>
              <a:cs typeface="Cambay Devanaga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mbria" panose="02040503050406030204" pitchFamily="18" charset="0"/>
                <a:ea typeface="Times New Roman" panose="02020603050405020304" pitchFamily="18" charset="0"/>
                <a:cs typeface="Cambay Devanagari"/>
              </a:rPr>
              <a:t>Data was collected over the phone periodically, with respondents called every month or every six weeks, and targeted heads of households or individuals who were most knowledgeable about household affairs. We averaged responses by respondent, over four critical time periods:</a:t>
            </a:r>
          </a:p>
          <a:p>
            <a:pPr marL="342900" lvl="0" indent="-342900">
              <a:buFont typeface="+mj-lt"/>
              <a:buAutoNum type="arabicPeriod"/>
            </a:pPr>
            <a:r>
              <a:rPr lang="en-CA" sz="1800" dirty="0">
                <a:effectLst/>
                <a:latin typeface="Cambria" panose="02040503050406030204" pitchFamily="18" charset="0"/>
                <a:ea typeface="Times New Roman" panose="02020603050405020304" pitchFamily="18" charset="0"/>
                <a:cs typeface="Cambay Devanagari"/>
              </a:rPr>
              <a:t>The first three months of COVID</a:t>
            </a:r>
          </a:p>
          <a:p>
            <a:pPr marL="342900" lvl="0" indent="-342900">
              <a:buFont typeface="+mj-lt"/>
              <a:buAutoNum type="arabicPeriod"/>
            </a:pPr>
            <a:r>
              <a:rPr lang="en-CA" sz="1800" dirty="0">
                <a:effectLst/>
                <a:latin typeface="Cambria" panose="02040503050406030204" pitchFamily="18" charset="0"/>
                <a:ea typeface="Times New Roman" panose="02020603050405020304" pitchFamily="18" charset="0"/>
              </a:rPr>
              <a:t>The next three months until the end of government restrictions</a:t>
            </a:r>
            <a:endParaRPr lang="en-CA"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cs typeface="Cambay Devanagari"/>
              </a:rPr>
              <a:t>After restrictions were lifted, and finally</a:t>
            </a:r>
            <a:endParaRPr lang="en-CA" sz="1800" i="0" dirty="0">
              <a:effectLst/>
              <a:latin typeface="Times New Roman" panose="02020603050405020304" pitchFamily="18" charset="0"/>
              <a:ea typeface="Times New Roman" panose="02020603050405020304" pitchFamily="18" charset="0"/>
              <a:cs typeface="+mn-cs"/>
            </a:endParaRPr>
          </a:p>
          <a:p>
            <a:pPr marL="342900" lvl="0" indent="-342900">
              <a:buFont typeface="+mj-lt"/>
              <a:buAutoNum type="arabicPeriod"/>
            </a:pPr>
            <a:r>
              <a:rPr lang="en-GB" sz="1800" dirty="0">
                <a:effectLst/>
                <a:latin typeface="Cambria" panose="02040503050406030204" pitchFamily="18" charset="0"/>
                <a:ea typeface="Times New Roman" panose="02020603050405020304" pitchFamily="18" charset="0"/>
                <a:cs typeface="Cambay Devanagari"/>
              </a:rPr>
              <a:t>When new curfews were imposed</a:t>
            </a:r>
          </a:p>
          <a:p>
            <a:pPr marL="342900" lvl="0" indent="-342900">
              <a:buFont typeface="+mj-lt"/>
              <a:buAutoNum type="arabicPeriod"/>
            </a:pPr>
            <a:endParaRPr lang="en-GB" sz="1800" dirty="0">
              <a:effectLst/>
              <a:latin typeface="Cambria" panose="02040503050406030204" pitchFamily="18" charset="0"/>
              <a:ea typeface="Times New Roman" panose="02020603050405020304" pitchFamily="18" charset="0"/>
              <a:cs typeface="Cambay Devanagari"/>
            </a:endParaRPr>
          </a:p>
          <a:p>
            <a:pPr marL="0" lvl="0" indent="0">
              <a:buFont typeface="+mj-lt"/>
              <a:buNone/>
            </a:pPr>
            <a:r>
              <a:rPr lang="en-GB" sz="1800" dirty="0">
                <a:effectLst/>
                <a:latin typeface="Cambria" panose="02040503050406030204" pitchFamily="18" charset="0"/>
                <a:ea typeface="Times New Roman" panose="02020603050405020304" pitchFamily="18" charset="0"/>
                <a:cs typeface="Cambay Devanagari"/>
              </a:rPr>
              <a:t>As we collected data at a high frequency, the survey instrument was designed to be short to minimize respondent fatigue and to increase data quality. The tax-related section, representing about a quarter of the survey length, included questions about formal taxes, user fees and informal contributions during Covid-19  and other tax-related measures . </a:t>
            </a:r>
            <a:endParaRPr lang="en-GB" sz="1800" dirty="0">
              <a:effectLst/>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C781DAF8-4822-437E-B587-ADEBF593B7AF}" type="slidenum">
              <a:rPr lang="en-CA" smtClean="0"/>
              <a:t>3</a:t>
            </a:fld>
            <a:endParaRPr lang="en-CA"/>
          </a:p>
        </p:txBody>
      </p:sp>
    </p:spTree>
    <p:extLst>
      <p:ext uri="{BB962C8B-B14F-4D97-AF65-F5344CB8AC3E}">
        <p14:creationId xmlns:p14="http://schemas.microsoft.com/office/powerpoint/2010/main" val="400194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Times New Roman" panose="02020603050405020304" pitchFamily="18" charset="0"/>
                <a:cs typeface="Cambay Devanagari"/>
              </a:rPr>
              <a:t>(2min) First, we ask how attitudes toward the government and taxation changed between the pre-pandemic period and the period after the onset of the pandemic. In this graph, the referred dotted line at zero allows to distinguish any significant changes between a given period and levels pre-covid in Freetown.</a:t>
            </a:r>
          </a:p>
          <a:p>
            <a:r>
              <a:rPr lang="en-GB" sz="1800" dirty="0">
                <a:effectLst/>
                <a:latin typeface="Cambria" panose="02040503050406030204" pitchFamily="18" charset="0"/>
                <a:ea typeface="Times New Roman" panose="02020603050405020304" pitchFamily="18" charset="0"/>
                <a:cs typeface="Cambay Devanagari"/>
              </a:rPr>
              <a:t>W</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e see steady support for general taxation, here labelled as Unconditional tax morale, </a:t>
            </a:r>
            <a:r>
              <a:rPr lang="en-GB" sz="1800" dirty="0">
                <a:effectLst/>
                <a:latin typeface="Cambria" panose="02040503050406030204" pitchFamily="18" charset="0"/>
                <a:ea typeface="Times New Roman" panose="02020603050405020304" pitchFamily="18" charset="0"/>
                <a:cs typeface="Cambay Devanagari"/>
              </a:rPr>
              <a:t>immediately after the onset of the crisis. Despite escalating economic challenges, close to 100% of respondents agreeing that citizens should always pay taxes.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Sustaining this high level of support, despite the pandemic, can correspondingly be taken as a strong signal of sustained support for tax compliance. This message is reinforced by responses about trust in tax collection, with a very large and significant increase in reported trust in the fairness of the tax system immediately after the onset of the pandemic.</a:t>
            </a:r>
          </a:p>
          <a:p>
            <a:endParaRPr lang="en-GB" sz="1800" dirty="0">
              <a:effectLst/>
              <a:latin typeface="Cambria" panose="02040503050406030204" pitchFamily="18" charset="0"/>
              <a:ea typeface="Times New Roman" panose="02020603050405020304" pitchFamily="18" charset="0"/>
              <a:cs typeface="Cambay Devanagari"/>
            </a:endParaRPr>
          </a:p>
          <a:p>
            <a:r>
              <a:rPr lang="en-GB" sz="1800" dirty="0">
                <a:effectLst/>
                <a:latin typeface="Cambria" panose="02040503050406030204" pitchFamily="18" charset="0"/>
                <a:ea typeface="Times New Roman" panose="02020603050405020304" pitchFamily="18" charset="0"/>
                <a:cs typeface="Cambay Devanagari"/>
              </a:rPr>
              <a:t>However, we also see taxpayers express increasingly conditional attitudes toward taxation; that is, at the same time that they show general support for taxation they become more likely to believe that one could refuse to pay taxes if government fails to deliver services in return.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Taken in together with sustained general support for taxation, this suggests a shift in the character of the relationship between taxpayers and the state, in the wake of the pandemic. That is, in response to the pandemic, taxpayers appear to experience a sustained high level of </a:t>
            </a:r>
            <a:r>
              <a:rPr lang="en-GB" sz="1800" i="1" dirty="0">
                <a:effectLst/>
                <a:latin typeface="Cambria" panose="02040503050406030204" pitchFamily="18" charset="0"/>
                <a:ea typeface="Times New Roman" panose="02020603050405020304" pitchFamily="18" charset="0"/>
                <a:cs typeface="Times New Roman" panose="02020603050405020304" pitchFamily="18" charset="0"/>
              </a:rPr>
              <a:t>general</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support for taxation, consistent with narratives of social solidarity in response to crisis, but that support for taxation becomes more </a:t>
            </a:r>
            <a:r>
              <a:rPr lang="en-GB" sz="1800" i="1" dirty="0">
                <a:effectLst/>
                <a:latin typeface="Cambria" panose="02040503050406030204" pitchFamily="18" charset="0"/>
                <a:ea typeface="Times New Roman" panose="02020603050405020304" pitchFamily="18" charset="0"/>
                <a:cs typeface="Times New Roman" panose="02020603050405020304" pitchFamily="18" charset="0"/>
              </a:rPr>
              <a:t>conditional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on government performance. This shift is consistent with taxpayers, confronted with both acute societal needs and significant economic pressures, becoming more focused on the responsibility of government to deliver concrete benefits with public revenue – and, perhaps, also becoming more aware of failures to do so. </a:t>
            </a:r>
            <a:endParaRPr lang="en-GB" sz="1800" dirty="0">
              <a:effectLst/>
              <a:latin typeface="Cambria" panose="02040503050406030204" pitchFamily="18" charset="0"/>
              <a:ea typeface="Times New Roman" panose="02020603050405020304" pitchFamily="18" charset="0"/>
              <a:cs typeface="Cambay Devanagari"/>
            </a:endParaRPr>
          </a:p>
        </p:txBody>
      </p:sp>
      <p:sp>
        <p:nvSpPr>
          <p:cNvPr id="4" name="Slide Number Placeholder 3"/>
          <p:cNvSpPr>
            <a:spLocks noGrp="1"/>
          </p:cNvSpPr>
          <p:nvPr>
            <p:ph type="sldNum" sz="quarter" idx="5"/>
          </p:nvPr>
        </p:nvSpPr>
        <p:spPr/>
        <p:txBody>
          <a:bodyPr/>
          <a:lstStyle/>
          <a:p>
            <a:fld id="{C781DAF8-4822-437E-B587-ADEBF593B7AF}" type="slidenum">
              <a:rPr lang="en-CA" smtClean="0"/>
              <a:t>4</a:t>
            </a:fld>
            <a:endParaRPr lang="en-CA"/>
          </a:p>
        </p:txBody>
      </p:sp>
    </p:spTree>
    <p:extLst>
      <p:ext uri="{BB962C8B-B14F-4D97-AF65-F5344CB8AC3E}">
        <p14:creationId xmlns:p14="http://schemas.microsoft.com/office/powerpoint/2010/main" val="259131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Times New Roman" panose="02020603050405020304" pitchFamily="18" charset="0"/>
                <a:cs typeface="Cambay Devanagari"/>
              </a:rPr>
              <a:t>(2min) Having captured a snapshot of changes in attitudes in response to the onset of the pandemic, we then explore the evolution of taxpayer attitudes over the course of the pandemic. That evolution adds nuance to the initial story.</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p>
          <a:p>
            <a:endParaRPr lang="en-GB"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CA" sz="1800" dirty="0">
                <a:effectLst/>
                <a:latin typeface="Cambria" panose="02040503050406030204" pitchFamily="18" charset="0"/>
                <a:ea typeface="Times New Roman" panose="02020603050405020304" pitchFamily="18" charset="0"/>
                <a:cs typeface="Times New Roman" panose="02020603050405020304" pitchFamily="18" charset="0"/>
              </a:rPr>
              <a:t>In Freetown support for the view that citizens should always pay taxes remains consistently very high throughout the pandemic, with no evidence of decline over time. By partial contrast, after witnessing a significant increase in trust in the tax system immediately after the onset of the pandemic in Freetown, we see levels of trust in the tax system return to baseline as the pandemic progresses. </a:t>
            </a:r>
          </a:p>
          <a:p>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mbria" panose="02040503050406030204" pitchFamily="18" charset="0"/>
                <a:ea typeface="Times New Roman" panose="02020603050405020304" pitchFamily="18" charset="0"/>
                <a:cs typeface="Times New Roman" panose="02020603050405020304" pitchFamily="18" charset="0"/>
              </a:rPr>
              <a:t>We also observe a small increase in reported support for paying additional taxes in exchange for improved services immediately after the onset of the crisis. However, we see a substantial decline in willingness to pay additional taxes over the course of the pandemic. The most likely conclusion appears to be that the decline in support for paying additional taxes is a result of both economic hardship and some disappointment with government taxation.</a:t>
            </a:r>
            <a:r>
              <a:rPr lang="en-CA" sz="28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800" dirty="0">
              <a:effectLst/>
              <a:latin typeface="Cambria" panose="02040503050406030204" pitchFamily="18" charset="0"/>
              <a:ea typeface="Times New Roman" panose="02020603050405020304" pitchFamily="18" charset="0"/>
              <a:cs typeface="Cambay Devanaga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a:effectLst/>
                <a:latin typeface="Cambria" panose="02040503050406030204" pitchFamily="18" charset="0"/>
                <a:ea typeface="Times New Roman" panose="02020603050405020304" pitchFamily="18" charset="0"/>
                <a:cs typeface="Cambay Devanagari"/>
              </a:rPr>
              <a:t>Finally, in addition to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shifting support for taxation, we explore taxpayer perceptions of various options for funding the recovery, in particular support for progressive taxation in response to the pandemic. In all survey rounds we asked taxpayers how they think that the government should fund the response to, and recovery from, the Covid-19 pandemic. Unsurprisingly, in times of economic crisis, reliance on external means of financing, including aid and loans, is the preferred option among respondents. Of greater interest, however, is clear evidence of sustained increases in support for progressive taxation, reflected in increasing support for taxing the rich and taxing large businesses. </a:t>
            </a:r>
            <a:endParaRPr lang="en-GB" sz="1800" dirty="0">
              <a:effectLst/>
              <a:latin typeface="Cambria" panose="02040503050406030204" pitchFamily="18" charset="0"/>
              <a:ea typeface="Times New Roman" panose="02020603050405020304" pitchFamily="18" charset="0"/>
              <a:cs typeface="Cambay Devanagari"/>
            </a:endParaRPr>
          </a:p>
        </p:txBody>
      </p:sp>
      <p:sp>
        <p:nvSpPr>
          <p:cNvPr id="4" name="Slide Number Placeholder 3"/>
          <p:cNvSpPr>
            <a:spLocks noGrp="1"/>
          </p:cNvSpPr>
          <p:nvPr>
            <p:ph type="sldNum" sz="quarter" idx="5"/>
          </p:nvPr>
        </p:nvSpPr>
        <p:spPr/>
        <p:txBody>
          <a:bodyPr/>
          <a:lstStyle/>
          <a:p>
            <a:fld id="{C781DAF8-4822-437E-B587-ADEBF593B7AF}" type="slidenum">
              <a:rPr lang="en-CA" smtClean="0"/>
              <a:t>5</a:t>
            </a:fld>
            <a:endParaRPr lang="en-CA"/>
          </a:p>
        </p:txBody>
      </p:sp>
    </p:spTree>
    <p:extLst>
      <p:ext uri="{BB962C8B-B14F-4D97-AF65-F5344CB8AC3E}">
        <p14:creationId xmlns:p14="http://schemas.microsoft.com/office/powerpoint/2010/main" val="136172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Times New Roman" panose="02020603050405020304" pitchFamily="18" charset="0"/>
                <a:cs typeface="Cambay Devanagari"/>
              </a:rPr>
              <a:t>(2min) These findings have potentially significant implications for understanding both immediate responses to the pandemic, and the broader politics of taxation and tax reform. While there is some evidence of general increased support for taxation initially after the onset of the pandemic, a year later general support for taxation looks similar to the pre-pandemic period. Yet two shifts appear more durable. First, particularly in Freetown there appears to have been a sustained shift in the extent to which taxpayers hold conditional attitudes toward tax compliance, with increased expectations of effective service delivery using tax revenues.  Second, we see a sustained shift toward greater support for taxing the better off and larger companies. This points toward the potential for a strategic focus on post-pandemic tax strategies that emphasize comparatively progressive taxes, and which seek explicitly to demonstrate clear connections between new tax revenues and expanded service delivery.</a:t>
            </a:r>
            <a:r>
              <a:rPr lang="en-GB" sz="1800" dirty="0">
                <a:effectLst/>
                <a:latin typeface="ArialMT"/>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457200"/>
            <a:r>
              <a:rPr lang="en-GB" sz="1800" dirty="0">
                <a:effectLst/>
                <a:latin typeface="Cambria" panose="02040503050406030204" pitchFamily="18" charset="0"/>
                <a:ea typeface="Times New Roman" panose="02020603050405020304" pitchFamily="18" charset="0"/>
                <a:cs typeface="Cambay Devanagari"/>
              </a:rPr>
              <a:t> </a:t>
            </a:r>
            <a:endParaRPr lang="en-CA" sz="1800" dirty="0">
              <a:effectLst/>
              <a:latin typeface="Times New Roman" panose="02020603050405020304" pitchFamily="18" charset="0"/>
              <a:ea typeface="Times New Roman" panose="02020603050405020304" pitchFamily="18" charset="0"/>
            </a:endParaRPr>
          </a:p>
          <a:p>
            <a:r>
              <a:rPr lang="en-GB" sz="1800" dirty="0">
                <a:effectLst/>
                <a:latin typeface="Cambria" panose="02040503050406030204" pitchFamily="18" charset="0"/>
                <a:ea typeface="Times New Roman" panose="02020603050405020304" pitchFamily="18" charset="0"/>
                <a:cs typeface="Cambay Devanagari"/>
              </a:rPr>
              <a:t>In line with evidence elsewhere that periods of crisis can spark expansion of taxation, we see evidence of the emergence of a political window of opportunity for tax reform – and progressive tax reform in particular – immediately following the onset of the pandemic.</a:t>
            </a:r>
            <a:r>
              <a:rPr lang="en-CA" sz="1800" dirty="0">
                <a:effectLst/>
                <a:latin typeface="Times New Roman" panose="02020603050405020304" pitchFamily="18" charset="0"/>
                <a:ea typeface="Times New Roman" panose="02020603050405020304" pitchFamily="18" charset="0"/>
              </a:rPr>
              <a:t> </a:t>
            </a:r>
            <a:r>
              <a:rPr lang="en-GB" sz="1800" dirty="0">
                <a:effectLst/>
                <a:latin typeface="Cambria" panose="02040503050406030204" pitchFamily="18" charset="0"/>
                <a:ea typeface="Times New Roman" panose="02020603050405020304" pitchFamily="18" charset="0"/>
                <a:cs typeface="Cambay Devanagari"/>
              </a:rPr>
              <a:t>However, we equally see that that window of political opportunity was not unconditional: amidst economic challenges ,taxpayers appear to have been willing to support the collective good, but only if they saw evidence that tax revenues were being used to provide a meaningful response to the crisis. And in practice that window of opportunity appears to have been fleeting, as by the end of the pandemic, public support had largely dissipated – though with some lingering increase in support for taxing the better off. </a:t>
            </a: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781DAF8-4822-437E-B587-ADEBF593B7AF}" type="slidenum">
              <a:rPr lang="en-CA" smtClean="0"/>
              <a:t>6</a:t>
            </a:fld>
            <a:endParaRPr lang="en-CA"/>
          </a:p>
        </p:txBody>
      </p:sp>
    </p:spTree>
    <p:extLst>
      <p:ext uri="{BB962C8B-B14F-4D97-AF65-F5344CB8AC3E}">
        <p14:creationId xmlns:p14="http://schemas.microsoft.com/office/powerpoint/2010/main" val="931953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649C-9457-1B91-46F0-B00330BAD394}"/>
              </a:ext>
            </a:extLst>
          </p:cNvPr>
          <p:cNvSpPr>
            <a:spLocks noGrp="1"/>
          </p:cNvSpPr>
          <p:nvPr>
            <p:ph type="ctrTitle" hasCustomPrompt="1"/>
          </p:nvPr>
        </p:nvSpPr>
        <p:spPr>
          <a:xfrm>
            <a:off x="6141155" y="2794502"/>
            <a:ext cx="4696177" cy="1183694"/>
          </a:xfrm>
        </p:spPr>
        <p:txBody>
          <a:bodyPr anchor="t">
            <a:normAutofit/>
          </a:bodyPr>
          <a:lstStyle>
            <a:lvl1pPr algn="l">
              <a:defRPr sz="3600">
                <a:solidFill>
                  <a:schemeClr val="bg1"/>
                </a:solidFill>
              </a:defRPr>
            </a:lvl1pPr>
          </a:lstStyle>
          <a:p>
            <a:r>
              <a:rPr lang="en-GB"/>
              <a:t>Main presentation title goes in here</a:t>
            </a:r>
            <a:endParaRPr lang="en-US"/>
          </a:p>
        </p:txBody>
      </p:sp>
      <p:sp>
        <p:nvSpPr>
          <p:cNvPr id="3" name="Subtitle 2">
            <a:extLst>
              <a:ext uri="{FF2B5EF4-FFF2-40B4-BE49-F238E27FC236}">
                <a16:creationId xmlns:a16="http://schemas.microsoft.com/office/drawing/2014/main" id="{F1697711-58F8-BDDC-E8CF-899F43971AAD}"/>
              </a:ext>
            </a:extLst>
          </p:cNvPr>
          <p:cNvSpPr>
            <a:spLocks noGrp="1"/>
          </p:cNvSpPr>
          <p:nvPr>
            <p:ph type="subTitle" idx="1" hasCustomPrompt="1"/>
          </p:nvPr>
        </p:nvSpPr>
        <p:spPr>
          <a:xfrm>
            <a:off x="6133406" y="2442365"/>
            <a:ext cx="4696177" cy="24528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IN HERE</a:t>
            </a:r>
            <a:endParaRPr lang="en-US"/>
          </a:p>
        </p:txBody>
      </p:sp>
      <p:pic>
        <p:nvPicPr>
          <p:cNvPr id="10" name="Picture 9" descr="A picture containing shape&#10;&#10;Description automatically generated">
            <a:extLst>
              <a:ext uri="{FF2B5EF4-FFF2-40B4-BE49-F238E27FC236}">
                <a16:creationId xmlns:a16="http://schemas.microsoft.com/office/drawing/2014/main" id="{995F56B2-B7BA-40D7-5AA5-AB8D57C8DE1B}"/>
              </a:ext>
            </a:extLst>
          </p:cNvPr>
          <p:cNvPicPr>
            <a:picLocks noChangeAspect="1"/>
          </p:cNvPicPr>
          <p:nvPr userDrawn="1"/>
        </p:nvPicPr>
        <p:blipFill>
          <a:blip r:embed="rId2"/>
          <a:stretch>
            <a:fillRect/>
          </a:stretch>
        </p:blipFill>
        <p:spPr>
          <a:xfrm>
            <a:off x="-3494113" y="-2057595"/>
            <a:ext cx="9143999" cy="11684764"/>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5695D93-2756-0673-FA0F-BF9C77F462F4}"/>
              </a:ext>
            </a:extLst>
          </p:cNvPr>
          <p:cNvPicPr>
            <a:picLocks noChangeAspect="1"/>
          </p:cNvPicPr>
          <p:nvPr userDrawn="1"/>
        </p:nvPicPr>
        <p:blipFill>
          <a:blip r:embed="rId3"/>
          <a:stretch>
            <a:fillRect/>
          </a:stretch>
        </p:blipFill>
        <p:spPr>
          <a:xfrm>
            <a:off x="10001956" y="382771"/>
            <a:ext cx="1749777" cy="897636"/>
          </a:xfrm>
          <a:prstGeom prst="rect">
            <a:avLst/>
          </a:prstGeom>
        </p:spPr>
      </p:pic>
      <p:sp>
        <p:nvSpPr>
          <p:cNvPr id="23" name="Text Placeholder 22">
            <a:extLst>
              <a:ext uri="{FF2B5EF4-FFF2-40B4-BE49-F238E27FC236}">
                <a16:creationId xmlns:a16="http://schemas.microsoft.com/office/drawing/2014/main" id="{7BC89A1E-C8DF-F3E7-EA5C-B5B9CB73C917}"/>
              </a:ext>
            </a:extLst>
          </p:cNvPr>
          <p:cNvSpPr>
            <a:spLocks noGrp="1"/>
          </p:cNvSpPr>
          <p:nvPr>
            <p:ph type="body" sz="quarter" idx="10" hasCustomPrompt="1"/>
          </p:nvPr>
        </p:nvSpPr>
        <p:spPr>
          <a:xfrm>
            <a:off x="6134100" y="4319954"/>
            <a:ext cx="4695825" cy="649287"/>
          </a:xfrm>
        </p:spPr>
        <p:txBody>
          <a:bodyPr>
            <a:noAutofit/>
          </a:bodyPr>
          <a:lstStyle>
            <a:lvl1pPr marL="0" indent="0">
              <a:buNone/>
              <a:defRPr sz="1600"/>
            </a:lvl1pPr>
          </a:lstStyle>
          <a:p>
            <a:r>
              <a:rPr lang="en-US" b="0" i="0">
                <a:solidFill>
                  <a:schemeClr val="bg1"/>
                </a:solidFill>
                <a:latin typeface="Inter" panose="02000503000000020004" pitchFamily="2" charset="0"/>
                <a:ea typeface="Inter" panose="02000503000000020004" pitchFamily="2" charset="0"/>
              </a:rPr>
              <a:t>Name of people giving the presentation &amp; date</a:t>
            </a:r>
          </a:p>
        </p:txBody>
      </p:sp>
      <p:sp>
        <p:nvSpPr>
          <p:cNvPr id="25" name="Subtitle 2">
            <a:extLst>
              <a:ext uri="{FF2B5EF4-FFF2-40B4-BE49-F238E27FC236}">
                <a16:creationId xmlns:a16="http://schemas.microsoft.com/office/drawing/2014/main" id="{BB2E7F3C-0292-A38F-F027-9C17FE35ED42}"/>
              </a:ext>
            </a:extLst>
          </p:cNvPr>
          <p:cNvSpPr txBox="1">
            <a:spLocks/>
          </p:cNvSpPr>
          <p:nvPr userDrawn="1"/>
        </p:nvSpPr>
        <p:spPr>
          <a:xfrm>
            <a:off x="6133406" y="5700953"/>
            <a:ext cx="4696177" cy="24528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b="0" i="0" kern="1200" spc="100" baseline="0">
                <a:solidFill>
                  <a:schemeClr val="accent4"/>
                </a:solidFill>
                <a:latin typeface="Spline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spc="100" baseline="0">
                <a:solidFill>
                  <a:schemeClr val="tx1"/>
                </a:solidFill>
                <a:latin typeface="Spline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PARTNERS</a:t>
            </a:r>
            <a:endParaRPr lang="en-US"/>
          </a:p>
        </p:txBody>
      </p:sp>
    </p:spTree>
    <p:extLst>
      <p:ext uri="{BB962C8B-B14F-4D97-AF65-F5344CB8AC3E}">
        <p14:creationId xmlns:p14="http://schemas.microsoft.com/office/powerpoint/2010/main" val="317966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649C-9457-1B91-46F0-B00330BAD394}"/>
              </a:ext>
            </a:extLst>
          </p:cNvPr>
          <p:cNvSpPr>
            <a:spLocks noGrp="1"/>
          </p:cNvSpPr>
          <p:nvPr>
            <p:ph type="ctrTitle" hasCustomPrompt="1"/>
          </p:nvPr>
        </p:nvSpPr>
        <p:spPr>
          <a:xfrm>
            <a:off x="6141155" y="2794502"/>
            <a:ext cx="4696177" cy="1183694"/>
          </a:xfrm>
        </p:spPr>
        <p:txBody>
          <a:bodyPr anchor="t">
            <a:normAutofit/>
          </a:bodyPr>
          <a:lstStyle>
            <a:lvl1pPr algn="l">
              <a:defRPr sz="3600">
                <a:solidFill>
                  <a:schemeClr val="bg1"/>
                </a:solidFill>
              </a:defRPr>
            </a:lvl1pPr>
          </a:lstStyle>
          <a:p>
            <a:r>
              <a:rPr lang="en-GB"/>
              <a:t>Main presentation title goes in here</a:t>
            </a:r>
            <a:endParaRPr lang="en-US"/>
          </a:p>
        </p:txBody>
      </p:sp>
      <p:sp>
        <p:nvSpPr>
          <p:cNvPr id="3" name="Subtitle 2">
            <a:extLst>
              <a:ext uri="{FF2B5EF4-FFF2-40B4-BE49-F238E27FC236}">
                <a16:creationId xmlns:a16="http://schemas.microsoft.com/office/drawing/2014/main" id="{F1697711-58F8-BDDC-E8CF-899F43971AAD}"/>
              </a:ext>
            </a:extLst>
          </p:cNvPr>
          <p:cNvSpPr>
            <a:spLocks noGrp="1"/>
          </p:cNvSpPr>
          <p:nvPr>
            <p:ph type="subTitle" idx="1" hasCustomPrompt="1"/>
          </p:nvPr>
        </p:nvSpPr>
        <p:spPr>
          <a:xfrm>
            <a:off x="6133406" y="2442365"/>
            <a:ext cx="4696177" cy="24528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IN HERE</a:t>
            </a:r>
            <a:endParaRPr lang="en-US"/>
          </a:p>
        </p:txBody>
      </p:sp>
      <p:pic>
        <p:nvPicPr>
          <p:cNvPr id="10" name="Picture 9">
            <a:extLst>
              <a:ext uri="{FF2B5EF4-FFF2-40B4-BE49-F238E27FC236}">
                <a16:creationId xmlns:a16="http://schemas.microsoft.com/office/drawing/2014/main" id="{995F56B2-B7BA-40D7-5AA5-AB8D57C8DE1B}"/>
              </a:ext>
            </a:extLst>
          </p:cNvPr>
          <p:cNvPicPr>
            <a:picLocks noChangeAspect="1"/>
          </p:cNvPicPr>
          <p:nvPr userDrawn="1"/>
        </p:nvPicPr>
        <p:blipFill>
          <a:blip r:embed="rId2"/>
          <a:srcRect/>
          <a:stretch/>
        </p:blipFill>
        <p:spPr>
          <a:xfrm>
            <a:off x="-3490670" y="-2044416"/>
            <a:ext cx="9137113" cy="11658406"/>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5695D93-2756-0673-FA0F-BF9C77F462F4}"/>
              </a:ext>
            </a:extLst>
          </p:cNvPr>
          <p:cNvPicPr>
            <a:picLocks noChangeAspect="1"/>
          </p:cNvPicPr>
          <p:nvPr userDrawn="1"/>
        </p:nvPicPr>
        <p:blipFill>
          <a:blip r:embed="rId3"/>
          <a:stretch>
            <a:fillRect/>
          </a:stretch>
        </p:blipFill>
        <p:spPr>
          <a:xfrm>
            <a:off x="10001956" y="382771"/>
            <a:ext cx="1749777" cy="897636"/>
          </a:xfrm>
          <a:prstGeom prst="rect">
            <a:avLst/>
          </a:prstGeom>
        </p:spPr>
      </p:pic>
      <p:sp>
        <p:nvSpPr>
          <p:cNvPr id="23" name="Text Placeholder 22">
            <a:extLst>
              <a:ext uri="{FF2B5EF4-FFF2-40B4-BE49-F238E27FC236}">
                <a16:creationId xmlns:a16="http://schemas.microsoft.com/office/drawing/2014/main" id="{7BC89A1E-C8DF-F3E7-EA5C-B5B9CB73C917}"/>
              </a:ext>
            </a:extLst>
          </p:cNvPr>
          <p:cNvSpPr>
            <a:spLocks noGrp="1"/>
          </p:cNvSpPr>
          <p:nvPr>
            <p:ph type="body" sz="quarter" idx="10" hasCustomPrompt="1"/>
          </p:nvPr>
        </p:nvSpPr>
        <p:spPr>
          <a:xfrm>
            <a:off x="6134100" y="4319954"/>
            <a:ext cx="4695825" cy="649287"/>
          </a:xfrm>
        </p:spPr>
        <p:txBody>
          <a:bodyPr>
            <a:noAutofit/>
          </a:bodyPr>
          <a:lstStyle>
            <a:lvl1pPr marL="0" indent="0">
              <a:buNone/>
              <a:defRPr sz="1600"/>
            </a:lvl1pPr>
          </a:lstStyle>
          <a:p>
            <a:r>
              <a:rPr lang="en-US" b="0" i="0">
                <a:solidFill>
                  <a:schemeClr val="bg1"/>
                </a:solidFill>
                <a:latin typeface="Inter" panose="02000503000000020004" pitchFamily="2" charset="0"/>
                <a:ea typeface="Inter" panose="02000503000000020004" pitchFamily="2" charset="0"/>
              </a:rPr>
              <a:t>Name of people giving the presentation &amp; date</a:t>
            </a:r>
          </a:p>
        </p:txBody>
      </p:sp>
      <p:sp>
        <p:nvSpPr>
          <p:cNvPr id="25" name="Subtitle 2">
            <a:extLst>
              <a:ext uri="{FF2B5EF4-FFF2-40B4-BE49-F238E27FC236}">
                <a16:creationId xmlns:a16="http://schemas.microsoft.com/office/drawing/2014/main" id="{BB2E7F3C-0292-A38F-F027-9C17FE35ED42}"/>
              </a:ext>
            </a:extLst>
          </p:cNvPr>
          <p:cNvSpPr txBox="1">
            <a:spLocks/>
          </p:cNvSpPr>
          <p:nvPr userDrawn="1"/>
        </p:nvSpPr>
        <p:spPr>
          <a:xfrm>
            <a:off x="6133406" y="5700953"/>
            <a:ext cx="4696177" cy="24528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b="0" i="0" kern="1200" spc="100" baseline="0">
                <a:solidFill>
                  <a:schemeClr val="accent4"/>
                </a:solidFill>
                <a:latin typeface="Spline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spc="100" baseline="0">
                <a:solidFill>
                  <a:schemeClr val="tx1"/>
                </a:solidFill>
                <a:latin typeface="Spline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PARTNERS</a:t>
            </a:r>
            <a:endParaRPr lang="en-US"/>
          </a:p>
        </p:txBody>
      </p:sp>
    </p:spTree>
    <p:extLst>
      <p:ext uri="{BB962C8B-B14F-4D97-AF65-F5344CB8AC3E}">
        <p14:creationId xmlns:p14="http://schemas.microsoft.com/office/powerpoint/2010/main" val="317966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AA07-F39E-C9B6-D226-97920F20344C}"/>
              </a:ext>
            </a:extLst>
          </p:cNvPr>
          <p:cNvSpPr>
            <a:spLocks noGrp="1"/>
          </p:cNvSpPr>
          <p:nvPr>
            <p:ph type="title" hasCustomPrompt="1"/>
          </p:nvPr>
        </p:nvSpPr>
        <p:spPr>
          <a:xfrm>
            <a:off x="838200" y="2227174"/>
            <a:ext cx="5257800" cy="432897"/>
          </a:xfrm>
        </p:spPr>
        <p:txBody>
          <a:bodyPr anchor="t">
            <a:normAutofit/>
          </a:bodyPr>
          <a:lstStyle>
            <a:lvl1pPr>
              <a:defRPr sz="2200">
                <a:solidFill>
                  <a:schemeClr val="tx2"/>
                </a:solidFill>
              </a:defRPr>
            </a:lvl1pPr>
          </a:lstStyle>
          <a:p>
            <a:r>
              <a:rPr lang="en-GB"/>
              <a:t>Title of the slide goes in here</a:t>
            </a:r>
            <a:endParaRPr lang="en-US"/>
          </a:p>
        </p:txBody>
      </p:sp>
      <p:sp>
        <p:nvSpPr>
          <p:cNvPr id="9" name="Text Placeholder 8">
            <a:extLst>
              <a:ext uri="{FF2B5EF4-FFF2-40B4-BE49-F238E27FC236}">
                <a16:creationId xmlns:a16="http://schemas.microsoft.com/office/drawing/2014/main" id="{FC1183AE-2C72-A4C4-5808-01801392CE6D}"/>
              </a:ext>
            </a:extLst>
          </p:cNvPr>
          <p:cNvSpPr>
            <a:spLocks noGrp="1"/>
          </p:cNvSpPr>
          <p:nvPr>
            <p:ph type="body" sz="quarter" idx="10" hasCustomPrompt="1"/>
          </p:nvPr>
        </p:nvSpPr>
        <p:spPr>
          <a:xfrm>
            <a:off x="838200" y="2660650"/>
            <a:ext cx="5257800" cy="2360613"/>
          </a:xfrm>
        </p:spPr>
        <p:txBody>
          <a:bodyPr>
            <a:noAutofit/>
          </a:bodyPr>
          <a:lstStyle>
            <a:lvl1pPr marL="0" indent="0">
              <a:buNone/>
              <a:defRPr sz="1400" b="0" i="0">
                <a:solidFill>
                  <a:schemeClr val="tx1"/>
                </a:solidFill>
                <a:latin typeface="Inter" panose="02000503000000020004" pitchFamily="2" charset="0"/>
                <a:ea typeface="Inter" panose="02000503000000020004" pitchFamily="2"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autem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illum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eros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a:t>
            </a:r>
          </a:p>
        </p:txBody>
      </p:sp>
      <p:pic>
        <p:nvPicPr>
          <p:cNvPr id="11" name="Picture 10" descr="A picture containing shape&#10;&#10;Description automatically generated">
            <a:extLst>
              <a:ext uri="{FF2B5EF4-FFF2-40B4-BE49-F238E27FC236}">
                <a16:creationId xmlns:a16="http://schemas.microsoft.com/office/drawing/2014/main" id="{286B8AC0-41A2-702C-75D5-7ECD8F4530DC}"/>
              </a:ext>
            </a:extLst>
          </p:cNvPr>
          <p:cNvPicPr>
            <a:picLocks noChangeAspect="1"/>
          </p:cNvPicPr>
          <p:nvPr userDrawn="1"/>
        </p:nvPicPr>
        <p:blipFill>
          <a:blip r:embed="rId2"/>
          <a:stretch>
            <a:fillRect/>
          </a:stretch>
        </p:blipFill>
        <p:spPr>
          <a:xfrm>
            <a:off x="5104014" y="6353233"/>
            <a:ext cx="1169323" cy="1299248"/>
          </a:xfrm>
          <a:prstGeom prst="rect">
            <a:avLst/>
          </a:prstGeom>
        </p:spPr>
      </p:pic>
      <p:pic>
        <p:nvPicPr>
          <p:cNvPr id="13" name="Picture 12" descr="Icon&#10;&#10;Description automatically generated">
            <a:extLst>
              <a:ext uri="{FF2B5EF4-FFF2-40B4-BE49-F238E27FC236}">
                <a16:creationId xmlns:a16="http://schemas.microsoft.com/office/drawing/2014/main" id="{17B4480A-71D3-C0D5-2E0F-D285FF9FFD7A}"/>
              </a:ext>
            </a:extLst>
          </p:cNvPr>
          <p:cNvPicPr>
            <a:picLocks noChangeAspect="1"/>
          </p:cNvPicPr>
          <p:nvPr userDrawn="1"/>
        </p:nvPicPr>
        <p:blipFill>
          <a:blip r:embed="rId3"/>
          <a:stretch>
            <a:fillRect/>
          </a:stretch>
        </p:blipFill>
        <p:spPr>
          <a:xfrm>
            <a:off x="179183" y="170022"/>
            <a:ext cx="742142" cy="850904"/>
          </a:xfrm>
          <a:prstGeom prst="rect">
            <a:avLst/>
          </a:prstGeom>
        </p:spPr>
      </p:pic>
      <p:sp>
        <p:nvSpPr>
          <p:cNvPr id="15" name="Picture Placeholder 14">
            <a:extLst>
              <a:ext uri="{FF2B5EF4-FFF2-40B4-BE49-F238E27FC236}">
                <a16:creationId xmlns:a16="http://schemas.microsoft.com/office/drawing/2014/main" id="{46DBA306-8987-B5A2-D549-0DC1274A8005}"/>
              </a:ext>
            </a:extLst>
          </p:cNvPr>
          <p:cNvSpPr>
            <a:spLocks noGrp="1"/>
          </p:cNvSpPr>
          <p:nvPr>
            <p:ph type="pic" sz="quarter" idx="11" hasCustomPrompt="1"/>
          </p:nvPr>
        </p:nvSpPr>
        <p:spPr>
          <a:xfrm>
            <a:off x="6483350" y="0"/>
            <a:ext cx="5708650" cy="6858000"/>
          </a:xfrm>
        </p:spPr>
        <p:txBody>
          <a:bodyPr/>
          <a:lstStyle>
            <a:lvl1pPr marL="0" indent="0" algn="ctr">
              <a:buNone/>
              <a:defRPr/>
            </a:lvl1pPr>
          </a:lstStyle>
          <a:p>
            <a:r>
              <a:rPr lang="en-US"/>
              <a:t>Insert picture here</a:t>
            </a:r>
          </a:p>
        </p:txBody>
      </p:sp>
    </p:spTree>
    <p:extLst>
      <p:ext uri="{BB962C8B-B14F-4D97-AF65-F5344CB8AC3E}">
        <p14:creationId xmlns:p14="http://schemas.microsoft.com/office/powerpoint/2010/main" val="233053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AA07-F39E-C9B6-D226-97920F20344C}"/>
              </a:ext>
            </a:extLst>
          </p:cNvPr>
          <p:cNvSpPr>
            <a:spLocks noGrp="1"/>
          </p:cNvSpPr>
          <p:nvPr>
            <p:ph type="title" hasCustomPrompt="1"/>
          </p:nvPr>
        </p:nvSpPr>
        <p:spPr>
          <a:xfrm>
            <a:off x="838200" y="2227174"/>
            <a:ext cx="5257800" cy="432897"/>
          </a:xfrm>
        </p:spPr>
        <p:txBody>
          <a:bodyPr anchor="t">
            <a:normAutofit/>
          </a:bodyPr>
          <a:lstStyle>
            <a:lvl1pPr>
              <a:defRPr sz="2200">
                <a:solidFill>
                  <a:schemeClr val="tx2"/>
                </a:solidFill>
              </a:defRPr>
            </a:lvl1pPr>
          </a:lstStyle>
          <a:p>
            <a:r>
              <a:rPr lang="en-GB"/>
              <a:t>Title of the slide goes in here</a:t>
            </a:r>
            <a:endParaRPr lang="en-US"/>
          </a:p>
        </p:txBody>
      </p:sp>
      <p:sp>
        <p:nvSpPr>
          <p:cNvPr id="9" name="Text Placeholder 8">
            <a:extLst>
              <a:ext uri="{FF2B5EF4-FFF2-40B4-BE49-F238E27FC236}">
                <a16:creationId xmlns:a16="http://schemas.microsoft.com/office/drawing/2014/main" id="{FC1183AE-2C72-A4C4-5808-01801392CE6D}"/>
              </a:ext>
            </a:extLst>
          </p:cNvPr>
          <p:cNvSpPr>
            <a:spLocks noGrp="1"/>
          </p:cNvSpPr>
          <p:nvPr>
            <p:ph type="body" sz="quarter" idx="10" hasCustomPrompt="1"/>
          </p:nvPr>
        </p:nvSpPr>
        <p:spPr>
          <a:xfrm>
            <a:off x="838200" y="2660650"/>
            <a:ext cx="5257800" cy="2360613"/>
          </a:xfrm>
        </p:spPr>
        <p:txBody>
          <a:bodyPr>
            <a:noAutofit/>
          </a:bodyPr>
          <a:lstStyle>
            <a:lvl1pPr marL="0" indent="0">
              <a:buNone/>
              <a:defRPr sz="1400" b="0" i="0">
                <a:solidFill>
                  <a:schemeClr val="tx1"/>
                </a:solidFill>
                <a:latin typeface="Inter" panose="02000503000000020004" pitchFamily="2" charset="0"/>
                <a:ea typeface="Inter" panose="02000503000000020004" pitchFamily="2"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autem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illum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eros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a:t>
            </a:r>
          </a:p>
        </p:txBody>
      </p:sp>
      <p:pic>
        <p:nvPicPr>
          <p:cNvPr id="13" name="Picture 12" descr="Icon&#10;&#10;Description automatically generated">
            <a:extLst>
              <a:ext uri="{FF2B5EF4-FFF2-40B4-BE49-F238E27FC236}">
                <a16:creationId xmlns:a16="http://schemas.microsoft.com/office/drawing/2014/main" id="{17B4480A-71D3-C0D5-2E0F-D285FF9FFD7A}"/>
              </a:ext>
            </a:extLst>
          </p:cNvPr>
          <p:cNvPicPr>
            <a:picLocks noChangeAspect="1"/>
          </p:cNvPicPr>
          <p:nvPr userDrawn="1"/>
        </p:nvPicPr>
        <p:blipFill>
          <a:blip r:embed="rId2"/>
          <a:stretch>
            <a:fillRect/>
          </a:stretch>
        </p:blipFill>
        <p:spPr>
          <a:xfrm>
            <a:off x="179183" y="170022"/>
            <a:ext cx="742142" cy="850904"/>
          </a:xfrm>
          <a:prstGeom prst="rect">
            <a:avLst/>
          </a:prstGeom>
        </p:spPr>
      </p:pic>
      <p:pic>
        <p:nvPicPr>
          <p:cNvPr id="4" name="Picture 3">
            <a:extLst>
              <a:ext uri="{FF2B5EF4-FFF2-40B4-BE49-F238E27FC236}">
                <a16:creationId xmlns:a16="http://schemas.microsoft.com/office/drawing/2014/main" id="{337E77B8-FCAD-0155-0F43-3F802D2C6993}"/>
              </a:ext>
            </a:extLst>
          </p:cNvPr>
          <p:cNvPicPr>
            <a:picLocks noChangeAspect="1"/>
          </p:cNvPicPr>
          <p:nvPr userDrawn="1"/>
        </p:nvPicPr>
        <p:blipFill>
          <a:blip r:embed="rId3"/>
          <a:srcRect/>
          <a:stretch/>
        </p:blipFill>
        <p:spPr>
          <a:xfrm>
            <a:off x="6616982" y="595474"/>
            <a:ext cx="6288913" cy="8512202"/>
          </a:xfrm>
          <a:prstGeom prst="rect">
            <a:avLst/>
          </a:prstGeom>
        </p:spPr>
      </p:pic>
    </p:spTree>
    <p:extLst>
      <p:ext uri="{BB962C8B-B14F-4D97-AF65-F5344CB8AC3E}">
        <p14:creationId xmlns:p14="http://schemas.microsoft.com/office/powerpoint/2010/main" val="32963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D3021-2CF6-D7C9-258F-701BA070548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74AA07-F39E-C9B6-D226-97920F20344C}"/>
              </a:ext>
            </a:extLst>
          </p:cNvPr>
          <p:cNvSpPr>
            <a:spLocks noGrp="1"/>
          </p:cNvSpPr>
          <p:nvPr>
            <p:ph type="title" hasCustomPrompt="1"/>
          </p:nvPr>
        </p:nvSpPr>
        <p:spPr>
          <a:xfrm>
            <a:off x="3913908" y="2929918"/>
            <a:ext cx="7241771" cy="998164"/>
          </a:xfrm>
        </p:spPr>
        <p:txBody>
          <a:bodyPr anchor="t">
            <a:noAutofit/>
          </a:bodyPr>
          <a:lstStyle>
            <a:lvl1pPr>
              <a:defRPr sz="3600">
                <a:solidFill>
                  <a:schemeClr val="bg2"/>
                </a:solidFill>
              </a:defRPr>
            </a:lvl1pPr>
          </a:lstStyle>
          <a:p>
            <a:r>
              <a:rPr lang="en-GB"/>
              <a:t>This is a title page to introduce a new section or important slide</a:t>
            </a:r>
            <a:endParaRPr lang="en-US"/>
          </a:p>
        </p:txBody>
      </p:sp>
      <p:pic>
        <p:nvPicPr>
          <p:cNvPr id="7" name="Picture 6" descr="A picture containing shape&#10;&#10;Description automatically generated">
            <a:extLst>
              <a:ext uri="{FF2B5EF4-FFF2-40B4-BE49-F238E27FC236}">
                <a16:creationId xmlns:a16="http://schemas.microsoft.com/office/drawing/2014/main" id="{2793355F-FBB7-5DCB-B805-EB0A3CECB20C}"/>
              </a:ext>
            </a:extLst>
          </p:cNvPr>
          <p:cNvPicPr>
            <a:picLocks noChangeAspect="1"/>
          </p:cNvPicPr>
          <p:nvPr userDrawn="1"/>
        </p:nvPicPr>
        <p:blipFill>
          <a:blip r:embed="rId3"/>
          <a:stretch>
            <a:fillRect/>
          </a:stretch>
        </p:blipFill>
        <p:spPr>
          <a:xfrm rot="4500000" flipV="1">
            <a:off x="11070546" y="283494"/>
            <a:ext cx="798658" cy="887398"/>
          </a:xfrm>
          <a:prstGeom prst="rect">
            <a:avLst/>
          </a:prstGeom>
        </p:spPr>
      </p:pic>
    </p:spTree>
    <p:extLst>
      <p:ext uri="{BB962C8B-B14F-4D97-AF65-F5344CB8AC3E}">
        <p14:creationId xmlns:p14="http://schemas.microsoft.com/office/powerpoint/2010/main" val="211664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649C-9457-1B91-46F0-B00330BAD394}"/>
              </a:ext>
            </a:extLst>
          </p:cNvPr>
          <p:cNvSpPr>
            <a:spLocks noGrp="1"/>
          </p:cNvSpPr>
          <p:nvPr>
            <p:ph type="ctrTitle" hasCustomPrompt="1"/>
          </p:nvPr>
        </p:nvSpPr>
        <p:spPr>
          <a:xfrm>
            <a:off x="6141155" y="2960757"/>
            <a:ext cx="4696177" cy="634498"/>
          </a:xfrm>
        </p:spPr>
        <p:txBody>
          <a:bodyPr anchor="t">
            <a:normAutofit/>
          </a:bodyPr>
          <a:lstStyle>
            <a:lvl1pPr algn="l">
              <a:defRPr sz="3200">
                <a:solidFill>
                  <a:schemeClr val="bg1"/>
                </a:solidFill>
              </a:defRPr>
            </a:lvl1pPr>
          </a:lstStyle>
          <a:p>
            <a:r>
              <a:rPr lang="en-GB"/>
              <a:t>Thank you for listening</a:t>
            </a:r>
            <a:endParaRPr lang="en-US"/>
          </a:p>
        </p:txBody>
      </p:sp>
      <p:pic>
        <p:nvPicPr>
          <p:cNvPr id="10" name="Picture 9" descr="A picture containing shape&#10;&#10;Description automatically generated">
            <a:extLst>
              <a:ext uri="{FF2B5EF4-FFF2-40B4-BE49-F238E27FC236}">
                <a16:creationId xmlns:a16="http://schemas.microsoft.com/office/drawing/2014/main" id="{995F56B2-B7BA-40D7-5AA5-AB8D57C8DE1B}"/>
              </a:ext>
            </a:extLst>
          </p:cNvPr>
          <p:cNvPicPr>
            <a:picLocks noChangeAspect="1"/>
          </p:cNvPicPr>
          <p:nvPr userDrawn="1"/>
        </p:nvPicPr>
        <p:blipFill>
          <a:blip r:embed="rId2"/>
          <a:stretch>
            <a:fillRect/>
          </a:stretch>
        </p:blipFill>
        <p:spPr>
          <a:xfrm>
            <a:off x="-3494113" y="-2057595"/>
            <a:ext cx="9143999" cy="11684764"/>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5695D93-2756-0673-FA0F-BF9C77F462F4}"/>
              </a:ext>
            </a:extLst>
          </p:cNvPr>
          <p:cNvPicPr>
            <a:picLocks noChangeAspect="1"/>
          </p:cNvPicPr>
          <p:nvPr userDrawn="1"/>
        </p:nvPicPr>
        <p:blipFill>
          <a:blip r:embed="rId3"/>
          <a:stretch>
            <a:fillRect/>
          </a:stretch>
        </p:blipFill>
        <p:spPr>
          <a:xfrm>
            <a:off x="10001956" y="382771"/>
            <a:ext cx="1749777" cy="897636"/>
          </a:xfrm>
          <a:prstGeom prst="rect">
            <a:avLst/>
          </a:prstGeom>
        </p:spPr>
      </p:pic>
      <p:sp>
        <p:nvSpPr>
          <p:cNvPr id="23" name="Text Placeholder 22">
            <a:extLst>
              <a:ext uri="{FF2B5EF4-FFF2-40B4-BE49-F238E27FC236}">
                <a16:creationId xmlns:a16="http://schemas.microsoft.com/office/drawing/2014/main" id="{7BC89A1E-C8DF-F3E7-EA5C-B5B9CB73C917}"/>
              </a:ext>
            </a:extLst>
          </p:cNvPr>
          <p:cNvSpPr>
            <a:spLocks noGrp="1"/>
          </p:cNvSpPr>
          <p:nvPr>
            <p:ph type="body" sz="quarter" idx="10" hasCustomPrompt="1"/>
          </p:nvPr>
        </p:nvSpPr>
        <p:spPr>
          <a:xfrm>
            <a:off x="6134100" y="3708969"/>
            <a:ext cx="4695825" cy="649287"/>
          </a:xfrm>
        </p:spPr>
        <p:txBody>
          <a:bodyPr>
            <a:noAutofit/>
          </a:bodyPr>
          <a:lstStyle>
            <a:lvl1pPr marL="0" indent="0">
              <a:buNone/>
              <a:defRPr sz="1600"/>
            </a:lvl1pPr>
          </a:lstStyle>
          <a:p>
            <a:r>
              <a:rPr lang="en-US" b="0" i="0">
                <a:solidFill>
                  <a:schemeClr val="bg1"/>
                </a:solidFill>
                <a:latin typeface="Inter" panose="02000503000000020004" pitchFamily="2" charset="0"/>
                <a:ea typeface="Inter" panose="02000503000000020004" pitchFamily="2" charset="0"/>
              </a:rPr>
              <a:t>Name of people giving the presentation</a:t>
            </a:r>
          </a:p>
        </p:txBody>
      </p:sp>
      <p:sp>
        <p:nvSpPr>
          <p:cNvPr id="25" name="Subtitle 2">
            <a:extLst>
              <a:ext uri="{FF2B5EF4-FFF2-40B4-BE49-F238E27FC236}">
                <a16:creationId xmlns:a16="http://schemas.microsoft.com/office/drawing/2014/main" id="{BB2E7F3C-0292-A38F-F027-9C17FE35ED42}"/>
              </a:ext>
            </a:extLst>
          </p:cNvPr>
          <p:cNvSpPr txBox="1">
            <a:spLocks/>
          </p:cNvSpPr>
          <p:nvPr userDrawn="1"/>
        </p:nvSpPr>
        <p:spPr>
          <a:xfrm>
            <a:off x="6133406" y="5700953"/>
            <a:ext cx="4696177" cy="24528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b="0" i="0" kern="1200" spc="100" baseline="0">
                <a:solidFill>
                  <a:schemeClr val="accent4"/>
                </a:solidFill>
                <a:latin typeface="Spline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spc="100" baseline="0">
                <a:solidFill>
                  <a:schemeClr val="tx1"/>
                </a:solidFill>
                <a:latin typeface="Spline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PARTNERS</a:t>
            </a:r>
            <a:endParaRPr lang="en-US"/>
          </a:p>
        </p:txBody>
      </p:sp>
    </p:spTree>
    <p:extLst>
      <p:ext uri="{BB962C8B-B14F-4D97-AF65-F5344CB8AC3E}">
        <p14:creationId xmlns:p14="http://schemas.microsoft.com/office/powerpoint/2010/main" val="372939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AA07-F39E-C9B6-D226-97920F20344C}"/>
              </a:ext>
            </a:extLst>
          </p:cNvPr>
          <p:cNvSpPr>
            <a:spLocks noGrp="1"/>
          </p:cNvSpPr>
          <p:nvPr>
            <p:ph type="title" hasCustomPrompt="1"/>
          </p:nvPr>
        </p:nvSpPr>
        <p:spPr>
          <a:xfrm>
            <a:off x="838200" y="2227174"/>
            <a:ext cx="5257800" cy="432897"/>
          </a:xfrm>
        </p:spPr>
        <p:txBody>
          <a:bodyPr anchor="t">
            <a:normAutofit/>
          </a:bodyPr>
          <a:lstStyle>
            <a:lvl1pPr>
              <a:defRPr sz="2200">
                <a:solidFill>
                  <a:schemeClr val="tx2"/>
                </a:solidFill>
              </a:defRPr>
            </a:lvl1pPr>
          </a:lstStyle>
          <a:p>
            <a:r>
              <a:rPr lang="en-GB"/>
              <a:t>Title of the slide goes in here</a:t>
            </a:r>
            <a:endParaRPr lang="en-US"/>
          </a:p>
        </p:txBody>
      </p:sp>
      <p:sp>
        <p:nvSpPr>
          <p:cNvPr id="9" name="Text Placeholder 8">
            <a:extLst>
              <a:ext uri="{FF2B5EF4-FFF2-40B4-BE49-F238E27FC236}">
                <a16:creationId xmlns:a16="http://schemas.microsoft.com/office/drawing/2014/main" id="{FC1183AE-2C72-A4C4-5808-01801392CE6D}"/>
              </a:ext>
            </a:extLst>
          </p:cNvPr>
          <p:cNvSpPr>
            <a:spLocks noGrp="1"/>
          </p:cNvSpPr>
          <p:nvPr>
            <p:ph type="body" sz="quarter" idx="10" hasCustomPrompt="1"/>
          </p:nvPr>
        </p:nvSpPr>
        <p:spPr>
          <a:xfrm>
            <a:off x="838200" y="2660650"/>
            <a:ext cx="5257800" cy="2360613"/>
          </a:xfrm>
        </p:spPr>
        <p:txBody>
          <a:bodyPr>
            <a:noAutofit/>
          </a:bodyPr>
          <a:lstStyle>
            <a:lvl1pPr marL="0" indent="0">
              <a:buNone/>
              <a:defRPr sz="1400" b="0" i="0">
                <a:solidFill>
                  <a:schemeClr val="tx1"/>
                </a:solidFill>
                <a:latin typeface="Inter" panose="02000503000000020004" pitchFamily="2" charset="0"/>
                <a:ea typeface="Inter" panose="02000503000000020004" pitchFamily="2"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autem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illum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eros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a:t>
            </a:r>
          </a:p>
        </p:txBody>
      </p:sp>
      <p:pic>
        <p:nvPicPr>
          <p:cNvPr id="13" name="Picture 12" descr="Icon&#10;&#10;Description automatically generated">
            <a:extLst>
              <a:ext uri="{FF2B5EF4-FFF2-40B4-BE49-F238E27FC236}">
                <a16:creationId xmlns:a16="http://schemas.microsoft.com/office/drawing/2014/main" id="{17B4480A-71D3-C0D5-2E0F-D285FF9FFD7A}"/>
              </a:ext>
            </a:extLst>
          </p:cNvPr>
          <p:cNvPicPr>
            <a:picLocks noChangeAspect="1"/>
          </p:cNvPicPr>
          <p:nvPr userDrawn="1"/>
        </p:nvPicPr>
        <p:blipFill>
          <a:blip r:embed="rId2"/>
          <a:stretch>
            <a:fillRect/>
          </a:stretch>
        </p:blipFill>
        <p:spPr>
          <a:xfrm>
            <a:off x="179183" y="170022"/>
            <a:ext cx="742142" cy="850904"/>
          </a:xfrm>
          <a:prstGeom prst="rect">
            <a:avLst/>
          </a:prstGeom>
        </p:spPr>
      </p:pic>
      <p:pic>
        <p:nvPicPr>
          <p:cNvPr id="4" name="Picture 3">
            <a:extLst>
              <a:ext uri="{FF2B5EF4-FFF2-40B4-BE49-F238E27FC236}">
                <a16:creationId xmlns:a16="http://schemas.microsoft.com/office/drawing/2014/main" id="{337E77B8-FCAD-0155-0F43-3F802D2C6993}"/>
              </a:ext>
            </a:extLst>
          </p:cNvPr>
          <p:cNvPicPr>
            <a:picLocks noChangeAspect="1"/>
          </p:cNvPicPr>
          <p:nvPr userDrawn="1"/>
        </p:nvPicPr>
        <p:blipFill>
          <a:blip r:embed="rId3"/>
          <a:srcRect/>
          <a:stretch/>
        </p:blipFill>
        <p:spPr>
          <a:xfrm>
            <a:off x="6616982" y="595474"/>
            <a:ext cx="6288913" cy="8512202"/>
          </a:xfrm>
          <a:prstGeom prst="rect">
            <a:avLst/>
          </a:prstGeom>
        </p:spPr>
      </p:pic>
    </p:spTree>
    <p:extLst>
      <p:ext uri="{BB962C8B-B14F-4D97-AF65-F5344CB8AC3E}">
        <p14:creationId xmlns:p14="http://schemas.microsoft.com/office/powerpoint/2010/main" val="32963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AA07-F39E-C9B6-D226-97920F20344C}"/>
              </a:ext>
            </a:extLst>
          </p:cNvPr>
          <p:cNvSpPr>
            <a:spLocks noGrp="1"/>
          </p:cNvSpPr>
          <p:nvPr>
            <p:ph type="title" hasCustomPrompt="1"/>
          </p:nvPr>
        </p:nvSpPr>
        <p:spPr>
          <a:xfrm>
            <a:off x="3913908" y="2929918"/>
            <a:ext cx="7241771" cy="998164"/>
          </a:xfrm>
        </p:spPr>
        <p:txBody>
          <a:bodyPr anchor="t">
            <a:noAutofit/>
          </a:bodyPr>
          <a:lstStyle>
            <a:lvl1pPr>
              <a:defRPr sz="3600">
                <a:solidFill>
                  <a:schemeClr val="bg2"/>
                </a:solidFill>
              </a:defRPr>
            </a:lvl1pPr>
          </a:lstStyle>
          <a:p>
            <a:r>
              <a:rPr lang="en-GB"/>
              <a:t>This is a title page to introduce a new section or important slide</a:t>
            </a:r>
            <a:endParaRPr lang="en-US"/>
          </a:p>
        </p:txBody>
      </p:sp>
      <p:pic>
        <p:nvPicPr>
          <p:cNvPr id="7" name="Picture 6" descr="A picture containing shape&#10;&#10;Description automatically generated">
            <a:extLst>
              <a:ext uri="{FF2B5EF4-FFF2-40B4-BE49-F238E27FC236}">
                <a16:creationId xmlns:a16="http://schemas.microsoft.com/office/drawing/2014/main" id="{2793355F-FBB7-5DCB-B805-EB0A3CECB20C}"/>
              </a:ext>
            </a:extLst>
          </p:cNvPr>
          <p:cNvPicPr>
            <a:picLocks noChangeAspect="1"/>
          </p:cNvPicPr>
          <p:nvPr userDrawn="1"/>
        </p:nvPicPr>
        <p:blipFill>
          <a:blip r:embed="rId2"/>
          <a:stretch>
            <a:fillRect/>
          </a:stretch>
        </p:blipFill>
        <p:spPr>
          <a:xfrm rot="4500000" flipV="1">
            <a:off x="11070546" y="283494"/>
            <a:ext cx="798658" cy="887398"/>
          </a:xfrm>
          <a:prstGeom prst="rect">
            <a:avLst/>
          </a:prstGeom>
        </p:spPr>
      </p:pic>
      <p:pic>
        <p:nvPicPr>
          <p:cNvPr id="4" name="Picture 3" descr="A picture containing shape&#10;&#10;Description automatically generated">
            <a:extLst>
              <a:ext uri="{FF2B5EF4-FFF2-40B4-BE49-F238E27FC236}">
                <a16:creationId xmlns:a16="http://schemas.microsoft.com/office/drawing/2014/main" id="{50B915D3-7FBF-BD18-711B-5397F6F2EA52}"/>
              </a:ext>
            </a:extLst>
          </p:cNvPr>
          <p:cNvPicPr>
            <a:picLocks noChangeAspect="1"/>
          </p:cNvPicPr>
          <p:nvPr userDrawn="1"/>
        </p:nvPicPr>
        <p:blipFill>
          <a:blip r:embed="rId3"/>
          <a:stretch>
            <a:fillRect/>
          </a:stretch>
        </p:blipFill>
        <p:spPr>
          <a:xfrm>
            <a:off x="-1324874" y="-1584960"/>
            <a:ext cx="6043188" cy="6858000"/>
          </a:xfrm>
          <a:prstGeom prst="rect">
            <a:avLst/>
          </a:prstGeom>
        </p:spPr>
      </p:pic>
      <p:pic>
        <p:nvPicPr>
          <p:cNvPr id="8" name="Picture 7" descr="Icon&#10;&#10;Description automatically generated">
            <a:extLst>
              <a:ext uri="{FF2B5EF4-FFF2-40B4-BE49-F238E27FC236}">
                <a16:creationId xmlns:a16="http://schemas.microsoft.com/office/drawing/2014/main" id="{FAC67017-0BD1-1E5B-475E-FC28B7EBA5CF}"/>
              </a:ext>
            </a:extLst>
          </p:cNvPr>
          <p:cNvPicPr>
            <a:picLocks noChangeAspect="1"/>
          </p:cNvPicPr>
          <p:nvPr userDrawn="1"/>
        </p:nvPicPr>
        <p:blipFill>
          <a:blip r:embed="rId4"/>
          <a:stretch>
            <a:fillRect/>
          </a:stretch>
        </p:blipFill>
        <p:spPr>
          <a:xfrm rot="16200000">
            <a:off x="331583" y="5879942"/>
            <a:ext cx="742142" cy="850904"/>
          </a:xfrm>
          <a:prstGeom prst="rect">
            <a:avLst/>
          </a:prstGeom>
        </p:spPr>
      </p:pic>
    </p:spTree>
    <p:extLst>
      <p:ext uri="{BB962C8B-B14F-4D97-AF65-F5344CB8AC3E}">
        <p14:creationId xmlns:p14="http://schemas.microsoft.com/office/powerpoint/2010/main" val="211664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649C-9457-1B91-46F0-B00330BAD394}"/>
              </a:ext>
            </a:extLst>
          </p:cNvPr>
          <p:cNvSpPr>
            <a:spLocks noGrp="1"/>
          </p:cNvSpPr>
          <p:nvPr>
            <p:ph type="ctrTitle" hasCustomPrompt="1"/>
          </p:nvPr>
        </p:nvSpPr>
        <p:spPr>
          <a:xfrm>
            <a:off x="6141155" y="2960757"/>
            <a:ext cx="4696177" cy="634498"/>
          </a:xfrm>
        </p:spPr>
        <p:txBody>
          <a:bodyPr anchor="t">
            <a:normAutofit/>
          </a:bodyPr>
          <a:lstStyle>
            <a:lvl1pPr algn="l">
              <a:defRPr sz="3200">
                <a:solidFill>
                  <a:schemeClr val="bg1"/>
                </a:solidFill>
              </a:defRPr>
            </a:lvl1pPr>
          </a:lstStyle>
          <a:p>
            <a:r>
              <a:rPr lang="en-GB"/>
              <a:t>Thank you for listening</a:t>
            </a:r>
            <a:endParaRPr lang="en-US"/>
          </a:p>
        </p:txBody>
      </p:sp>
      <p:pic>
        <p:nvPicPr>
          <p:cNvPr id="10" name="Picture 9">
            <a:extLst>
              <a:ext uri="{FF2B5EF4-FFF2-40B4-BE49-F238E27FC236}">
                <a16:creationId xmlns:a16="http://schemas.microsoft.com/office/drawing/2014/main" id="{995F56B2-B7BA-40D7-5AA5-AB8D57C8DE1B}"/>
              </a:ext>
            </a:extLst>
          </p:cNvPr>
          <p:cNvPicPr>
            <a:picLocks noChangeAspect="1"/>
          </p:cNvPicPr>
          <p:nvPr userDrawn="1"/>
        </p:nvPicPr>
        <p:blipFill>
          <a:blip r:embed="rId2"/>
          <a:srcRect/>
          <a:stretch/>
        </p:blipFill>
        <p:spPr>
          <a:xfrm>
            <a:off x="-3490670" y="-2044416"/>
            <a:ext cx="9137113" cy="11658406"/>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5695D93-2756-0673-FA0F-BF9C77F462F4}"/>
              </a:ext>
            </a:extLst>
          </p:cNvPr>
          <p:cNvPicPr>
            <a:picLocks noChangeAspect="1"/>
          </p:cNvPicPr>
          <p:nvPr userDrawn="1"/>
        </p:nvPicPr>
        <p:blipFill>
          <a:blip r:embed="rId3"/>
          <a:stretch>
            <a:fillRect/>
          </a:stretch>
        </p:blipFill>
        <p:spPr>
          <a:xfrm>
            <a:off x="10001956" y="382771"/>
            <a:ext cx="1749777" cy="897636"/>
          </a:xfrm>
          <a:prstGeom prst="rect">
            <a:avLst/>
          </a:prstGeom>
        </p:spPr>
      </p:pic>
      <p:sp>
        <p:nvSpPr>
          <p:cNvPr id="23" name="Text Placeholder 22">
            <a:extLst>
              <a:ext uri="{FF2B5EF4-FFF2-40B4-BE49-F238E27FC236}">
                <a16:creationId xmlns:a16="http://schemas.microsoft.com/office/drawing/2014/main" id="{7BC89A1E-C8DF-F3E7-EA5C-B5B9CB73C917}"/>
              </a:ext>
            </a:extLst>
          </p:cNvPr>
          <p:cNvSpPr>
            <a:spLocks noGrp="1"/>
          </p:cNvSpPr>
          <p:nvPr>
            <p:ph type="body" sz="quarter" idx="10" hasCustomPrompt="1"/>
          </p:nvPr>
        </p:nvSpPr>
        <p:spPr>
          <a:xfrm>
            <a:off x="6134100" y="3708969"/>
            <a:ext cx="4695825" cy="649287"/>
          </a:xfrm>
        </p:spPr>
        <p:txBody>
          <a:bodyPr>
            <a:noAutofit/>
          </a:bodyPr>
          <a:lstStyle>
            <a:lvl1pPr marL="0" indent="0">
              <a:buNone/>
              <a:defRPr sz="1600"/>
            </a:lvl1pPr>
          </a:lstStyle>
          <a:p>
            <a:r>
              <a:rPr lang="en-US" b="0" i="0">
                <a:solidFill>
                  <a:schemeClr val="bg1"/>
                </a:solidFill>
                <a:latin typeface="Inter" panose="02000503000000020004" pitchFamily="2" charset="0"/>
                <a:ea typeface="Inter" panose="02000503000000020004" pitchFamily="2" charset="0"/>
              </a:rPr>
              <a:t>Name of people giving the presentation</a:t>
            </a:r>
          </a:p>
        </p:txBody>
      </p:sp>
      <p:sp>
        <p:nvSpPr>
          <p:cNvPr id="25" name="Subtitle 2">
            <a:extLst>
              <a:ext uri="{FF2B5EF4-FFF2-40B4-BE49-F238E27FC236}">
                <a16:creationId xmlns:a16="http://schemas.microsoft.com/office/drawing/2014/main" id="{BB2E7F3C-0292-A38F-F027-9C17FE35ED42}"/>
              </a:ext>
            </a:extLst>
          </p:cNvPr>
          <p:cNvSpPr txBox="1">
            <a:spLocks/>
          </p:cNvSpPr>
          <p:nvPr userDrawn="1"/>
        </p:nvSpPr>
        <p:spPr>
          <a:xfrm>
            <a:off x="6133406" y="5700953"/>
            <a:ext cx="4696177" cy="24528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b="0" i="0" kern="1200" spc="100" baseline="0">
                <a:solidFill>
                  <a:schemeClr val="accent4"/>
                </a:solidFill>
                <a:latin typeface="Spline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spc="100" baseline="0">
                <a:solidFill>
                  <a:schemeClr val="tx1"/>
                </a:solidFill>
                <a:latin typeface="Spline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PARTNERS</a:t>
            </a:r>
            <a:endParaRPr lang="en-US"/>
          </a:p>
        </p:txBody>
      </p:sp>
    </p:spTree>
    <p:extLst>
      <p:ext uri="{BB962C8B-B14F-4D97-AF65-F5344CB8AC3E}">
        <p14:creationId xmlns:p14="http://schemas.microsoft.com/office/powerpoint/2010/main" val="372939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4A2AD-0259-31F7-4485-A8466E2CD7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8D1710-9F1D-4507-5C70-A66B071930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F63039-8D5C-B6A4-8B12-CECCD5E1D5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F893-F58D-224C-9F29-AD7569DDA674}" type="datetimeFigureOut">
              <a:rPr lang="en-US" smtClean="0"/>
              <a:t>12/7/2022</a:t>
            </a:fld>
            <a:endParaRPr lang="en-US"/>
          </a:p>
        </p:txBody>
      </p:sp>
      <p:sp>
        <p:nvSpPr>
          <p:cNvPr id="5" name="Footer Placeholder 4">
            <a:extLst>
              <a:ext uri="{FF2B5EF4-FFF2-40B4-BE49-F238E27FC236}">
                <a16:creationId xmlns:a16="http://schemas.microsoft.com/office/drawing/2014/main" id="{78C69632-25EF-0676-451F-FEE30F0892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50B3D7-7980-CCB2-863C-B5B3BC360A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4489F-DC6C-9442-8B12-104B40D01767}" type="slidenum">
              <a:rPr lang="en-US" smtClean="0"/>
              <a:t>‹#›</a:t>
            </a:fld>
            <a:endParaRPr lang="en-US"/>
          </a:p>
        </p:txBody>
      </p:sp>
    </p:spTree>
    <p:extLst>
      <p:ext uri="{BB962C8B-B14F-4D97-AF65-F5344CB8AC3E}">
        <p14:creationId xmlns:p14="http://schemas.microsoft.com/office/powerpoint/2010/main" val="17575315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5" r:id="rId4"/>
    <p:sldLayoutId id="2147483656" r:id="rId5"/>
    <p:sldLayoutId id="2147483657" r:id="rId6"/>
    <p:sldLayoutId id="2147483651" r:id="rId7"/>
    <p:sldLayoutId id="2147483652" r:id="rId8"/>
    <p:sldLayoutId id="2147483653" r:id="rId9"/>
  </p:sldLayoutIdLst>
  <p:txStyles>
    <p:titleStyle>
      <a:lvl1pPr algn="l" defTabSz="914400" rtl="0" eaLnBrk="1" latinLnBrk="0" hangingPunct="1">
        <a:lnSpc>
          <a:spcPct val="90000"/>
        </a:lnSpc>
        <a:spcBef>
          <a:spcPct val="0"/>
        </a:spcBef>
        <a:buNone/>
        <a:defRPr sz="4400" b="0" i="0" kern="1200" spc="0" baseline="0">
          <a:solidFill>
            <a:schemeClr val="tx1"/>
          </a:solidFill>
          <a:latin typeface="Spline Sans Medium"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0" baseline="0">
          <a:solidFill>
            <a:schemeClr val="tx1"/>
          </a:solidFill>
          <a:latin typeface="Spline Sans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0" baseline="0">
          <a:solidFill>
            <a:schemeClr val="tx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BF34-57EE-5134-BE2B-3C078ACCDFB1}"/>
              </a:ext>
            </a:extLst>
          </p:cNvPr>
          <p:cNvSpPr>
            <a:spLocks noGrp="1"/>
          </p:cNvSpPr>
          <p:nvPr>
            <p:ph type="ctrTitle"/>
          </p:nvPr>
        </p:nvSpPr>
        <p:spPr>
          <a:xfrm>
            <a:off x="6092927" y="2422424"/>
            <a:ext cx="4696177" cy="1335327"/>
          </a:xfrm>
        </p:spPr>
        <p:txBody>
          <a:bodyPr>
            <a:normAutofit fontScale="90000"/>
          </a:bodyPr>
          <a:lstStyle/>
          <a:p>
            <a:r>
              <a:rPr lang="en-US" b="1" dirty="0">
                <a:latin typeface="Spline Sans Medium"/>
              </a:rPr>
              <a:t>The politics of taxation and tax reform in time of crisis:</a:t>
            </a:r>
          </a:p>
        </p:txBody>
      </p:sp>
      <p:sp>
        <p:nvSpPr>
          <p:cNvPr id="3" name="Subtitle 2">
            <a:extLst>
              <a:ext uri="{FF2B5EF4-FFF2-40B4-BE49-F238E27FC236}">
                <a16:creationId xmlns:a16="http://schemas.microsoft.com/office/drawing/2014/main" id="{E2F007C2-557C-11DB-FCF2-3AA0F1326D93}"/>
              </a:ext>
            </a:extLst>
          </p:cNvPr>
          <p:cNvSpPr>
            <a:spLocks noGrp="1"/>
          </p:cNvSpPr>
          <p:nvPr>
            <p:ph type="subTitle" idx="1"/>
          </p:nvPr>
        </p:nvSpPr>
        <p:spPr>
          <a:xfrm>
            <a:off x="6211405" y="3757751"/>
            <a:ext cx="4811923" cy="640750"/>
          </a:xfrm>
        </p:spPr>
        <p:txBody>
          <a:bodyPr vert="horz" lIns="91440" tIns="45720" rIns="91440" bIns="45720" rtlCol="0" anchor="t">
            <a:noAutofit/>
          </a:bodyPr>
          <a:lstStyle/>
          <a:p>
            <a:r>
              <a:rPr lang="en-US" sz="2000" b="1" dirty="0">
                <a:latin typeface="Spline Sans Medium"/>
              </a:rPr>
              <a:t>Covid-19 and attitudes towards taxation in Sierra Leone</a:t>
            </a:r>
            <a:endParaRPr lang="en-US" sz="2000" b="1" dirty="0"/>
          </a:p>
        </p:txBody>
      </p:sp>
      <p:pic>
        <p:nvPicPr>
          <p:cNvPr id="8" name="Picture 7" descr="Text&#10;&#10;Description automatically generated">
            <a:extLst>
              <a:ext uri="{FF2B5EF4-FFF2-40B4-BE49-F238E27FC236}">
                <a16:creationId xmlns:a16="http://schemas.microsoft.com/office/drawing/2014/main" id="{075CEA8A-C6E5-DF1C-8C3D-70D649CA4841}"/>
              </a:ext>
            </a:extLst>
          </p:cNvPr>
          <p:cNvPicPr>
            <a:picLocks noChangeAspect="1"/>
          </p:cNvPicPr>
          <p:nvPr/>
        </p:nvPicPr>
        <p:blipFill>
          <a:blip r:embed="rId3"/>
          <a:stretch>
            <a:fillRect/>
          </a:stretch>
        </p:blipFill>
        <p:spPr>
          <a:xfrm>
            <a:off x="6211405" y="6123478"/>
            <a:ext cx="1512779" cy="314129"/>
          </a:xfrm>
          <a:prstGeom prst="rect">
            <a:avLst/>
          </a:prstGeom>
        </p:spPr>
      </p:pic>
      <p:pic>
        <p:nvPicPr>
          <p:cNvPr id="10" name="Picture 9" descr="Text&#10;&#10;Description automatically generated">
            <a:extLst>
              <a:ext uri="{FF2B5EF4-FFF2-40B4-BE49-F238E27FC236}">
                <a16:creationId xmlns:a16="http://schemas.microsoft.com/office/drawing/2014/main" id="{B82A2BB2-CC4C-C009-5453-4E7B295ABFC9}"/>
              </a:ext>
            </a:extLst>
          </p:cNvPr>
          <p:cNvPicPr>
            <a:picLocks noChangeAspect="1"/>
          </p:cNvPicPr>
          <p:nvPr/>
        </p:nvPicPr>
        <p:blipFill>
          <a:blip r:embed="rId4"/>
          <a:stretch>
            <a:fillRect/>
          </a:stretch>
        </p:blipFill>
        <p:spPr>
          <a:xfrm>
            <a:off x="9057017" y="6037349"/>
            <a:ext cx="1206915" cy="413327"/>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845E11C2-C847-8F22-AC03-A04EA51F6286}"/>
              </a:ext>
            </a:extLst>
          </p:cNvPr>
          <p:cNvPicPr>
            <a:picLocks noChangeAspect="1"/>
          </p:cNvPicPr>
          <p:nvPr/>
        </p:nvPicPr>
        <p:blipFill>
          <a:blip r:embed="rId5"/>
          <a:stretch>
            <a:fillRect/>
          </a:stretch>
        </p:blipFill>
        <p:spPr>
          <a:xfrm>
            <a:off x="10632656" y="6027396"/>
            <a:ext cx="1011477" cy="428866"/>
          </a:xfrm>
          <a:prstGeom prst="rect">
            <a:avLst/>
          </a:prstGeom>
        </p:spPr>
      </p:pic>
      <p:pic>
        <p:nvPicPr>
          <p:cNvPr id="14" name="Picture 13" descr="Logo&#10;&#10;Description automatically generated">
            <a:extLst>
              <a:ext uri="{FF2B5EF4-FFF2-40B4-BE49-F238E27FC236}">
                <a16:creationId xmlns:a16="http://schemas.microsoft.com/office/drawing/2014/main" id="{AD3FC2CF-5BEB-9D79-1B3D-D7054FB56A29}"/>
              </a:ext>
            </a:extLst>
          </p:cNvPr>
          <p:cNvPicPr>
            <a:picLocks noChangeAspect="1"/>
          </p:cNvPicPr>
          <p:nvPr/>
        </p:nvPicPr>
        <p:blipFill>
          <a:blip r:embed="rId6"/>
          <a:stretch>
            <a:fillRect/>
          </a:stretch>
        </p:blipFill>
        <p:spPr>
          <a:xfrm>
            <a:off x="8109533" y="5997539"/>
            <a:ext cx="504260" cy="553859"/>
          </a:xfrm>
          <a:prstGeom prst="rect">
            <a:avLst/>
          </a:prstGeom>
        </p:spPr>
      </p:pic>
      <p:sp>
        <p:nvSpPr>
          <p:cNvPr id="4" name="Text Placeholder 3">
            <a:extLst>
              <a:ext uri="{FF2B5EF4-FFF2-40B4-BE49-F238E27FC236}">
                <a16:creationId xmlns:a16="http://schemas.microsoft.com/office/drawing/2014/main" id="{2B8A6A21-EC83-05CC-1D0E-BC45E47C6D13}"/>
              </a:ext>
            </a:extLst>
          </p:cNvPr>
          <p:cNvSpPr>
            <a:spLocks noGrp="1"/>
          </p:cNvSpPr>
          <p:nvPr>
            <p:ph type="body" sz="quarter" idx="10"/>
          </p:nvPr>
        </p:nvSpPr>
        <p:spPr>
          <a:xfrm>
            <a:off x="6095518" y="4946915"/>
            <a:ext cx="4367876" cy="417794"/>
          </a:xfrm>
        </p:spPr>
        <p:txBody>
          <a:bodyPr vert="horz" lIns="91440" tIns="45720" rIns="91440" bIns="45720" rtlCol="0" anchor="t">
            <a:noAutofit/>
          </a:bodyPr>
          <a:lstStyle/>
          <a:p>
            <a:r>
              <a:rPr lang="en-US" dirty="0">
                <a:solidFill>
                  <a:schemeClr val="bg1"/>
                </a:solidFill>
                <a:latin typeface="Spline Sans Medium"/>
              </a:rPr>
              <a:t>Orgeira Pillai, van den Boogaard and Prichard, forthcoming</a:t>
            </a:r>
            <a:endParaRPr lang="en-US" dirty="0">
              <a:solidFill>
                <a:schemeClr val="bg1"/>
              </a:solidFill>
            </a:endParaRPr>
          </a:p>
        </p:txBody>
      </p:sp>
    </p:spTree>
    <p:extLst>
      <p:ext uri="{BB962C8B-B14F-4D97-AF65-F5344CB8AC3E}">
        <p14:creationId xmlns:p14="http://schemas.microsoft.com/office/powerpoint/2010/main" val="172959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371D-9A12-E5AA-DC1E-9457791B47BF}"/>
              </a:ext>
            </a:extLst>
          </p:cNvPr>
          <p:cNvSpPr>
            <a:spLocks noGrp="1"/>
          </p:cNvSpPr>
          <p:nvPr>
            <p:ph type="title"/>
          </p:nvPr>
        </p:nvSpPr>
        <p:spPr>
          <a:xfrm>
            <a:off x="1437167" y="456234"/>
            <a:ext cx="9812080" cy="488645"/>
          </a:xfrm>
        </p:spPr>
        <p:txBody>
          <a:bodyPr>
            <a:normAutofit/>
          </a:bodyPr>
          <a:lstStyle/>
          <a:p>
            <a:r>
              <a:rPr lang="en-GB" sz="2800" b="1" dirty="0"/>
              <a:t>Taxpayer attitudes in periods of crisis</a:t>
            </a:r>
          </a:p>
        </p:txBody>
      </p:sp>
      <p:sp>
        <p:nvSpPr>
          <p:cNvPr id="3" name="Text Placeholder 2">
            <a:extLst>
              <a:ext uri="{FF2B5EF4-FFF2-40B4-BE49-F238E27FC236}">
                <a16:creationId xmlns:a16="http://schemas.microsoft.com/office/drawing/2014/main" id="{CE921CD4-FD0B-79EE-1753-A04221FA996F}"/>
              </a:ext>
            </a:extLst>
          </p:cNvPr>
          <p:cNvSpPr>
            <a:spLocks noGrp="1"/>
          </p:cNvSpPr>
          <p:nvPr>
            <p:ph type="body" sz="quarter" idx="10"/>
          </p:nvPr>
        </p:nvSpPr>
        <p:spPr>
          <a:xfrm>
            <a:off x="1128823" y="1382233"/>
            <a:ext cx="10120424" cy="4805915"/>
          </a:xfrm>
        </p:spPr>
        <p:txBody>
          <a:bodyPr/>
          <a:lstStyle/>
          <a:p>
            <a:pPr marL="342900" lvl="0" indent="-342900">
              <a:buSzPts val="1000"/>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Significant fiscal impact of Covid-19</a:t>
            </a: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Increases in expenditures to finance health systems</a:t>
            </a: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Decreases in tax revenue</a:t>
            </a:r>
          </a:p>
          <a:p>
            <a:pPr marL="342900" lvl="0" indent="-342900">
              <a:buSzPts val="1000"/>
              <a:buFont typeface="Symbol" panose="05050102010706020507" pitchFamily="18" charset="2"/>
              <a:buChar char=""/>
              <a:tabLst>
                <a:tab pos="457200" algn="l"/>
              </a:tabLst>
            </a:pPr>
            <a:r>
              <a:rPr lang="en-GB" sz="2000" b="1" dirty="0">
                <a:latin typeface="Calibri" panose="020F0502020204030204" pitchFamily="34" charset="0"/>
                <a:ea typeface="Calibri" panose="020F0502020204030204" pitchFamily="34" charset="0"/>
                <a:cs typeface="Times New Roman" panose="02020603050405020304" pitchFamily="18" charset="0"/>
              </a:rPr>
              <a:t>Two possible impact of the pandemic on taxpayer attitudes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Catalysts for major expansions of taxation (including progressive taxation) or</a:t>
            </a: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Resistance to tax demands due to economic hardship</a:t>
            </a:r>
          </a:p>
          <a:p>
            <a:endParaRPr lang="en-GB" dirty="0"/>
          </a:p>
        </p:txBody>
      </p:sp>
    </p:spTree>
    <p:extLst>
      <p:ext uri="{BB962C8B-B14F-4D97-AF65-F5344CB8AC3E}">
        <p14:creationId xmlns:p14="http://schemas.microsoft.com/office/powerpoint/2010/main" val="263051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371D-9A12-E5AA-DC1E-9457791B47BF}"/>
              </a:ext>
            </a:extLst>
          </p:cNvPr>
          <p:cNvSpPr>
            <a:spLocks noGrp="1"/>
          </p:cNvSpPr>
          <p:nvPr>
            <p:ph type="title"/>
          </p:nvPr>
        </p:nvSpPr>
        <p:spPr>
          <a:xfrm>
            <a:off x="1437167" y="456234"/>
            <a:ext cx="9812080" cy="488645"/>
          </a:xfrm>
        </p:spPr>
        <p:txBody>
          <a:bodyPr>
            <a:normAutofit/>
          </a:bodyPr>
          <a:lstStyle/>
          <a:p>
            <a:r>
              <a:rPr lang="en-GB" sz="2800" b="1" dirty="0"/>
              <a:t>High frequency phone interviews</a:t>
            </a:r>
          </a:p>
        </p:txBody>
      </p:sp>
      <p:sp>
        <p:nvSpPr>
          <p:cNvPr id="3" name="Text Placeholder 2">
            <a:extLst>
              <a:ext uri="{FF2B5EF4-FFF2-40B4-BE49-F238E27FC236}">
                <a16:creationId xmlns:a16="http://schemas.microsoft.com/office/drawing/2014/main" id="{CE921CD4-FD0B-79EE-1753-A04221FA996F}"/>
              </a:ext>
            </a:extLst>
          </p:cNvPr>
          <p:cNvSpPr>
            <a:spLocks noGrp="1"/>
          </p:cNvSpPr>
          <p:nvPr>
            <p:ph type="body" sz="quarter" idx="10"/>
          </p:nvPr>
        </p:nvSpPr>
        <p:spPr>
          <a:xfrm>
            <a:off x="1128823" y="1382233"/>
            <a:ext cx="10120424" cy="4805915"/>
          </a:xfrm>
        </p:spPr>
        <p:txBody>
          <a:bodyPr/>
          <a:lstStyle/>
          <a:p>
            <a:pPr marL="342900" lvl="0" indent="-342900">
              <a:buSzPts val="1000"/>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Builds on two existing sampling surveys:</a:t>
            </a: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First survey in Freetown (Feb 2020), included questions about attitudes toward taxation</a:t>
            </a: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Second survey in the provinces, to study the impact of electrification on welfare</a:t>
            </a:r>
          </a:p>
          <a:p>
            <a:pPr marL="342900" lvl="0" indent="-342900">
              <a:buSzPts val="1000"/>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Responses averaged over four critical time periods:</a:t>
            </a: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Round 1 (during: May-July 2020): appearance of Covid</a:t>
            </a:r>
          </a:p>
          <a:p>
            <a:pPr marL="742950" lvl="1" indent="-285750">
              <a:buSzPts val="1000"/>
              <a:buFont typeface="Courier New" panose="02070309020205020404" pitchFamily="49" charset="0"/>
              <a:buChar char="o"/>
              <a:tabLst>
                <a:tab pos="914400" algn="l"/>
              </a:tabLst>
            </a:pPr>
            <a:r>
              <a:rPr lang="en-GB" sz="2000" dirty="0">
                <a:latin typeface="Calibri" panose="020F0502020204030204" pitchFamily="34" charset="0"/>
                <a:ea typeface="Calibri" panose="020F0502020204030204" pitchFamily="34" charset="0"/>
                <a:cs typeface="Times New Roman" panose="02020603050405020304" pitchFamily="18" charset="0"/>
              </a:rPr>
              <a:t>Round 2 (during: Aug-Oct 2020): until the end of government restrictions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Round 3 (post: Nov 2020-Jan 2021): period after the restrictions were lifted</a:t>
            </a:r>
          </a:p>
          <a:p>
            <a:pPr marL="742950" lvl="1" indent="-285750">
              <a:buSzPts val="1000"/>
              <a:buFont typeface="Courier New" panose="02070309020205020404" pitchFamily="49" charset="0"/>
              <a:buChar char="o"/>
              <a:tabLst>
                <a:tab pos="914400" algn="l"/>
              </a:tabLst>
            </a:pPr>
            <a:r>
              <a:rPr lang="en-GB" sz="2000" dirty="0">
                <a:latin typeface="Calibri" panose="020F0502020204030204" pitchFamily="34" charset="0"/>
                <a:ea typeface="Calibri" panose="020F0502020204030204" pitchFamily="34" charset="0"/>
                <a:cs typeface="Times New Roman" panose="02020603050405020304" pitchFamily="18" charset="0"/>
              </a:rPr>
              <a:t>Round 4 (during: Feb 2021): new curfews and inter-district ban</a:t>
            </a: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466 Freetown respondents and 233 respondents from the provinces were interviewed at least once in each of the periods</a:t>
            </a:r>
          </a:p>
          <a:p>
            <a:endParaRPr lang="en-GB" dirty="0"/>
          </a:p>
        </p:txBody>
      </p:sp>
    </p:spTree>
    <p:extLst>
      <p:ext uri="{BB962C8B-B14F-4D97-AF65-F5344CB8AC3E}">
        <p14:creationId xmlns:p14="http://schemas.microsoft.com/office/powerpoint/2010/main" val="244891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371D-9A12-E5AA-DC1E-9457791B47BF}"/>
              </a:ext>
            </a:extLst>
          </p:cNvPr>
          <p:cNvSpPr>
            <a:spLocks noGrp="1"/>
          </p:cNvSpPr>
          <p:nvPr>
            <p:ph type="title"/>
          </p:nvPr>
        </p:nvSpPr>
        <p:spPr>
          <a:xfrm>
            <a:off x="1437167" y="456234"/>
            <a:ext cx="9812080" cy="488645"/>
          </a:xfrm>
        </p:spPr>
        <p:txBody>
          <a:bodyPr>
            <a:normAutofit/>
          </a:bodyPr>
          <a:lstStyle/>
          <a:p>
            <a:r>
              <a:rPr lang="en-GB" sz="2800" b="1" dirty="0"/>
              <a:t>Key findings</a:t>
            </a:r>
          </a:p>
        </p:txBody>
      </p:sp>
      <p:sp>
        <p:nvSpPr>
          <p:cNvPr id="3" name="Text Placeholder 2">
            <a:extLst>
              <a:ext uri="{FF2B5EF4-FFF2-40B4-BE49-F238E27FC236}">
                <a16:creationId xmlns:a16="http://schemas.microsoft.com/office/drawing/2014/main" id="{CE921CD4-FD0B-79EE-1753-A04221FA996F}"/>
              </a:ext>
            </a:extLst>
          </p:cNvPr>
          <p:cNvSpPr>
            <a:spLocks noGrp="1"/>
          </p:cNvSpPr>
          <p:nvPr>
            <p:ph type="body" sz="quarter" idx="10"/>
          </p:nvPr>
        </p:nvSpPr>
        <p:spPr>
          <a:xfrm>
            <a:off x="1128823" y="1382233"/>
            <a:ext cx="4388057" cy="4805915"/>
          </a:xfrm>
        </p:spPr>
        <p:txBody>
          <a:bodyPr/>
          <a:lstStyle/>
          <a:p>
            <a:pPr marL="342900" lvl="0" indent="-342900">
              <a:buSzPts val="1000"/>
              <a:buFont typeface="Symbol" panose="05050102010706020507" pitchFamily="18" charset="2"/>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Steady support for general taxation</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Hig</a:t>
            </a:r>
            <a:r>
              <a:rPr lang="en-GB" sz="2000" dirty="0">
                <a:latin typeface="Calibri" panose="020F0502020204030204" pitchFamily="34" charset="0"/>
                <a:ea typeface="Calibri" panose="020F0502020204030204" pitchFamily="34" charset="0"/>
                <a:cs typeface="Times New Roman" panose="02020603050405020304" pitchFamily="18" charset="0"/>
              </a:rPr>
              <a:t>h levels of unconditional tax morale (government’s right to tax) and increased trust in the fairness of the tax system after the onset of the pandemic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Increased conditional attitudes towards taxation</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Increased conditional tax morale – tax compliance conditional on reciprocal delivery of benefits by the government</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flock, screenshot&#10;&#10;Description automatically generated">
            <a:extLst>
              <a:ext uri="{FF2B5EF4-FFF2-40B4-BE49-F238E27FC236}">
                <a16:creationId xmlns:a16="http://schemas.microsoft.com/office/drawing/2014/main" id="{81CCA1A1-27CA-1EA1-2DCD-957D40045E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6222" y="1382233"/>
            <a:ext cx="6238102" cy="4530888"/>
          </a:xfrm>
          <a:prstGeom prst="rect">
            <a:avLst/>
          </a:prstGeom>
          <a:noFill/>
          <a:ln>
            <a:noFill/>
          </a:ln>
        </p:spPr>
      </p:pic>
      <p:pic>
        <p:nvPicPr>
          <p:cNvPr id="8" name="Picture 7">
            <a:extLst>
              <a:ext uri="{FF2B5EF4-FFF2-40B4-BE49-F238E27FC236}">
                <a16:creationId xmlns:a16="http://schemas.microsoft.com/office/drawing/2014/main" id="{DEE923C0-B7C2-2074-96DC-945297553F67}"/>
              </a:ext>
            </a:extLst>
          </p:cNvPr>
          <p:cNvPicPr>
            <a:picLocks noChangeAspect="1"/>
          </p:cNvPicPr>
          <p:nvPr/>
        </p:nvPicPr>
        <p:blipFill>
          <a:blip r:embed="rId4"/>
          <a:stretch>
            <a:fillRect/>
          </a:stretch>
        </p:blipFill>
        <p:spPr>
          <a:xfrm>
            <a:off x="6374904" y="1803487"/>
            <a:ext cx="128966" cy="1566000"/>
          </a:xfrm>
          <a:prstGeom prst="rect">
            <a:avLst/>
          </a:prstGeom>
        </p:spPr>
      </p:pic>
      <p:pic>
        <p:nvPicPr>
          <p:cNvPr id="9" name="Picture 8">
            <a:extLst>
              <a:ext uri="{FF2B5EF4-FFF2-40B4-BE49-F238E27FC236}">
                <a16:creationId xmlns:a16="http://schemas.microsoft.com/office/drawing/2014/main" id="{D19B2DE8-9610-661F-E392-E0450C9B46E3}"/>
              </a:ext>
            </a:extLst>
          </p:cNvPr>
          <p:cNvPicPr>
            <a:picLocks noChangeAspect="1"/>
          </p:cNvPicPr>
          <p:nvPr/>
        </p:nvPicPr>
        <p:blipFill>
          <a:blip r:embed="rId4"/>
          <a:stretch>
            <a:fillRect/>
          </a:stretch>
        </p:blipFill>
        <p:spPr>
          <a:xfrm>
            <a:off x="6503870" y="1803487"/>
            <a:ext cx="128966" cy="1566000"/>
          </a:xfrm>
          <a:prstGeom prst="rect">
            <a:avLst/>
          </a:prstGeom>
        </p:spPr>
      </p:pic>
      <p:pic>
        <p:nvPicPr>
          <p:cNvPr id="10" name="Picture 9">
            <a:extLst>
              <a:ext uri="{FF2B5EF4-FFF2-40B4-BE49-F238E27FC236}">
                <a16:creationId xmlns:a16="http://schemas.microsoft.com/office/drawing/2014/main" id="{FF79123E-715F-2D3B-E42E-0F4B89B5BF01}"/>
              </a:ext>
            </a:extLst>
          </p:cNvPr>
          <p:cNvPicPr>
            <a:picLocks noChangeAspect="1"/>
          </p:cNvPicPr>
          <p:nvPr/>
        </p:nvPicPr>
        <p:blipFill>
          <a:blip r:embed="rId4"/>
          <a:stretch>
            <a:fillRect/>
          </a:stretch>
        </p:blipFill>
        <p:spPr>
          <a:xfrm>
            <a:off x="6664654" y="1803487"/>
            <a:ext cx="128966" cy="1566000"/>
          </a:xfrm>
          <a:prstGeom prst="rect">
            <a:avLst/>
          </a:prstGeom>
        </p:spPr>
      </p:pic>
      <p:pic>
        <p:nvPicPr>
          <p:cNvPr id="11" name="Picture 10">
            <a:extLst>
              <a:ext uri="{FF2B5EF4-FFF2-40B4-BE49-F238E27FC236}">
                <a16:creationId xmlns:a16="http://schemas.microsoft.com/office/drawing/2014/main" id="{553E95E2-F4D3-3416-CBE6-5E8122603A95}"/>
              </a:ext>
            </a:extLst>
          </p:cNvPr>
          <p:cNvPicPr>
            <a:picLocks noChangeAspect="1"/>
          </p:cNvPicPr>
          <p:nvPr/>
        </p:nvPicPr>
        <p:blipFill>
          <a:blip r:embed="rId4"/>
          <a:stretch>
            <a:fillRect/>
          </a:stretch>
        </p:blipFill>
        <p:spPr>
          <a:xfrm>
            <a:off x="6793620" y="1803487"/>
            <a:ext cx="128966" cy="1566000"/>
          </a:xfrm>
          <a:prstGeom prst="rect">
            <a:avLst/>
          </a:prstGeom>
        </p:spPr>
      </p:pic>
      <p:pic>
        <p:nvPicPr>
          <p:cNvPr id="12" name="Picture 11">
            <a:extLst>
              <a:ext uri="{FF2B5EF4-FFF2-40B4-BE49-F238E27FC236}">
                <a16:creationId xmlns:a16="http://schemas.microsoft.com/office/drawing/2014/main" id="{893D2541-A5AD-D435-A1A4-FE6CC14C9382}"/>
              </a:ext>
            </a:extLst>
          </p:cNvPr>
          <p:cNvPicPr>
            <a:picLocks noChangeAspect="1"/>
          </p:cNvPicPr>
          <p:nvPr/>
        </p:nvPicPr>
        <p:blipFill>
          <a:blip r:embed="rId4"/>
          <a:stretch>
            <a:fillRect/>
          </a:stretch>
        </p:blipFill>
        <p:spPr>
          <a:xfrm>
            <a:off x="6922586" y="1803487"/>
            <a:ext cx="128966" cy="1566000"/>
          </a:xfrm>
          <a:prstGeom prst="rect">
            <a:avLst/>
          </a:prstGeom>
        </p:spPr>
      </p:pic>
      <p:pic>
        <p:nvPicPr>
          <p:cNvPr id="13" name="Picture 12">
            <a:extLst>
              <a:ext uri="{FF2B5EF4-FFF2-40B4-BE49-F238E27FC236}">
                <a16:creationId xmlns:a16="http://schemas.microsoft.com/office/drawing/2014/main" id="{A3A2EA6A-A82D-2494-8F7E-30DD8B9668A8}"/>
              </a:ext>
            </a:extLst>
          </p:cNvPr>
          <p:cNvPicPr>
            <a:picLocks noChangeAspect="1"/>
          </p:cNvPicPr>
          <p:nvPr/>
        </p:nvPicPr>
        <p:blipFill>
          <a:blip r:embed="rId4"/>
          <a:stretch>
            <a:fillRect/>
          </a:stretch>
        </p:blipFill>
        <p:spPr>
          <a:xfrm>
            <a:off x="7051552" y="1803487"/>
            <a:ext cx="128966" cy="1566000"/>
          </a:xfrm>
          <a:prstGeom prst="rect">
            <a:avLst/>
          </a:prstGeom>
        </p:spPr>
      </p:pic>
      <p:pic>
        <p:nvPicPr>
          <p:cNvPr id="14" name="Picture 13">
            <a:extLst>
              <a:ext uri="{FF2B5EF4-FFF2-40B4-BE49-F238E27FC236}">
                <a16:creationId xmlns:a16="http://schemas.microsoft.com/office/drawing/2014/main" id="{B73C445F-42A9-F49D-C4C6-940D8EACB0E3}"/>
              </a:ext>
            </a:extLst>
          </p:cNvPr>
          <p:cNvPicPr>
            <a:picLocks noChangeAspect="1"/>
          </p:cNvPicPr>
          <p:nvPr/>
        </p:nvPicPr>
        <p:blipFill>
          <a:blip r:embed="rId4"/>
          <a:stretch>
            <a:fillRect/>
          </a:stretch>
        </p:blipFill>
        <p:spPr>
          <a:xfrm>
            <a:off x="7180518" y="1803487"/>
            <a:ext cx="128966" cy="1566000"/>
          </a:xfrm>
          <a:prstGeom prst="rect">
            <a:avLst/>
          </a:prstGeom>
        </p:spPr>
      </p:pic>
      <p:pic>
        <p:nvPicPr>
          <p:cNvPr id="15" name="Picture 14">
            <a:extLst>
              <a:ext uri="{FF2B5EF4-FFF2-40B4-BE49-F238E27FC236}">
                <a16:creationId xmlns:a16="http://schemas.microsoft.com/office/drawing/2014/main" id="{7805F6D8-8F41-D455-CD1A-06958A9990C6}"/>
              </a:ext>
            </a:extLst>
          </p:cNvPr>
          <p:cNvPicPr>
            <a:picLocks noChangeAspect="1"/>
          </p:cNvPicPr>
          <p:nvPr/>
        </p:nvPicPr>
        <p:blipFill>
          <a:blip r:embed="rId4"/>
          <a:stretch>
            <a:fillRect/>
          </a:stretch>
        </p:blipFill>
        <p:spPr>
          <a:xfrm>
            <a:off x="7309484" y="1803487"/>
            <a:ext cx="128966" cy="1566000"/>
          </a:xfrm>
          <a:prstGeom prst="rect">
            <a:avLst/>
          </a:prstGeom>
        </p:spPr>
      </p:pic>
      <p:pic>
        <p:nvPicPr>
          <p:cNvPr id="16" name="Picture 15">
            <a:extLst>
              <a:ext uri="{FF2B5EF4-FFF2-40B4-BE49-F238E27FC236}">
                <a16:creationId xmlns:a16="http://schemas.microsoft.com/office/drawing/2014/main" id="{FA26FF07-337F-D5F1-3E90-7859231D2667}"/>
              </a:ext>
            </a:extLst>
          </p:cNvPr>
          <p:cNvPicPr>
            <a:picLocks noChangeAspect="1"/>
          </p:cNvPicPr>
          <p:nvPr/>
        </p:nvPicPr>
        <p:blipFill>
          <a:blip r:embed="rId4"/>
          <a:stretch>
            <a:fillRect/>
          </a:stretch>
        </p:blipFill>
        <p:spPr>
          <a:xfrm>
            <a:off x="7438450" y="1803487"/>
            <a:ext cx="128966" cy="1566000"/>
          </a:xfrm>
          <a:prstGeom prst="rect">
            <a:avLst/>
          </a:prstGeom>
        </p:spPr>
      </p:pic>
      <p:pic>
        <p:nvPicPr>
          <p:cNvPr id="17" name="Picture 16">
            <a:extLst>
              <a:ext uri="{FF2B5EF4-FFF2-40B4-BE49-F238E27FC236}">
                <a16:creationId xmlns:a16="http://schemas.microsoft.com/office/drawing/2014/main" id="{4EED0A99-6E05-C379-BC37-A8719886A169}"/>
              </a:ext>
            </a:extLst>
          </p:cNvPr>
          <p:cNvPicPr>
            <a:picLocks noChangeAspect="1"/>
          </p:cNvPicPr>
          <p:nvPr/>
        </p:nvPicPr>
        <p:blipFill>
          <a:blip r:embed="rId4"/>
          <a:stretch>
            <a:fillRect/>
          </a:stretch>
        </p:blipFill>
        <p:spPr>
          <a:xfrm>
            <a:off x="7567416" y="1803487"/>
            <a:ext cx="128966" cy="1566000"/>
          </a:xfrm>
          <a:prstGeom prst="rect">
            <a:avLst/>
          </a:prstGeom>
        </p:spPr>
      </p:pic>
      <p:pic>
        <p:nvPicPr>
          <p:cNvPr id="18" name="Picture 17">
            <a:extLst>
              <a:ext uri="{FF2B5EF4-FFF2-40B4-BE49-F238E27FC236}">
                <a16:creationId xmlns:a16="http://schemas.microsoft.com/office/drawing/2014/main" id="{D15DBCCF-F931-85E8-C6A8-A1B45B534385}"/>
              </a:ext>
            </a:extLst>
          </p:cNvPr>
          <p:cNvPicPr>
            <a:picLocks noChangeAspect="1"/>
          </p:cNvPicPr>
          <p:nvPr/>
        </p:nvPicPr>
        <p:blipFill>
          <a:blip r:embed="rId4"/>
          <a:stretch>
            <a:fillRect/>
          </a:stretch>
        </p:blipFill>
        <p:spPr>
          <a:xfrm>
            <a:off x="7696382" y="1803487"/>
            <a:ext cx="128966" cy="1566000"/>
          </a:xfrm>
          <a:prstGeom prst="rect">
            <a:avLst/>
          </a:prstGeom>
        </p:spPr>
      </p:pic>
      <p:pic>
        <p:nvPicPr>
          <p:cNvPr id="19" name="Picture 18">
            <a:extLst>
              <a:ext uri="{FF2B5EF4-FFF2-40B4-BE49-F238E27FC236}">
                <a16:creationId xmlns:a16="http://schemas.microsoft.com/office/drawing/2014/main" id="{77BAE68D-0F4A-A57E-10F7-5E81FDC69B69}"/>
              </a:ext>
            </a:extLst>
          </p:cNvPr>
          <p:cNvPicPr>
            <a:picLocks noChangeAspect="1"/>
          </p:cNvPicPr>
          <p:nvPr/>
        </p:nvPicPr>
        <p:blipFill>
          <a:blip r:embed="rId4"/>
          <a:stretch>
            <a:fillRect/>
          </a:stretch>
        </p:blipFill>
        <p:spPr>
          <a:xfrm>
            <a:off x="7825348" y="1803487"/>
            <a:ext cx="128966" cy="1566000"/>
          </a:xfrm>
          <a:prstGeom prst="rect">
            <a:avLst/>
          </a:prstGeom>
        </p:spPr>
      </p:pic>
      <p:pic>
        <p:nvPicPr>
          <p:cNvPr id="20" name="Picture 19">
            <a:extLst>
              <a:ext uri="{FF2B5EF4-FFF2-40B4-BE49-F238E27FC236}">
                <a16:creationId xmlns:a16="http://schemas.microsoft.com/office/drawing/2014/main" id="{DAE3CF95-ED84-4712-7143-97E3BFE6105F}"/>
              </a:ext>
            </a:extLst>
          </p:cNvPr>
          <p:cNvPicPr>
            <a:picLocks noChangeAspect="1"/>
          </p:cNvPicPr>
          <p:nvPr/>
        </p:nvPicPr>
        <p:blipFill>
          <a:blip r:embed="rId4"/>
          <a:stretch>
            <a:fillRect/>
          </a:stretch>
        </p:blipFill>
        <p:spPr>
          <a:xfrm>
            <a:off x="7954314" y="1803487"/>
            <a:ext cx="128966" cy="1566000"/>
          </a:xfrm>
          <a:prstGeom prst="rect">
            <a:avLst/>
          </a:prstGeom>
        </p:spPr>
      </p:pic>
      <p:pic>
        <p:nvPicPr>
          <p:cNvPr id="21" name="Picture 20">
            <a:extLst>
              <a:ext uri="{FF2B5EF4-FFF2-40B4-BE49-F238E27FC236}">
                <a16:creationId xmlns:a16="http://schemas.microsoft.com/office/drawing/2014/main" id="{F3E18E59-9E2A-F34E-142F-8326E42C7C66}"/>
              </a:ext>
            </a:extLst>
          </p:cNvPr>
          <p:cNvPicPr>
            <a:picLocks noChangeAspect="1"/>
          </p:cNvPicPr>
          <p:nvPr/>
        </p:nvPicPr>
        <p:blipFill>
          <a:blip r:embed="rId4"/>
          <a:stretch>
            <a:fillRect/>
          </a:stretch>
        </p:blipFill>
        <p:spPr>
          <a:xfrm>
            <a:off x="8083280" y="1803487"/>
            <a:ext cx="128966" cy="1566000"/>
          </a:xfrm>
          <a:prstGeom prst="rect">
            <a:avLst/>
          </a:prstGeom>
        </p:spPr>
      </p:pic>
      <p:pic>
        <p:nvPicPr>
          <p:cNvPr id="22" name="Picture 21">
            <a:extLst>
              <a:ext uri="{FF2B5EF4-FFF2-40B4-BE49-F238E27FC236}">
                <a16:creationId xmlns:a16="http://schemas.microsoft.com/office/drawing/2014/main" id="{8C9469C9-377D-6580-49F3-21C50306E26B}"/>
              </a:ext>
            </a:extLst>
          </p:cNvPr>
          <p:cNvPicPr>
            <a:picLocks noChangeAspect="1"/>
          </p:cNvPicPr>
          <p:nvPr/>
        </p:nvPicPr>
        <p:blipFill>
          <a:blip r:embed="rId4"/>
          <a:stretch>
            <a:fillRect/>
          </a:stretch>
        </p:blipFill>
        <p:spPr>
          <a:xfrm>
            <a:off x="9536467" y="1803487"/>
            <a:ext cx="128966" cy="1566000"/>
          </a:xfrm>
          <a:prstGeom prst="rect">
            <a:avLst/>
          </a:prstGeom>
        </p:spPr>
      </p:pic>
      <p:pic>
        <p:nvPicPr>
          <p:cNvPr id="23" name="Picture 22">
            <a:extLst>
              <a:ext uri="{FF2B5EF4-FFF2-40B4-BE49-F238E27FC236}">
                <a16:creationId xmlns:a16="http://schemas.microsoft.com/office/drawing/2014/main" id="{449C8B7C-68F6-0639-B6D7-2FF0513BFFAF}"/>
              </a:ext>
            </a:extLst>
          </p:cNvPr>
          <p:cNvPicPr>
            <a:picLocks noChangeAspect="1"/>
          </p:cNvPicPr>
          <p:nvPr/>
        </p:nvPicPr>
        <p:blipFill>
          <a:blip r:embed="rId4"/>
          <a:stretch>
            <a:fillRect/>
          </a:stretch>
        </p:blipFill>
        <p:spPr>
          <a:xfrm>
            <a:off x="9697251" y="1803487"/>
            <a:ext cx="128966" cy="1566000"/>
          </a:xfrm>
          <a:prstGeom prst="rect">
            <a:avLst/>
          </a:prstGeom>
        </p:spPr>
      </p:pic>
      <p:pic>
        <p:nvPicPr>
          <p:cNvPr id="24" name="Picture 23">
            <a:extLst>
              <a:ext uri="{FF2B5EF4-FFF2-40B4-BE49-F238E27FC236}">
                <a16:creationId xmlns:a16="http://schemas.microsoft.com/office/drawing/2014/main" id="{B5C8E0AC-7651-2521-A1E0-4ABC5140DB22}"/>
              </a:ext>
            </a:extLst>
          </p:cNvPr>
          <p:cNvPicPr>
            <a:picLocks noChangeAspect="1"/>
          </p:cNvPicPr>
          <p:nvPr/>
        </p:nvPicPr>
        <p:blipFill>
          <a:blip r:embed="rId4"/>
          <a:stretch>
            <a:fillRect/>
          </a:stretch>
        </p:blipFill>
        <p:spPr>
          <a:xfrm>
            <a:off x="9826217" y="1803487"/>
            <a:ext cx="128966" cy="1566000"/>
          </a:xfrm>
          <a:prstGeom prst="rect">
            <a:avLst/>
          </a:prstGeom>
        </p:spPr>
      </p:pic>
      <p:pic>
        <p:nvPicPr>
          <p:cNvPr id="25" name="Picture 24">
            <a:extLst>
              <a:ext uri="{FF2B5EF4-FFF2-40B4-BE49-F238E27FC236}">
                <a16:creationId xmlns:a16="http://schemas.microsoft.com/office/drawing/2014/main" id="{11BF9D85-88D8-0404-EBA1-D9275CA69F90}"/>
              </a:ext>
            </a:extLst>
          </p:cNvPr>
          <p:cNvPicPr>
            <a:picLocks noChangeAspect="1"/>
          </p:cNvPicPr>
          <p:nvPr/>
        </p:nvPicPr>
        <p:blipFill>
          <a:blip r:embed="rId4"/>
          <a:stretch>
            <a:fillRect/>
          </a:stretch>
        </p:blipFill>
        <p:spPr>
          <a:xfrm>
            <a:off x="9955183" y="1803487"/>
            <a:ext cx="128966" cy="1566000"/>
          </a:xfrm>
          <a:prstGeom prst="rect">
            <a:avLst/>
          </a:prstGeom>
        </p:spPr>
      </p:pic>
      <p:pic>
        <p:nvPicPr>
          <p:cNvPr id="26" name="Picture 25">
            <a:extLst>
              <a:ext uri="{FF2B5EF4-FFF2-40B4-BE49-F238E27FC236}">
                <a16:creationId xmlns:a16="http://schemas.microsoft.com/office/drawing/2014/main" id="{D2094571-CB4D-E642-5F37-5BC74FBEFB74}"/>
              </a:ext>
            </a:extLst>
          </p:cNvPr>
          <p:cNvPicPr>
            <a:picLocks noChangeAspect="1"/>
          </p:cNvPicPr>
          <p:nvPr/>
        </p:nvPicPr>
        <p:blipFill>
          <a:blip r:embed="rId4"/>
          <a:stretch>
            <a:fillRect/>
          </a:stretch>
        </p:blipFill>
        <p:spPr>
          <a:xfrm>
            <a:off x="10084149" y="1803487"/>
            <a:ext cx="128966" cy="1566000"/>
          </a:xfrm>
          <a:prstGeom prst="rect">
            <a:avLst/>
          </a:prstGeom>
        </p:spPr>
      </p:pic>
      <p:pic>
        <p:nvPicPr>
          <p:cNvPr id="27" name="Picture 26">
            <a:extLst>
              <a:ext uri="{FF2B5EF4-FFF2-40B4-BE49-F238E27FC236}">
                <a16:creationId xmlns:a16="http://schemas.microsoft.com/office/drawing/2014/main" id="{40236589-1A7B-DB97-02B0-EEC26852DDED}"/>
              </a:ext>
            </a:extLst>
          </p:cNvPr>
          <p:cNvPicPr>
            <a:picLocks noChangeAspect="1"/>
          </p:cNvPicPr>
          <p:nvPr/>
        </p:nvPicPr>
        <p:blipFill>
          <a:blip r:embed="rId4"/>
          <a:stretch>
            <a:fillRect/>
          </a:stretch>
        </p:blipFill>
        <p:spPr>
          <a:xfrm>
            <a:off x="10213115" y="1803487"/>
            <a:ext cx="128966" cy="1566000"/>
          </a:xfrm>
          <a:prstGeom prst="rect">
            <a:avLst/>
          </a:prstGeom>
        </p:spPr>
      </p:pic>
      <p:pic>
        <p:nvPicPr>
          <p:cNvPr id="28" name="Picture 27">
            <a:extLst>
              <a:ext uri="{FF2B5EF4-FFF2-40B4-BE49-F238E27FC236}">
                <a16:creationId xmlns:a16="http://schemas.microsoft.com/office/drawing/2014/main" id="{F9E4D98F-5973-B133-A9A5-E22DCDBF3844}"/>
              </a:ext>
            </a:extLst>
          </p:cNvPr>
          <p:cNvPicPr>
            <a:picLocks noChangeAspect="1"/>
          </p:cNvPicPr>
          <p:nvPr/>
        </p:nvPicPr>
        <p:blipFill>
          <a:blip r:embed="rId4"/>
          <a:stretch>
            <a:fillRect/>
          </a:stretch>
        </p:blipFill>
        <p:spPr>
          <a:xfrm>
            <a:off x="10342081" y="1803487"/>
            <a:ext cx="128966" cy="1566000"/>
          </a:xfrm>
          <a:prstGeom prst="rect">
            <a:avLst/>
          </a:prstGeom>
        </p:spPr>
      </p:pic>
      <p:pic>
        <p:nvPicPr>
          <p:cNvPr id="29" name="Picture 28">
            <a:extLst>
              <a:ext uri="{FF2B5EF4-FFF2-40B4-BE49-F238E27FC236}">
                <a16:creationId xmlns:a16="http://schemas.microsoft.com/office/drawing/2014/main" id="{AF34B736-4D3C-F476-839B-798ED249B7D4}"/>
              </a:ext>
            </a:extLst>
          </p:cNvPr>
          <p:cNvPicPr>
            <a:picLocks noChangeAspect="1"/>
          </p:cNvPicPr>
          <p:nvPr/>
        </p:nvPicPr>
        <p:blipFill>
          <a:blip r:embed="rId4"/>
          <a:stretch>
            <a:fillRect/>
          </a:stretch>
        </p:blipFill>
        <p:spPr>
          <a:xfrm>
            <a:off x="10471047" y="1803487"/>
            <a:ext cx="128966" cy="1566000"/>
          </a:xfrm>
          <a:prstGeom prst="rect">
            <a:avLst/>
          </a:prstGeom>
        </p:spPr>
      </p:pic>
      <p:pic>
        <p:nvPicPr>
          <p:cNvPr id="30" name="Picture 29">
            <a:extLst>
              <a:ext uri="{FF2B5EF4-FFF2-40B4-BE49-F238E27FC236}">
                <a16:creationId xmlns:a16="http://schemas.microsoft.com/office/drawing/2014/main" id="{BC39B5D8-342D-8C3A-E75A-4368641BA5E4}"/>
              </a:ext>
            </a:extLst>
          </p:cNvPr>
          <p:cNvPicPr>
            <a:picLocks noChangeAspect="1"/>
          </p:cNvPicPr>
          <p:nvPr/>
        </p:nvPicPr>
        <p:blipFill>
          <a:blip r:embed="rId4"/>
          <a:stretch>
            <a:fillRect/>
          </a:stretch>
        </p:blipFill>
        <p:spPr>
          <a:xfrm>
            <a:off x="10600013" y="1803487"/>
            <a:ext cx="128966" cy="1566000"/>
          </a:xfrm>
          <a:prstGeom prst="rect">
            <a:avLst/>
          </a:prstGeom>
        </p:spPr>
      </p:pic>
      <p:pic>
        <p:nvPicPr>
          <p:cNvPr id="31" name="Picture 30">
            <a:extLst>
              <a:ext uri="{FF2B5EF4-FFF2-40B4-BE49-F238E27FC236}">
                <a16:creationId xmlns:a16="http://schemas.microsoft.com/office/drawing/2014/main" id="{8A3AFF47-9BC5-E263-3A1B-0F8A34A45476}"/>
              </a:ext>
            </a:extLst>
          </p:cNvPr>
          <p:cNvPicPr>
            <a:picLocks noChangeAspect="1"/>
          </p:cNvPicPr>
          <p:nvPr/>
        </p:nvPicPr>
        <p:blipFill>
          <a:blip r:embed="rId4"/>
          <a:stretch>
            <a:fillRect/>
          </a:stretch>
        </p:blipFill>
        <p:spPr>
          <a:xfrm>
            <a:off x="10728979" y="1803487"/>
            <a:ext cx="128966" cy="1566000"/>
          </a:xfrm>
          <a:prstGeom prst="rect">
            <a:avLst/>
          </a:prstGeom>
        </p:spPr>
      </p:pic>
      <p:pic>
        <p:nvPicPr>
          <p:cNvPr id="32" name="Picture 31">
            <a:extLst>
              <a:ext uri="{FF2B5EF4-FFF2-40B4-BE49-F238E27FC236}">
                <a16:creationId xmlns:a16="http://schemas.microsoft.com/office/drawing/2014/main" id="{1DC9E936-2C67-09ED-5F7C-F7AE40188BE9}"/>
              </a:ext>
            </a:extLst>
          </p:cNvPr>
          <p:cNvPicPr>
            <a:picLocks noChangeAspect="1"/>
          </p:cNvPicPr>
          <p:nvPr/>
        </p:nvPicPr>
        <p:blipFill>
          <a:blip r:embed="rId4"/>
          <a:stretch>
            <a:fillRect/>
          </a:stretch>
        </p:blipFill>
        <p:spPr>
          <a:xfrm>
            <a:off x="10857945" y="1803487"/>
            <a:ext cx="128966" cy="1566000"/>
          </a:xfrm>
          <a:prstGeom prst="rect">
            <a:avLst/>
          </a:prstGeom>
        </p:spPr>
      </p:pic>
      <p:pic>
        <p:nvPicPr>
          <p:cNvPr id="33" name="Picture 32">
            <a:extLst>
              <a:ext uri="{FF2B5EF4-FFF2-40B4-BE49-F238E27FC236}">
                <a16:creationId xmlns:a16="http://schemas.microsoft.com/office/drawing/2014/main" id="{5A943DA3-E322-8B81-F219-49C2D69C2EF3}"/>
              </a:ext>
            </a:extLst>
          </p:cNvPr>
          <p:cNvPicPr>
            <a:picLocks noChangeAspect="1"/>
          </p:cNvPicPr>
          <p:nvPr/>
        </p:nvPicPr>
        <p:blipFill>
          <a:blip r:embed="rId4"/>
          <a:stretch>
            <a:fillRect/>
          </a:stretch>
        </p:blipFill>
        <p:spPr>
          <a:xfrm>
            <a:off x="10986911" y="1803487"/>
            <a:ext cx="128966" cy="1566000"/>
          </a:xfrm>
          <a:prstGeom prst="rect">
            <a:avLst/>
          </a:prstGeom>
        </p:spPr>
      </p:pic>
      <p:pic>
        <p:nvPicPr>
          <p:cNvPr id="34" name="Picture 33">
            <a:extLst>
              <a:ext uri="{FF2B5EF4-FFF2-40B4-BE49-F238E27FC236}">
                <a16:creationId xmlns:a16="http://schemas.microsoft.com/office/drawing/2014/main" id="{C1508E52-B8E1-10AF-311E-CAB808ADFD5F}"/>
              </a:ext>
            </a:extLst>
          </p:cNvPr>
          <p:cNvPicPr>
            <a:picLocks noChangeAspect="1"/>
          </p:cNvPicPr>
          <p:nvPr/>
        </p:nvPicPr>
        <p:blipFill>
          <a:blip r:embed="rId4"/>
          <a:stretch>
            <a:fillRect/>
          </a:stretch>
        </p:blipFill>
        <p:spPr>
          <a:xfrm>
            <a:off x="11115877" y="1803487"/>
            <a:ext cx="128966" cy="1566000"/>
          </a:xfrm>
          <a:prstGeom prst="rect">
            <a:avLst/>
          </a:prstGeom>
        </p:spPr>
      </p:pic>
      <p:pic>
        <p:nvPicPr>
          <p:cNvPr id="35" name="Picture 34">
            <a:extLst>
              <a:ext uri="{FF2B5EF4-FFF2-40B4-BE49-F238E27FC236}">
                <a16:creationId xmlns:a16="http://schemas.microsoft.com/office/drawing/2014/main" id="{40770E58-B427-4846-AF87-379AAF85F154}"/>
              </a:ext>
            </a:extLst>
          </p:cNvPr>
          <p:cNvPicPr>
            <a:picLocks noChangeAspect="1"/>
          </p:cNvPicPr>
          <p:nvPr/>
        </p:nvPicPr>
        <p:blipFill>
          <a:blip r:embed="rId4"/>
          <a:stretch>
            <a:fillRect/>
          </a:stretch>
        </p:blipFill>
        <p:spPr>
          <a:xfrm>
            <a:off x="6568353" y="3961471"/>
            <a:ext cx="128966" cy="1566000"/>
          </a:xfrm>
          <a:prstGeom prst="rect">
            <a:avLst/>
          </a:prstGeom>
        </p:spPr>
      </p:pic>
      <p:pic>
        <p:nvPicPr>
          <p:cNvPr id="36" name="Picture 35">
            <a:extLst>
              <a:ext uri="{FF2B5EF4-FFF2-40B4-BE49-F238E27FC236}">
                <a16:creationId xmlns:a16="http://schemas.microsoft.com/office/drawing/2014/main" id="{A7BA941C-F195-9DE0-A859-293F74DDC7A3}"/>
              </a:ext>
            </a:extLst>
          </p:cNvPr>
          <p:cNvPicPr>
            <a:picLocks noChangeAspect="1"/>
          </p:cNvPicPr>
          <p:nvPr/>
        </p:nvPicPr>
        <p:blipFill>
          <a:blip r:embed="rId4"/>
          <a:stretch>
            <a:fillRect/>
          </a:stretch>
        </p:blipFill>
        <p:spPr>
          <a:xfrm>
            <a:off x="6729137" y="3961471"/>
            <a:ext cx="128966" cy="1566000"/>
          </a:xfrm>
          <a:prstGeom prst="rect">
            <a:avLst/>
          </a:prstGeom>
        </p:spPr>
      </p:pic>
      <p:pic>
        <p:nvPicPr>
          <p:cNvPr id="37" name="Picture 36">
            <a:extLst>
              <a:ext uri="{FF2B5EF4-FFF2-40B4-BE49-F238E27FC236}">
                <a16:creationId xmlns:a16="http://schemas.microsoft.com/office/drawing/2014/main" id="{E20E98D3-600A-6A25-78C8-59C06637D8CD}"/>
              </a:ext>
            </a:extLst>
          </p:cNvPr>
          <p:cNvPicPr>
            <a:picLocks noChangeAspect="1"/>
          </p:cNvPicPr>
          <p:nvPr/>
        </p:nvPicPr>
        <p:blipFill>
          <a:blip r:embed="rId4"/>
          <a:stretch>
            <a:fillRect/>
          </a:stretch>
        </p:blipFill>
        <p:spPr>
          <a:xfrm>
            <a:off x="6858103" y="3961471"/>
            <a:ext cx="128966" cy="1566000"/>
          </a:xfrm>
          <a:prstGeom prst="rect">
            <a:avLst/>
          </a:prstGeom>
        </p:spPr>
      </p:pic>
      <p:pic>
        <p:nvPicPr>
          <p:cNvPr id="38" name="Picture 37">
            <a:extLst>
              <a:ext uri="{FF2B5EF4-FFF2-40B4-BE49-F238E27FC236}">
                <a16:creationId xmlns:a16="http://schemas.microsoft.com/office/drawing/2014/main" id="{EFCEE609-8BF5-3422-3309-3487E089CB3A}"/>
              </a:ext>
            </a:extLst>
          </p:cNvPr>
          <p:cNvPicPr>
            <a:picLocks noChangeAspect="1"/>
          </p:cNvPicPr>
          <p:nvPr/>
        </p:nvPicPr>
        <p:blipFill>
          <a:blip r:embed="rId4"/>
          <a:stretch>
            <a:fillRect/>
          </a:stretch>
        </p:blipFill>
        <p:spPr>
          <a:xfrm>
            <a:off x="6987069" y="3961471"/>
            <a:ext cx="128966" cy="1566000"/>
          </a:xfrm>
          <a:prstGeom prst="rect">
            <a:avLst/>
          </a:prstGeom>
        </p:spPr>
      </p:pic>
      <p:pic>
        <p:nvPicPr>
          <p:cNvPr id="39" name="Picture 38">
            <a:extLst>
              <a:ext uri="{FF2B5EF4-FFF2-40B4-BE49-F238E27FC236}">
                <a16:creationId xmlns:a16="http://schemas.microsoft.com/office/drawing/2014/main" id="{A027AC5C-DE76-B3DA-3E22-02A4E992CFB1}"/>
              </a:ext>
            </a:extLst>
          </p:cNvPr>
          <p:cNvPicPr>
            <a:picLocks noChangeAspect="1"/>
          </p:cNvPicPr>
          <p:nvPr/>
        </p:nvPicPr>
        <p:blipFill>
          <a:blip r:embed="rId4"/>
          <a:stretch>
            <a:fillRect/>
          </a:stretch>
        </p:blipFill>
        <p:spPr>
          <a:xfrm>
            <a:off x="7116035" y="3961471"/>
            <a:ext cx="128966" cy="1566000"/>
          </a:xfrm>
          <a:prstGeom prst="rect">
            <a:avLst/>
          </a:prstGeom>
        </p:spPr>
      </p:pic>
      <p:pic>
        <p:nvPicPr>
          <p:cNvPr id="40" name="Picture 39">
            <a:extLst>
              <a:ext uri="{FF2B5EF4-FFF2-40B4-BE49-F238E27FC236}">
                <a16:creationId xmlns:a16="http://schemas.microsoft.com/office/drawing/2014/main" id="{98FE7822-C42A-1B5E-E3EA-A514280FB75E}"/>
              </a:ext>
            </a:extLst>
          </p:cNvPr>
          <p:cNvPicPr>
            <a:picLocks noChangeAspect="1"/>
          </p:cNvPicPr>
          <p:nvPr/>
        </p:nvPicPr>
        <p:blipFill>
          <a:blip r:embed="rId4"/>
          <a:stretch>
            <a:fillRect/>
          </a:stretch>
        </p:blipFill>
        <p:spPr>
          <a:xfrm>
            <a:off x="7245001" y="3961471"/>
            <a:ext cx="128966" cy="1566000"/>
          </a:xfrm>
          <a:prstGeom prst="rect">
            <a:avLst/>
          </a:prstGeom>
        </p:spPr>
      </p:pic>
      <p:pic>
        <p:nvPicPr>
          <p:cNvPr id="41" name="Picture 40">
            <a:extLst>
              <a:ext uri="{FF2B5EF4-FFF2-40B4-BE49-F238E27FC236}">
                <a16:creationId xmlns:a16="http://schemas.microsoft.com/office/drawing/2014/main" id="{7F12F153-7FFA-9AEC-52AC-C47E0AA9CEE5}"/>
              </a:ext>
            </a:extLst>
          </p:cNvPr>
          <p:cNvPicPr>
            <a:picLocks noChangeAspect="1"/>
          </p:cNvPicPr>
          <p:nvPr/>
        </p:nvPicPr>
        <p:blipFill>
          <a:blip r:embed="rId4"/>
          <a:stretch>
            <a:fillRect/>
          </a:stretch>
        </p:blipFill>
        <p:spPr>
          <a:xfrm>
            <a:off x="7373967" y="3961471"/>
            <a:ext cx="128966" cy="1566000"/>
          </a:xfrm>
          <a:prstGeom prst="rect">
            <a:avLst/>
          </a:prstGeom>
        </p:spPr>
      </p:pic>
      <p:pic>
        <p:nvPicPr>
          <p:cNvPr id="42" name="Picture 41">
            <a:extLst>
              <a:ext uri="{FF2B5EF4-FFF2-40B4-BE49-F238E27FC236}">
                <a16:creationId xmlns:a16="http://schemas.microsoft.com/office/drawing/2014/main" id="{073BC8EC-3892-D3EC-3EEE-BE43D5024452}"/>
              </a:ext>
            </a:extLst>
          </p:cNvPr>
          <p:cNvPicPr>
            <a:picLocks noChangeAspect="1"/>
          </p:cNvPicPr>
          <p:nvPr/>
        </p:nvPicPr>
        <p:blipFill>
          <a:blip r:embed="rId4"/>
          <a:stretch>
            <a:fillRect/>
          </a:stretch>
        </p:blipFill>
        <p:spPr>
          <a:xfrm>
            <a:off x="7502933" y="3961471"/>
            <a:ext cx="128966" cy="1566000"/>
          </a:xfrm>
          <a:prstGeom prst="rect">
            <a:avLst/>
          </a:prstGeom>
        </p:spPr>
      </p:pic>
      <p:pic>
        <p:nvPicPr>
          <p:cNvPr id="43" name="Picture 42">
            <a:extLst>
              <a:ext uri="{FF2B5EF4-FFF2-40B4-BE49-F238E27FC236}">
                <a16:creationId xmlns:a16="http://schemas.microsoft.com/office/drawing/2014/main" id="{A73E81D9-B903-D50E-244F-CD913487D2FF}"/>
              </a:ext>
            </a:extLst>
          </p:cNvPr>
          <p:cNvPicPr>
            <a:picLocks noChangeAspect="1"/>
          </p:cNvPicPr>
          <p:nvPr/>
        </p:nvPicPr>
        <p:blipFill>
          <a:blip r:embed="rId4"/>
          <a:stretch>
            <a:fillRect/>
          </a:stretch>
        </p:blipFill>
        <p:spPr>
          <a:xfrm>
            <a:off x="7631899" y="3961471"/>
            <a:ext cx="128966" cy="1566000"/>
          </a:xfrm>
          <a:prstGeom prst="rect">
            <a:avLst/>
          </a:prstGeom>
        </p:spPr>
      </p:pic>
      <p:pic>
        <p:nvPicPr>
          <p:cNvPr id="44" name="Picture 43">
            <a:extLst>
              <a:ext uri="{FF2B5EF4-FFF2-40B4-BE49-F238E27FC236}">
                <a16:creationId xmlns:a16="http://schemas.microsoft.com/office/drawing/2014/main" id="{4F72F93B-7FE9-CC4F-A371-F747A1928EB2}"/>
              </a:ext>
            </a:extLst>
          </p:cNvPr>
          <p:cNvPicPr>
            <a:picLocks noChangeAspect="1"/>
          </p:cNvPicPr>
          <p:nvPr/>
        </p:nvPicPr>
        <p:blipFill>
          <a:blip r:embed="rId4"/>
          <a:stretch>
            <a:fillRect/>
          </a:stretch>
        </p:blipFill>
        <p:spPr>
          <a:xfrm>
            <a:off x="7760865" y="3961471"/>
            <a:ext cx="128966" cy="1566000"/>
          </a:xfrm>
          <a:prstGeom prst="rect">
            <a:avLst/>
          </a:prstGeom>
        </p:spPr>
      </p:pic>
      <p:pic>
        <p:nvPicPr>
          <p:cNvPr id="45" name="Picture 44">
            <a:extLst>
              <a:ext uri="{FF2B5EF4-FFF2-40B4-BE49-F238E27FC236}">
                <a16:creationId xmlns:a16="http://schemas.microsoft.com/office/drawing/2014/main" id="{30B0C683-0F60-369A-7F0D-FA53094B977B}"/>
              </a:ext>
            </a:extLst>
          </p:cNvPr>
          <p:cNvPicPr>
            <a:picLocks noChangeAspect="1"/>
          </p:cNvPicPr>
          <p:nvPr/>
        </p:nvPicPr>
        <p:blipFill>
          <a:blip r:embed="rId4"/>
          <a:stretch>
            <a:fillRect/>
          </a:stretch>
        </p:blipFill>
        <p:spPr>
          <a:xfrm>
            <a:off x="7889831" y="3961471"/>
            <a:ext cx="128966" cy="1566000"/>
          </a:xfrm>
          <a:prstGeom prst="rect">
            <a:avLst/>
          </a:prstGeom>
        </p:spPr>
      </p:pic>
      <p:pic>
        <p:nvPicPr>
          <p:cNvPr id="46" name="Picture 45">
            <a:extLst>
              <a:ext uri="{FF2B5EF4-FFF2-40B4-BE49-F238E27FC236}">
                <a16:creationId xmlns:a16="http://schemas.microsoft.com/office/drawing/2014/main" id="{81CA3DA7-B382-DFD2-FDBE-40AE48EA40ED}"/>
              </a:ext>
            </a:extLst>
          </p:cNvPr>
          <p:cNvPicPr>
            <a:picLocks noChangeAspect="1"/>
          </p:cNvPicPr>
          <p:nvPr/>
        </p:nvPicPr>
        <p:blipFill>
          <a:blip r:embed="rId4"/>
          <a:stretch>
            <a:fillRect/>
          </a:stretch>
        </p:blipFill>
        <p:spPr>
          <a:xfrm>
            <a:off x="8018797" y="3961471"/>
            <a:ext cx="128966" cy="1566000"/>
          </a:xfrm>
          <a:prstGeom prst="rect">
            <a:avLst/>
          </a:prstGeom>
        </p:spPr>
      </p:pic>
      <p:pic>
        <p:nvPicPr>
          <p:cNvPr id="47" name="Picture 46">
            <a:extLst>
              <a:ext uri="{FF2B5EF4-FFF2-40B4-BE49-F238E27FC236}">
                <a16:creationId xmlns:a16="http://schemas.microsoft.com/office/drawing/2014/main" id="{0EC3E351-5B7C-124A-E37A-EEA7EE7C00CE}"/>
              </a:ext>
            </a:extLst>
          </p:cNvPr>
          <p:cNvPicPr>
            <a:picLocks noChangeAspect="1"/>
          </p:cNvPicPr>
          <p:nvPr/>
        </p:nvPicPr>
        <p:blipFill>
          <a:blip r:embed="rId4"/>
          <a:stretch>
            <a:fillRect/>
          </a:stretch>
        </p:blipFill>
        <p:spPr>
          <a:xfrm>
            <a:off x="8147763" y="3961471"/>
            <a:ext cx="128966" cy="1566000"/>
          </a:xfrm>
          <a:prstGeom prst="rect">
            <a:avLst/>
          </a:prstGeom>
        </p:spPr>
      </p:pic>
      <p:pic>
        <p:nvPicPr>
          <p:cNvPr id="48" name="Picture 47">
            <a:extLst>
              <a:ext uri="{FF2B5EF4-FFF2-40B4-BE49-F238E27FC236}">
                <a16:creationId xmlns:a16="http://schemas.microsoft.com/office/drawing/2014/main" id="{AA60D184-19B6-85D3-B89C-FC404937473B}"/>
              </a:ext>
            </a:extLst>
          </p:cNvPr>
          <p:cNvPicPr>
            <a:picLocks noChangeAspect="1"/>
          </p:cNvPicPr>
          <p:nvPr/>
        </p:nvPicPr>
        <p:blipFill>
          <a:blip r:embed="rId4"/>
          <a:stretch>
            <a:fillRect/>
          </a:stretch>
        </p:blipFill>
        <p:spPr>
          <a:xfrm>
            <a:off x="9600950" y="3961471"/>
            <a:ext cx="128966" cy="1566000"/>
          </a:xfrm>
          <a:prstGeom prst="rect">
            <a:avLst/>
          </a:prstGeom>
        </p:spPr>
      </p:pic>
      <p:pic>
        <p:nvPicPr>
          <p:cNvPr id="49" name="Picture 48">
            <a:extLst>
              <a:ext uri="{FF2B5EF4-FFF2-40B4-BE49-F238E27FC236}">
                <a16:creationId xmlns:a16="http://schemas.microsoft.com/office/drawing/2014/main" id="{BA8011B4-37BE-7BB2-D6D9-F881BB334A44}"/>
              </a:ext>
            </a:extLst>
          </p:cNvPr>
          <p:cNvPicPr>
            <a:picLocks noChangeAspect="1"/>
          </p:cNvPicPr>
          <p:nvPr/>
        </p:nvPicPr>
        <p:blipFill>
          <a:blip r:embed="rId4"/>
          <a:stretch>
            <a:fillRect/>
          </a:stretch>
        </p:blipFill>
        <p:spPr>
          <a:xfrm>
            <a:off x="9761734" y="3961471"/>
            <a:ext cx="128966" cy="1566000"/>
          </a:xfrm>
          <a:prstGeom prst="rect">
            <a:avLst/>
          </a:prstGeom>
        </p:spPr>
      </p:pic>
      <p:pic>
        <p:nvPicPr>
          <p:cNvPr id="50" name="Picture 49">
            <a:extLst>
              <a:ext uri="{FF2B5EF4-FFF2-40B4-BE49-F238E27FC236}">
                <a16:creationId xmlns:a16="http://schemas.microsoft.com/office/drawing/2014/main" id="{95BD275D-F492-EA03-F550-D1AF9573BB33}"/>
              </a:ext>
            </a:extLst>
          </p:cNvPr>
          <p:cNvPicPr>
            <a:picLocks noChangeAspect="1"/>
          </p:cNvPicPr>
          <p:nvPr/>
        </p:nvPicPr>
        <p:blipFill>
          <a:blip r:embed="rId4"/>
          <a:stretch>
            <a:fillRect/>
          </a:stretch>
        </p:blipFill>
        <p:spPr>
          <a:xfrm>
            <a:off x="9890700" y="3961471"/>
            <a:ext cx="128966" cy="1566000"/>
          </a:xfrm>
          <a:prstGeom prst="rect">
            <a:avLst/>
          </a:prstGeom>
        </p:spPr>
      </p:pic>
      <p:pic>
        <p:nvPicPr>
          <p:cNvPr id="51" name="Picture 50">
            <a:extLst>
              <a:ext uri="{FF2B5EF4-FFF2-40B4-BE49-F238E27FC236}">
                <a16:creationId xmlns:a16="http://schemas.microsoft.com/office/drawing/2014/main" id="{883F7D25-D4AE-020B-E435-D87EC7CCE7ED}"/>
              </a:ext>
            </a:extLst>
          </p:cNvPr>
          <p:cNvPicPr>
            <a:picLocks noChangeAspect="1"/>
          </p:cNvPicPr>
          <p:nvPr/>
        </p:nvPicPr>
        <p:blipFill>
          <a:blip r:embed="rId4"/>
          <a:stretch>
            <a:fillRect/>
          </a:stretch>
        </p:blipFill>
        <p:spPr>
          <a:xfrm>
            <a:off x="10019666" y="3961471"/>
            <a:ext cx="128966" cy="1566000"/>
          </a:xfrm>
          <a:prstGeom prst="rect">
            <a:avLst/>
          </a:prstGeom>
        </p:spPr>
      </p:pic>
      <p:pic>
        <p:nvPicPr>
          <p:cNvPr id="52" name="Picture 51">
            <a:extLst>
              <a:ext uri="{FF2B5EF4-FFF2-40B4-BE49-F238E27FC236}">
                <a16:creationId xmlns:a16="http://schemas.microsoft.com/office/drawing/2014/main" id="{9FCE736C-DD40-AF61-BE4E-8B62133B764F}"/>
              </a:ext>
            </a:extLst>
          </p:cNvPr>
          <p:cNvPicPr>
            <a:picLocks noChangeAspect="1"/>
          </p:cNvPicPr>
          <p:nvPr/>
        </p:nvPicPr>
        <p:blipFill>
          <a:blip r:embed="rId4"/>
          <a:stretch>
            <a:fillRect/>
          </a:stretch>
        </p:blipFill>
        <p:spPr>
          <a:xfrm>
            <a:off x="10148632" y="3961471"/>
            <a:ext cx="128966" cy="1566000"/>
          </a:xfrm>
          <a:prstGeom prst="rect">
            <a:avLst/>
          </a:prstGeom>
        </p:spPr>
      </p:pic>
      <p:pic>
        <p:nvPicPr>
          <p:cNvPr id="53" name="Picture 52">
            <a:extLst>
              <a:ext uri="{FF2B5EF4-FFF2-40B4-BE49-F238E27FC236}">
                <a16:creationId xmlns:a16="http://schemas.microsoft.com/office/drawing/2014/main" id="{8F80AEA6-8D30-0991-F106-1766EC8E0094}"/>
              </a:ext>
            </a:extLst>
          </p:cNvPr>
          <p:cNvPicPr>
            <a:picLocks noChangeAspect="1"/>
          </p:cNvPicPr>
          <p:nvPr/>
        </p:nvPicPr>
        <p:blipFill>
          <a:blip r:embed="rId4"/>
          <a:stretch>
            <a:fillRect/>
          </a:stretch>
        </p:blipFill>
        <p:spPr>
          <a:xfrm>
            <a:off x="10277598" y="3961471"/>
            <a:ext cx="128966" cy="1566000"/>
          </a:xfrm>
          <a:prstGeom prst="rect">
            <a:avLst/>
          </a:prstGeom>
        </p:spPr>
      </p:pic>
      <p:pic>
        <p:nvPicPr>
          <p:cNvPr id="54" name="Picture 53">
            <a:extLst>
              <a:ext uri="{FF2B5EF4-FFF2-40B4-BE49-F238E27FC236}">
                <a16:creationId xmlns:a16="http://schemas.microsoft.com/office/drawing/2014/main" id="{5BDF9F69-2D81-8A19-502E-F2C74EC52024}"/>
              </a:ext>
            </a:extLst>
          </p:cNvPr>
          <p:cNvPicPr>
            <a:picLocks noChangeAspect="1"/>
          </p:cNvPicPr>
          <p:nvPr/>
        </p:nvPicPr>
        <p:blipFill>
          <a:blip r:embed="rId4"/>
          <a:stretch>
            <a:fillRect/>
          </a:stretch>
        </p:blipFill>
        <p:spPr>
          <a:xfrm>
            <a:off x="10406564" y="3961471"/>
            <a:ext cx="128966" cy="1566000"/>
          </a:xfrm>
          <a:prstGeom prst="rect">
            <a:avLst/>
          </a:prstGeom>
        </p:spPr>
      </p:pic>
      <p:pic>
        <p:nvPicPr>
          <p:cNvPr id="55" name="Picture 54">
            <a:extLst>
              <a:ext uri="{FF2B5EF4-FFF2-40B4-BE49-F238E27FC236}">
                <a16:creationId xmlns:a16="http://schemas.microsoft.com/office/drawing/2014/main" id="{9B486E85-5C37-D66A-48CD-B539466C845A}"/>
              </a:ext>
            </a:extLst>
          </p:cNvPr>
          <p:cNvPicPr>
            <a:picLocks noChangeAspect="1"/>
          </p:cNvPicPr>
          <p:nvPr/>
        </p:nvPicPr>
        <p:blipFill>
          <a:blip r:embed="rId4"/>
          <a:stretch>
            <a:fillRect/>
          </a:stretch>
        </p:blipFill>
        <p:spPr>
          <a:xfrm>
            <a:off x="10535530" y="3961471"/>
            <a:ext cx="128966" cy="1566000"/>
          </a:xfrm>
          <a:prstGeom prst="rect">
            <a:avLst/>
          </a:prstGeom>
        </p:spPr>
      </p:pic>
      <p:pic>
        <p:nvPicPr>
          <p:cNvPr id="56" name="Picture 55">
            <a:extLst>
              <a:ext uri="{FF2B5EF4-FFF2-40B4-BE49-F238E27FC236}">
                <a16:creationId xmlns:a16="http://schemas.microsoft.com/office/drawing/2014/main" id="{B15A57B9-A444-11A6-555B-6EDBBACF7E49}"/>
              </a:ext>
            </a:extLst>
          </p:cNvPr>
          <p:cNvPicPr>
            <a:picLocks noChangeAspect="1"/>
          </p:cNvPicPr>
          <p:nvPr/>
        </p:nvPicPr>
        <p:blipFill>
          <a:blip r:embed="rId4"/>
          <a:stretch>
            <a:fillRect/>
          </a:stretch>
        </p:blipFill>
        <p:spPr>
          <a:xfrm>
            <a:off x="10664496" y="3961471"/>
            <a:ext cx="128966" cy="1566000"/>
          </a:xfrm>
          <a:prstGeom prst="rect">
            <a:avLst/>
          </a:prstGeom>
        </p:spPr>
      </p:pic>
      <p:pic>
        <p:nvPicPr>
          <p:cNvPr id="57" name="Picture 56">
            <a:extLst>
              <a:ext uri="{FF2B5EF4-FFF2-40B4-BE49-F238E27FC236}">
                <a16:creationId xmlns:a16="http://schemas.microsoft.com/office/drawing/2014/main" id="{6501FAB7-8BDE-6CF6-A00C-0300423D4F97}"/>
              </a:ext>
            </a:extLst>
          </p:cNvPr>
          <p:cNvPicPr>
            <a:picLocks noChangeAspect="1"/>
          </p:cNvPicPr>
          <p:nvPr/>
        </p:nvPicPr>
        <p:blipFill>
          <a:blip r:embed="rId4"/>
          <a:stretch>
            <a:fillRect/>
          </a:stretch>
        </p:blipFill>
        <p:spPr>
          <a:xfrm>
            <a:off x="10793462" y="3961471"/>
            <a:ext cx="128966" cy="1566000"/>
          </a:xfrm>
          <a:prstGeom prst="rect">
            <a:avLst/>
          </a:prstGeom>
        </p:spPr>
      </p:pic>
      <p:pic>
        <p:nvPicPr>
          <p:cNvPr id="58" name="Picture 57">
            <a:extLst>
              <a:ext uri="{FF2B5EF4-FFF2-40B4-BE49-F238E27FC236}">
                <a16:creationId xmlns:a16="http://schemas.microsoft.com/office/drawing/2014/main" id="{196433F2-4763-EFBD-AB7F-2E8F3F65DDB7}"/>
              </a:ext>
            </a:extLst>
          </p:cNvPr>
          <p:cNvPicPr>
            <a:picLocks noChangeAspect="1"/>
          </p:cNvPicPr>
          <p:nvPr/>
        </p:nvPicPr>
        <p:blipFill>
          <a:blip r:embed="rId4"/>
          <a:stretch>
            <a:fillRect/>
          </a:stretch>
        </p:blipFill>
        <p:spPr>
          <a:xfrm>
            <a:off x="10922428" y="3961471"/>
            <a:ext cx="128966" cy="1566000"/>
          </a:xfrm>
          <a:prstGeom prst="rect">
            <a:avLst/>
          </a:prstGeom>
        </p:spPr>
      </p:pic>
      <p:pic>
        <p:nvPicPr>
          <p:cNvPr id="59" name="Picture 58">
            <a:extLst>
              <a:ext uri="{FF2B5EF4-FFF2-40B4-BE49-F238E27FC236}">
                <a16:creationId xmlns:a16="http://schemas.microsoft.com/office/drawing/2014/main" id="{E184BBED-B247-1D15-8965-C2CAA02D3429}"/>
              </a:ext>
            </a:extLst>
          </p:cNvPr>
          <p:cNvPicPr>
            <a:picLocks noChangeAspect="1"/>
          </p:cNvPicPr>
          <p:nvPr/>
        </p:nvPicPr>
        <p:blipFill>
          <a:blip r:embed="rId4"/>
          <a:stretch>
            <a:fillRect/>
          </a:stretch>
        </p:blipFill>
        <p:spPr>
          <a:xfrm>
            <a:off x="11051394" y="3961471"/>
            <a:ext cx="128966" cy="1566000"/>
          </a:xfrm>
          <a:prstGeom prst="rect">
            <a:avLst/>
          </a:prstGeom>
        </p:spPr>
      </p:pic>
      <p:pic>
        <p:nvPicPr>
          <p:cNvPr id="60" name="Picture 59">
            <a:extLst>
              <a:ext uri="{FF2B5EF4-FFF2-40B4-BE49-F238E27FC236}">
                <a16:creationId xmlns:a16="http://schemas.microsoft.com/office/drawing/2014/main" id="{D944C66C-A726-BA06-922C-15C6EA55D839}"/>
              </a:ext>
            </a:extLst>
          </p:cNvPr>
          <p:cNvPicPr>
            <a:picLocks noChangeAspect="1"/>
          </p:cNvPicPr>
          <p:nvPr/>
        </p:nvPicPr>
        <p:blipFill>
          <a:blip r:embed="rId4"/>
          <a:stretch>
            <a:fillRect/>
          </a:stretch>
        </p:blipFill>
        <p:spPr>
          <a:xfrm>
            <a:off x="11180360" y="3961471"/>
            <a:ext cx="128966" cy="1566000"/>
          </a:xfrm>
          <a:prstGeom prst="rect">
            <a:avLst/>
          </a:prstGeom>
        </p:spPr>
      </p:pic>
    </p:spTree>
    <p:extLst>
      <p:ext uri="{BB962C8B-B14F-4D97-AF65-F5344CB8AC3E}">
        <p14:creationId xmlns:p14="http://schemas.microsoft.com/office/powerpoint/2010/main" val="3819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371D-9A12-E5AA-DC1E-9457791B47BF}"/>
              </a:ext>
            </a:extLst>
          </p:cNvPr>
          <p:cNvSpPr>
            <a:spLocks noGrp="1"/>
          </p:cNvSpPr>
          <p:nvPr>
            <p:ph type="title"/>
          </p:nvPr>
        </p:nvSpPr>
        <p:spPr>
          <a:xfrm>
            <a:off x="1437167" y="456234"/>
            <a:ext cx="9812080" cy="488645"/>
          </a:xfrm>
        </p:spPr>
        <p:txBody>
          <a:bodyPr>
            <a:normAutofit/>
          </a:bodyPr>
          <a:lstStyle/>
          <a:p>
            <a:r>
              <a:rPr lang="en-GB" sz="2800" b="1" dirty="0"/>
              <a:t>Key findings</a:t>
            </a:r>
          </a:p>
        </p:txBody>
      </p:sp>
      <p:sp>
        <p:nvSpPr>
          <p:cNvPr id="3" name="Text Placeholder 2">
            <a:extLst>
              <a:ext uri="{FF2B5EF4-FFF2-40B4-BE49-F238E27FC236}">
                <a16:creationId xmlns:a16="http://schemas.microsoft.com/office/drawing/2014/main" id="{CE921CD4-FD0B-79EE-1753-A04221FA996F}"/>
              </a:ext>
            </a:extLst>
          </p:cNvPr>
          <p:cNvSpPr>
            <a:spLocks noGrp="1"/>
          </p:cNvSpPr>
          <p:nvPr>
            <p:ph type="body" sz="quarter" idx="10"/>
          </p:nvPr>
        </p:nvSpPr>
        <p:spPr>
          <a:xfrm>
            <a:off x="1128823" y="1382233"/>
            <a:ext cx="4494737" cy="4805915"/>
          </a:xfrm>
        </p:spPr>
        <p:txBody>
          <a:bodyPr/>
          <a:lstStyle/>
          <a:p>
            <a:pPr marL="342900" lvl="0" indent="-342900">
              <a:buSzPts val="1000"/>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Support for taxation erodes over time</a:t>
            </a: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Support for general taxation remains high while we observe a decrease in perceived fairness in the tax system and taxpayer’s </a:t>
            </a:r>
            <a:r>
              <a:rPr lang="en-GB" sz="2000" dirty="0">
                <a:latin typeface="Calibri" panose="020F0502020204030204" pitchFamily="34" charset="0"/>
                <a:ea typeface="Calibri" panose="020F0502020204030204" pitchFamily="34" charset="0"/>
                <a:cs typeface="Times New Roman" panose="02020603050405020304" pitchFamily="18" charset="0"/>
              </a:rPr>
              <a:t>willingness to pay additional taxes to receive greater services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SzPts val="1000"/>
              <a:buFont typeface="Symbol" panose="05050102010706020507" pitchFamily="18" charset="2"/>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Rising and sustained support for progressive taxation</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2000" dirty="0">
                <a:latin typeface="Calibri" panose="020F0502020204030204" pitchFamily="34" charset="0"/>
                <a:ea typeface="Calibri" panose="020F0502020204030204" pitchFamily="34" charset="0"/>
                <a:cs typeface="Times New Roman" panose="02020603050405020304" pitchFamily="18" charset="0"/>
              </a:rPr>
              <a:t>Among different funding options to fund the Covid response, increased taxes from the richest and large businesses gained the most support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flock, screenshot&#10;&#10;Description automatically generated">
            <a:extLst>
              <a:ext uri="{FF2B5EF4-FFF2-40B4-BE49-F238E27FC236}">
                <a16:creationId xmlns:a16="http://schemas.microsoft.com/office/drawing/2014/main" id="{81CCA1A1-27CA-1EA1-2DCD-957D40045E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6222" y="1382233"/>
            <a:ext cx="6238102" cy="4530888"/>
          </a:xfrm>
          <a:prstGeom prst="rect">
            <a:avLst/>
          </a:prstGeom>
          <a:noFill/>
          <a:ln>
            <a:noFill/>
          </a:ln>
        </p:spPr>
      </p:pic>
    </p:spTree>
    <p:extLst>
      <p:ext uri="{BB962C8B-B14F-4D97-AF65-F5344CB8AC3E}">
        <p14:creationId xmlns:p14="http://schemas.microsoft.com/office/powerpoint/2010/main" val="268431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371D-9A12-E5AA-DC1E-9457791B47BF}"/>
              </a:ext>
            </a:extLst>
          </p:cNvPr>
          <p:cNvSpPr>
            <a:spLocks noGrp="1"/>
          </p:cNvSpPr>
          <p:nvPr>
            <p:ph type="title"/>
          </p:nvPr>
        </p:nvSpPr>
        <p:spPr>
          <a:xfrm>
            <a:off x="1437167" y="456234"/>
            <a:ext cx="9812080" cy="488645"/>
          </a:xfrm>
        </p:spPr>
        <p:txBody>
          <a:bodyPr>
            <a:normAutofit/>
          </a:bodyPr>
          <a:lstStyle/>
          <a:p>
            <a:r>
              <a:rPr lang="en-GB" sz="2800" b="1" dirty="0"/>
              <a:t>Opportunity for tax reform</a:t>
            </a:r>
          </a:p>
        </p:txBody>
      </p:sp>
      <p:sp>
        <p:nvSpPr>
          <p:cNvPr id="3" name="Text Placeholder 2">
            <a:extLst>
              <a:ext uri="{FF2B5EF4-FFF2-40B4-BE49-F238E27FC236}">
                <a16:creationId xmlns:a16="http://schemas.microsoft.com/office/drawing/2014/main" id="{CE921CD4-FD0B-79EE-1753-A04221FA996F}"/>
              </a:ext>
            </a:extLst>
          </p:cNvPr>
          <p:cNvSpPr>
            <a:spLocks noGrp="1"/>
          </p:cNvSpPr>
          <p:nvPr>
            <p:ph type="body" sz="quarter" idx="10"/>
          </p:nvPr>
        </p:nvSpPr>
        <p:spPr>
          <a:xfrm>
            <a:off x="1128823" y="1382233"/>
            <a:ext cx="10120424" cy="4805915"/>
          </a:xfrm>
        </p:spPr>
        <p:txBody>
          <a:bodyPr/>
          <a:lstStyle/>
          <a:p>
            <a:pPr marL="342900" lvl="0" indent="-342900">
              <a:buSzPts val="1000"/>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Shifts in views towards taxation..</a:t>
            </a: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Increased conditional attitudes towards tax compliance</a:t>
            </a:r>
          </a:p>
          <a:p>
            <a:pPr marL="742950" lvl="1" indent="-285750">
              <a:buSzPts val="1000"/>
              <a:buFont typeface="Courier New" panose="02070309020205020404" pitchFamily="49" charset="0"/>
              <a:buChar char="o"/>
              <a:tabLst>
                <a:tab pos="9144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Greater support for taxing the rich</a:t>
            </a:r>
          </a:p>
          <a:p>
            <a:pPr marL="342900" lvl="0" indent="-342900">
              <a:buSzPts val="1000"/>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but fleeting over time</a:t>
            </a:r>
          </a:p>
          <a:p>
            <a:pPr marL="742950" lvl="1" indent="-285750">
              <a:buSzPts val="1000"/>
              <a:buFont typeface="Courier New" panose="02070309020205020404" pitchFamily="49" charset="0"/>
              <a:buChar char="o"/>
              <a:tabLst>
                <a:tab pos="914400" algn="l"/>
              </a:tabLst>
            </a:pPr>
            <a:r>
              <a:rPr lang="en-GB" sz="2000" dirty="0">
                <a:latin typeface="Calibri" panose="020F0502020204030204" pitchFamily="34" charset="0"/>
                <a:cs typeface="Times New Roman" panose="02020603050405020304" pitchFamily="18" charset="0"/>
              </a:rPr>
              <a:t>Window of opportunity for tax reform (including progressive tax reform) though public support rapidly dissipates.</a:t>
            </a:r>
            <a:endParaRPr lang="en-GB" dirty="0"/>
          </a:p>
        </p:txBody>
      </p:sp>
    </p:spTree>
    <p:extLst>
      <p:ext uri="{BB962C8B-B14F-4D97-AF65-F5344CB8AC3E}">
        <p14:creationId xmlns:p14="http://schemas.microsoft.com/office/powerpoint/2010/main" val="153842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298D-EE75-71E1-6A97-45ACB4968D50}"/>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E4AA2EDE-17BA-92AB-1F92-05E1790CE7C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89040276"/>
      </p:ext>
    </p:extLst>
  </p:cSld>
  <p:clrMapOvr>
    <a:masterClrMapping/>
  </p:clrMapOvr>
</p:sld>
</file>

<file path=ppt/theme/theme1.xml><?xml version="1.0" encoding="utf-8"?>
<a:theme xmlns:a="http://schemas.openxmlformats.org/drawingml/2006/main" name="Office Theme">
  <a:themeElements>
    <a:clrScheme name="Custom 2">
      <a:dk1>
        <a:srgbClr val="3E3E3C"/>
      </a:dk1>
      <a:lt1>
        <a:srgbClr val="FFFFFF"/>
      </a:lt1>
      <a:dk2>
        <a:srgbClr val="005056"/>
      </a:dk2>
      <a:lt2>
        <a:srgbClr val="E7E6E6"/>
      </a:lt2>
      <a:accent1>
        <a:srgbClr val="005056"/>
      </a:accent1>
      <a:accent2>
        <a:srgbClr val="174C30"/>
      </a:accent2>
      <a:accent3>
        <a:srgbClr val="8CD3C9"/>
      </a:accent3>
      <a:accent4>
        <a:srgbClr val="EAC33E"/>
      </a:accent4>
      <a:accent5>
        <a:srgbClr val="FF7551"/>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baca9ac-b019-4864-ab7c-8a3fe4e7ca4a">
      <Terms xmlns="http://schemas.microsoft.com/office/infopath/2007/PartnerControls"/>
    </lcf76f155ced4ddcb4097134ff3c332f>
    <TaxCatchAll xmlns="cd801cac-ecc3-4071-9962-0c6f689227a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94BDADACDF649813B3EA8A48E6D2D" ma:contentTypeVersion="16" ma:contentTypeDescription="Create a new document." ma:contentTypeScope="" ma:versionID="daff8c001db38059e472747a4b6e8d70">
  <xsd:schema xmlns:xsd="http://www.w3.org/2001/XMLSchema" xmlns:xs="http://www.w3.org/2001/XMLSchema" xmlns:p="http://schemas.microsoft.com/office/2006/metadata/properties" xmlns:ns2="1baca9ac-b019-4864-ab7c-8a3fe4e7ca4a" xmlns:ns3="cd801cac-ecc3-4071-9962-0c6f689227a6" targetNamespace="http://schemas.microsoft.com/office/2006/metadata/properties" ma:root="true" ma:fieldsID="371b2dcf282b025a2f835d134ec9d394" ns2:_="" ns3:_="">
    <xsd:import namespace="1baca9ac-b019-4864-ab7c-8a3fe4e7ca4a"/>
    <xsd:import namespace="cd801cac-ecc3-4071-9962-0c6f689227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ca9ac-b019-4864-ab7c-8a3fe4e7c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4ba098-d835-43ce-a8fa-9033e0502c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801cac-ecc3-4071-9962-0c6f689227a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2557d5-ac84-4d73-b930-909a43d275e2}" ma:internalName="TaxCatchAll" ma:showField="CatchAllData" ma:web="cd801cac-ecc3-4071-9962-0c6f689227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C3C24B-9453-4228-8C4A-D988BA04790C}">
  <ds:schemaRefs>
    <ds:schemaRef ds:uri="7eae2ece-0968-4594-aa15-c7cd0adc24b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74A9381-F6E6-446D-839A-CBBD324127C3}">
  <ds:schemaRefs>
    <ds:schemaRef ds:uri="http://schemas.microsoft.com/sharepoint/v3/contenttype/forms"/>
  </ds:schemaRefs>
</ds:datastoreItem>
</file>

<file path=customXml/itemProps3.xml><?xml version="1.0" encoding="utf-8"?>
<ds:datastoreItem xmlns:ds="http://schemas.openxmlformats.org/officeDocument/2006/customXml" ds:itemID="{BFF00D56-464A-4DB1-83DF-CD9A97A4E072}"/>
</file>

<file path=docProps/app.xml><?xml version="1.0" encoding="utf-8"?>
<Properties xmlns="http://schemas.openxmlformats.org/officeDocument/2006/extended-properties" xmlns:vt="http://schemas.openxmlformats.org/officeDocument/2006/docPropsVTypes">
  <TotalTime>3480</TotalTime>
  <Words>1892</Words>
  <Application>Microsoft Office PowerPoint</Application>
  <PresentationFormat>Widescreen</PresentationFormat>
  <Paragraphs>69</Paragraphs>
  <Slides>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ArialMT</vt:lpstr>
      <vt:lpstr>Calibri</vt:lpstr>
      <vt:lpstr>Cambria</vt:lpstr>
      <vt:lpstr>Courier New</vt:lpstr>
      <vt:lpstr>Inter</vt:lpstr>
      <vt:lpstr>Spline Sans Medium</vt:lpstr>
      <vt:lpstr>Symbol</vt:lpstr>
      <vt:lpstr>Times New Roman</vt:lpstr>
      <vt:lpstr>Office Theme</vt:lpstr>
      <vt:lpstr>The politics of taxation and tax reform in time of crisis:</vt:lpstr>
      <vt:lpstr>Taxpayer attitudes in periods of crisis</vt:lpstr>
      <vt:lpstr>High frequency phone interviews</vt:lpstr>
      <vt:lpstr>Key findings</vt:lpstr>
      <vt:lpstr>Key findings</vt:lpstr>
      <vt:lpstr>Opportunity for tax reform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Watson</dc:creator>
  <cp:lastModifiedBy>Nicolas Orgeira</cp:lastModifiedBy>
  <cp:revision>30</cp:revision>
  <dcterms:created xsi:type="dcterms:W3CDTF">2022-06-27T13:57:36Z</dcterms:created>
  <dcterms:modified xsi:type="dcterms:W3CDTF">2022-12-07T12:09:51Z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0x010100C6B94BDADACDF649813B3EA8A48E6D2D</vt:lpwstr>
  </property>
</Properties>
</file>