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handoutMasterIdLst>
    <p:handoutMasterId r:id="rId25"/>
  </p:handoutMasterIdLst>
  <p:sldIdLst>
    <p:sldId id="324" r:id="rId5"/>
    <p:sldId id="273" r:id="rId6"/>
    <p:sldId id="292" r:id="rId7"/>
    <p:sldId id="310" r:id="rId8"/>
    <p:sldId id="315" r:id="rId9"/>
    <p:sldId id="259" r:id="rId10"/>
    <p:sldId id="316" r:id="rId11"/>
    <p:sldId id="328" r:id="rId12"/>
    <p:sldId id="311" r:id="rId13"/>
    <p:sldId id="317" r:id="rId14"/>
    <p:sldId id="325" r:id="rId15"/>
    <p:sldId id="318" r:id="rId16"/>
    <p:sldId id="326" r:id="rId17"/>
    <p:sldId id="312" r:id="rId18"/>
    <p:sldId id="322" r:id="rId19"/>
    <p:sldId id="319" r:id="rId20"/>
    <p:sldId id="313" r:id="rId21"/>
    <p:sldId id="327" r:id="rId22"/>
    <p:sldId id="28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04" d="100"/>
          <a:sy n="104" d="100"/>
        </p:scale>
        <p:origin x="232" y="56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CB0A2BF-BAE2-4E87-A463-A0A133EFFD88}" type="datetimeFigureOut">
              <a:rPr lang="en-GB" smtClean="0"/>
              <a:t>23/08/2022</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F286C55-BC25-4C3C-8ABB-AAB2B4C0E7FE}" type="slidenum">
              <a:rPr lang="en-GB" smtClean="0"/>
              <a:t>‹#›</a:t>
            </a:fld>
            <a:endParaRPr lang="en-GB"/>
          </a:p>
        </p:txBody>
      </p:sp>
    </p:spTree>
    <p:extLst>
      <p:ext uri="{BB962C8B-B14F-4D97-AF65-F5344CB8AC3E}">
        <p14:creationId xmlns:p14="http://schemas.microsoft.com/office/powerpoint/2010/main" val="411351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6F8760-147E-45DA-B3CB-B29523F16F2E}" type="datetimeFigureOut">
              <a:rPr lang="en-GB" smtClean="0"/>
              <a:t>23/08/2022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2DC55C-1CFB-4385-ABA8-4F6D0B3EAB42}" type="slidenum">
              <a:rPr lang="en-GB" smtClean="0"/>
              <a:t>‹#›</a:t>
            </a:fld>
            <a:endParaRPr lang="en-GB"/>
          </a:p>
        </p:txBody>
      </p:sp>
    </p:spTree>
    <p:extLst>
      <p:ext uri="{BB962C8B-B14F-4D97-AF65-F5344CB8AC3E}">
        <p14:creationId xmlns:p14="http://schemas.microsoft.com/office/powerpoint/2010/main" val="3932299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hyperlink" Target="mailto:info@ictd.ac" TargetMode="External"/><Relationship Id="rId2" Type="http://schemas.openxmlformats.org/officeDocument/2006/relationships/hyperlink" Target="http://www.ictd.ac/" TargetMode="External"/><Relationship Id="rId1" Type="http://schemas.openxmlformats.org/officeDocument/2006/relationships/slideMaster" Target="../slideMasters/slideMaster1.xml"/><Relationship Id="rId4" Type="http://schemas.openxmlformats.org/officeDocument/2006/relationships/hyperlink" Target="https://twitter.com/ictdtax" TargetMode="Externa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745065" y="3102398"/>
            <a:ext cx="9122833" cy="542502"/>
          </a:xfrm>
        </p:spPr>
        <p:txBody>
          <a:bodyPr anchor="t"/>
          <a:lstStyle>
            <a:lvl1pPr marL="0" indent="0" algn="l">
              <a:buNone/>
              <a:defRPr sz="2800" b="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Name</a:t>
            </a:r>
          </a:p>
        </p:txBody>
      </p:sp>
      <p:sp>
        <p:nvSpPr>
          <p:cNvPr id="20" name="Rectangle 19"/>
          <p:cNvSpPr/>
          <p:nvPr userDrawn="1"/>
        </p:nvSpPr>
        <p:spPr>
          <a:xfrm>
            <a:off x="0" y="6260252"/>
            <a:ext cx="12192000" cy="597748"/>
          </a:xfrm>
          <a:prstGeom prst="rect">
            <a:avLst/>
          </a:prstGeom>
          <a:solidFill>
            <a:srgbClr val="53A1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a:latin typeface="Rockwell" panose="02060603020205020403" pitchFamily="18" charset="0"/>
              </a:rPr>
              <a:t>  International Centre for Tax and Development						     www.ictd.ac </a:t>
            </a:r>
          </a:p>
        </p:txBody>
      </p:sp>
      <p:sp>
        <p:nvSpPr>
          <p:cNvPr id="10" name="Title 9"/>
          <p:cNvSpPr>
            <a:spLocks noGrp="1"/>
          </p:cNvSpPr>
          <p:nvPr>
            <p:ph type="title" hasCustomPrompt="1"/>
          </p:nvPr>
        </p:nvSpPr>
        <p:spPr/>
        <p:txBody>
          <a:bodyPr>
            <a:noAutofit/>
          </a:bodyPr>
          <a:lstStyle>
            <a:lvl1pPr>
              <a:defRPr sz="4800" baseline="0"/>
            </a:lvl1pPr>
          </a:lstStyle>
          <a:p>
            <a:r>
              <a:rPr lang="en-US"/>
              <a:t>Title of presentation</a:t>
            </a:r>
            <a:endParaRPr lang="en-GB"/>
          </a:p>
        </p:txBody>
      </p:sp>
      <p:sp>
        <p:nvSpPr>
          <p:cNvPr id="14" name="Text Placeholder 13"/>
          <p:cNvSpPr>
            <a:spLocks noGrp="1"/>
          </p:cNvSpPr>
          <p:nvPr>
            <p:ph type="body" sz="quarter" idx="10" hasCustomPrompt="1"/>
          </p:nvPr>
        </p:nvSpPr>
        <p:spPr>
          <a:xfrm>
            <a:off x="744538" y="3676226"/>
            <a:ext cx="9123362" cy="635000"/>
          </a:xfrm>
        </p:spPr>
        <p:txBody>
          <a:bodyPr/>
          <a:lstStyle>
            <a:lvl1pPr marL="0" indent="0">
              <a:buNone/>
              <a:defRPr baseline="0">
                <a:solidFill>
                  <a:schemeClr val="tx2"/>
                </a:solidFill>
              </a:defRPr>
            </a:lvl1pPr>
          </a:lstStyle>
          <a:p>
            <a:pPr lvl="0"/>
            <a:r>
              <a:rPr lang="en-US"/>
              <a:t>Job title</a:t>
            </a:r>
            <a:endParaRPr lang="en-GB"/>
          </a:p>
        </p:txBody>
      </p:sp>
      <p:sp>
        <p:nvSpPr>
          <p:cNvPr id="33" name="Text Placeholder 13"/>
          <p:cNvSpPr>
            <a:spLocks noGrp="1"/>
          </p:cNvSpPr>
          <p:nvPr>
            <p:ph type="body" sz="quarter" idx="11" hasCustomPrompt="1"/>
          </p:nvPr>
        </p:nvSpPr>
        <p:spPr>
          <a:xfrm>
            <a:off x="744538" y="5200226"/>
            <a:ext cx="9123362" cy="635000"/>
          </a:xfrm>
        </p:spPr>
        <p:txBody>
          <a:bodyPr>
            <a:normAutofit/>
          </a:bodyPr>
          <a:lstStyle>
            <a:lvl1pPr marL="0" indent="0">
              <a:buNone/>
              <a:defRPr sz="2000" baseline="0">
                <a:solidFill>
                  <a:schemeClr val="tx2"/>
                </a:solidFill>
              </a:defRPr>
            </a:lvl1pPr>
          </a:lstStyle>
          <a:p>
            <a:pPr lvl="0"/>
            <a:r>
              <a:rPr lang="en-US"/>
              <a:t>Date</a:t>
            </a:r>
            <a:endParaRPr lang="en-GB"/>
          </a:p>
        </p:txBody>
      </p:sp>
      <p:sp>
        <p:nvSpPr>
          <p:cNvPr id="4" name="Picture Placeholder 3"/>
          <p:cNvSpPr>
            <a:spLocks noGrp="1"/>
          </p:cNvSpPr>
          <p:nvPr>
            <p:ph type="pic" sz="quarter" idx="12" hasCustomPrompt="1"/>
          </p:nvPr>
        </p:nvSpPr>
        <p:spPr>
          <a:xfrm>
            <a:off x="10486250" y="1665513"/>
            <a:ext cx="1532520" cy="1485899"/>
          </a:xfrm>
        </p:spPr>
        <p:txBody>
          <a:bodyPr>
            <a:normAutofit/>
          </a:bodyPr>
          <a:lstStyle>
            <a:lvl1pPr marL="0" indent="0" algn="ctr">
              <a:buNone/>
              <a:defRPr sz="1600" baseline="0"/>
            </a:lvl1pPr>
          </a:lstStyle>
          <a:p>
            <a:r>
              <a:rPr lang="en-GB"/>
              <a:t>(upload partner logo here if necessary)</a:t>
            </a:r>
          </a:p>
        </p:txBody>
      </p:sp>
    </p:spTree>
    <p:extLst>
      <p:ext uri="{BB962C8B-B14F-4D97-AF65-F5344CB8AC3E}">
        <p14:creationId xmlns:p14="http://schemas.microsoft.com/office/powerpoint/2010/main" val="3186977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7334" y="1497506"/>
            <a:ext cx="449853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4" y="2111868"/>
            <a:ext cx="4498533" cy="375553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343972" y="1497506"/>
            <a:ext cx="44985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43973" y="2111868"/>
            <a:ext cx="4498527" cy="375553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88813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482600"/>
            <a:ext cx="8403166" cy="685800"/>
          </a:xfrm>
        </p:spPr>
        <p:txBody>
          <a:bodyPr/>
          <a:lstStyle/>
          <a:p>
            <a:r>
              <a:rPr lang="en-US"/>
              <a:t>Click to edit Master title style</a:t>
            </a:r>
          </a:p>
        </p:txBody>
      </p:sp>
    </p:spTree>
    <p:extLst>
      <p:ext uri="{BB962C8B-B14F-4D97-AF65-F5344CB8AC3E}">
        <p14:creationId xmlns:p14="http://schemas.microsoft.com/office/powerpoint/2010/main" val="462182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Only">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647700" y="381000"/>
            <a:ext cx="9271000" cy="4813300"/>
          </a:xfrm>
        </p:spPr>
        <p:txBody>
          <a:bodyPr/>
          <a:lstStyle/>
          <a:p>
            <a:endParaRPr lang="en-GB"/>
          </a:p>
        </p:txBody>
      </p:sp>
      <p:sp>
        <p:nvSpPr>
          <p:cNvPr id="11" name="Text Placeholder 10"/>
          <p:cNvSpPr>
            <a:spLocks noGrp="1"/>
          </p:cNvSpPr>
          <p:nvPr>
            <p:ph type="body" sz="quarter" idx="11" hasCustomPrompt="1"/>
          </p:nvPr>
        </p:nvSpPr>
        <p:spPr>
          <a:xfrm>
            <a:off x="635000" y="5295900"/>
            <a:ext cx="9283700" cy="635000"/>
          </a:xfrm>
        </p:spPr>
        <p:txBody>
          <a:bodyPr>
            <a:normAutofit/>
          </a:bodyPr>
          <a:lstStyle>
            <a:lvl1pPr marL="0" indent="0">
              <a:buNone/>
              <a:defRPr sz="1800" baseline="0">
                <a:solidFill>
                  <a:schemeClr val="tx1">
                    <a:lumMod val="75000"/>
                    <a:lumOff val="25000"/>
                  </a:schemeClr>
                </a:solidFill>
              </a:defRPr>
            </a:lvl1pPr>
          </a:lstStyle>
          <a:p>
            <a:pPr lvl="0"/>
            <a:r>
              <a:rPr lang="en-US"/>
              <a:t>Title description/image source/explanation/etc.</a:t>
            </a:r>
            <a:endParaRPr lang="en-GB"/>
          </a:p>
        </p:txBody>
      </p:sp>
    </p:spTree>
    <p:extLst>
      <p:ext uri="{BB962C8B-B14F-4D97-AF65-F5344CB8AC3E}">
        <p14:creationId xmlns:p14="http://schemas.microsoft.com/office/powerpoint/2010/main" val="2121702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Caption">
    <p:spTree>
      <p:nvGrpSpPr>
        <p:cNvPr id="1" name=""/>
        <p:cNvGrpSpPr/>
        <p:nvPr/>
      </p:nvGrpSpPr>
      <p:grpSpPr>
        <a:xfrm>
          <a:off x="0" y="0"/>
          <a:ext cx="0" cy="0"/>
          <a:chOff x="0" y="0"/>
          <a:chExt cx="0" cy="0"/>
        </a:xfrm>
      </p:grpSpPr>
      <p:sp>
        <p:nvSpPr>
          <p:cNvPr id="23" name="Text Placeholder 9"/>
          <p:cNvSpPr>
            <a:spLocks noGrp="1"/>
          </p:cNvSpPr>
          <p:nvPr>
            <p:ph type="body" sz="quarter" idx="13"/>
          </p:nvPr>
        </p:nvSpPr>
        <p:spPr>
          <a:xfrm>
            <a:off x="5664201" y="673100"/>
            <a:ext cx="4559299" cy="920648"/>
          </a:xfrm>
        </p:spPr>
        <p:txBody>
          <a:bodyPr anchor="b">
            <a:noAutofit/>
          </a:bodyPr>
          <a:lstStyle>
            <a:lvl1pPr marL="0" indent="0">
              <a:buFontTx/>
              <a:buNone/>
              <a:defRPr sz="2400" b="1" i="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664201" y="1819734"/>
            <a:ext cx="5905499" cy="3971466"/>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Picture Placeholder 3"/>
          <p:cNvSpPr>
            <a:spLocks noGrp="1"/>
          </p:cNvSpPr>
          <p:nvPr>
            <p:ph type="pic" sz="quarter" idx="14"/>
          </p:nvPr>
        </p:nvSpPr>
        <p:spPr>
          <a:xfrm>
            <a:off x="622300" y="482600"/>
            <a:ext cx="4775200" cy="5308600"/>
          </a:xfrm>
        </p:spPr>
        <p:txBody>
          <a:bodyPr/>
          <a:lstStyle/>
          <a:p>
            <a:endParaRPr lang="en-GB"/>
          </a:p>
        </p:txBody>
      </p:sp>
    </p:spTree>
    <p:extLst>
      <p:ext uri="{BB962C8B-B14F-4D97-AF65-F5344CB8AC3E}">
        <p14:creationId xmlns:p14="http://schemas.microsoft.com/office/powerpoint/2010/main" val="1931495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GB"/>
          </a:p>
        </p:txBody>
      </p:sp>
      <p:sp>
        <p:nvSpPr>
          <p:cNvPr id="6" name="Chart Placeholder 5"/>
          <p:cNvSpPr>
            <a:spLocks noGrp="1"/>
          </p:cNvSpPr>
          <p:nvPr>
            <p:ph type="chart" sz="quarter" idx="10"/>
          </p:nvPr>
        </p:nvSpPr>
        <p:spPr>
          <a:xfrm>
            <a:off x="677863" y="1409700"/>
            <a:ext cx="9164637" cy="4521200"/>
          </a:xfrm>
        </p:spPr>
        <p:txBody>
          <a:bodyPr/>
          <a:lstStyle/>
          <a:p>
            <a:endParaRPr lang="en-GB"/>
          </a:p>
        </p:txBody>
      </p:sp>
    </p:spTree>
    <p:extLst>
      <p:ext uri="{BB962C8B-B14F-4D97-AF65-F5344CB8AC3E}">
        <p14:creationId xmlns:p14="http://schemas.microsoft.com/office/powerpoint/2010/main" val="3284312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t Caption">
    <p:spTree>
      <p:nvGrpSpPr>
        <p:cNvPr id="1" name=""/>
        <p:cNvGrpSpPr/>
        <p:nvPr/>
      </p:nvGrpSpPr>
      <p:grpSpPr>
        <a:xfrm>
          <a:off x="0" y="0"/>
          <a:ext cx="0" cy="0"/>
          <a:chOff x="0" y="0"/>
          <a:chExt cx="0" cy="0"/>
        </a:xfrm>
      </p:grpSpPr>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b="1">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Chart Placeholder 9"/>
          <p:cNvSpPr>
            <a:spLocks noGrp="1"/>
          </p:cNvSpPr>
          <p:nvPr>
            <p:ph type="chart" sz="quarter" idx="14"/>
          </p:nvPr>
        </p:nvSpPr>
        <p:spPr>
          <a:xfrm>
            <a:off x="677863" y="406400"/>
            <a:ext cx="8596312" cy="3390900"/>
          </a:xfrm>
        </p:spPr>
        <p:txBody>
          <a:bodyPr/>
          <a:lstStyle/>
          <a:p>
            <a:endParaRPr lang="en-GB"/>
          </a:p>
        </p:txBody>
      </p:sp>
    </p:spTree>
    <p:extLst>
      <p:ext uri="{BB962C8B-B14F-4D97-AF65-F5344CB8AC3E}">
        <p14:creationId xmlns:p14="http://schemas.microsoft.com/office/powerpoint/2010/main" val="4272136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rt Caption 2">
    <p:spTree>
      <p:nvGrpSpPr>
        <p:cNvPr id="1" name=""/>
        <p:cNvGrpSpPr/>
        <p:nvPr/>
      </p:nvGrpSpPr>
      <p:grpSpPr>
        <a:xfrm>
          <a:off x="0" y="0"/>
          <a:ext cx="0" cy="0"/>
          <a:chOff x="0" y="0"/>
          <a:chExt cx="0" cy="0"/>
        </a:xfrm>
      </p:grpSpPr>
      <p:sp>
        <p:nvSpPr>
          <p:cNvPr id="23" name="Text Placeholder 9"/>
          <p:cNvSpPr>
            <a:spLocks noGrp="1"/>
          </p:cNvSpPr>
          <p:nvPr>
            <p:ph type="body" sz="quarter" idx="13"/>
          </p:nvPr>
        </p:nvSpPr>
        <p:spPr>
          <a:xfrm>
            <a:off x="5664201" y="800100"/>
            <a:ext cx="4559299" cy="806348"/>
          </a:xfrm>
        </p:spPr>
        <p:txBody>
          <a:bodyPr anchor="b">
            <a:noAutofit/>
          </a:bodyPr>
          <a:lstStyle>
            <a:lvl1pPr marL="0" indent="0">
              <a:buFontTx/>
              <a:buNone/>
              <a:defRPr sz="2400" b="1">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664201" y="1819734"/>
            <a:ext cx="5905499" cy="3971466"/>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Chart Placeholder 9"/>
          <p:cNvSpPr>
            <a:spLocks noGrp="1"/>
          </p:cNvSpPr>
          <p:nvPr>
            <p:ph type="chart" sz="quarter" idx="14"/>
          </p:nvPr>
        </p:nvSpPr>
        <p:spPr>
          <a:xfrm>
            <a:off x="558801" y="406400"/>
            <a:ext cx="4775200" cy="5384800"/>
          </a:xfrm>
        </p:spPr>
        <p:txBody>
          <a:bodyPr/>
          <a:lstStyle/>
          <a:p>
            <a:endParaRPr lang="en-GB"/>
          </a:p>
        </p:txBody>
      </p:sp>
    </p:spTree>
    <p:extLst>
      <p:ext uri="{BB962C8B-B14F-4D97-AF65-F5344CB8AC3E}">
        <p14:creationId xmlns:p14="http://schemas.microsoft.com/office/powerpoint/2010/main" val="1633465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mart Ar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GB"/>
          </a:p>
        </p:txBody>
      </p:sp>
      <p:sp>
        <p:nvSpPr>
          <p:cNvPr id="3" name="SmartArt Placeholder 2"/>
          <p:cNvSpPr>
            <a:spLocks noGrp="1"/>
          </p:cNvSpPr>
          <p:nvPr>
            <p:ph type="dgm" sz="quarter" idx="10"/>
          </p:nvPr>
        </p:nvSpPr>
        <p:spPr>
          <a:xfrm>
            <a:off x="677863" y="1447800"/>
            <a:ext cx="9164637" cy="4356100"/>
          </a:xfrm>
        </p:spPr>
        <p:txBody>
          <a:bodyPr/>
          <a:lstStyle/>
          <a:p>
            <a:endParaRPr lang="en-GB"/>
          </a:p>
        </p:txBody>
      </p:sp>
    </p:spTree>
    <p:extLst>
      <p:ext uri="{BB962C8B-B14F-4D97-AF65-F5344CB8AC3E}">
        <p14:creationId xmlns:p14="http://schemas.microsoft.com/office/powerpoint/2010/main" val="28167662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mart Art Caption">
    <p:spTree>
      <p:nvGrpSpPr>
        <p:cNvPr id="1" name=""/>
        <p:cNvGrpSpPr/>
        <p:nvPr/>
      </p:nvGrpSpPr>
      <p:grpSpPr>
        <a:xfrm>
          <a:off x="0" y="0"/>
          <a:ext cx="0" cy="0"/>
          <a:chOff x="0" y="0"/>
          <a:chExt cx="0" cy="0"/>
        </a:xfrm>
      </p:grpSpPr>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b="1">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martArt Placeholder 3"/>
          <p:cNvSpPr>
            <a:spLocks noGrp="1"/>
          </p:cNvSpPr>
          <p:nvPr>
            <p:ph type="dgm" sz="quarter" idx="15"/>
          </p:nvPr>
        </p:nvSpPr>
        <p:spPr>
          <a:xfrm>
            <a:off x="677332" y="444500"/>
            <a:ext cx="8596312" cy="3403600"/>
          </a:xfrm>
        </p:spPr>
        <p:txBody>
          <a:bodyPr/>
          <a:lstStyle/>
          <a:p>
            <a:endParaRPr lang="en-GB"/>
          </a:p>
        </p:txBody>
      </p:sp>
    </p:spTree>
    <p:extLst>
      <p:ext uri="{BB962C8B-B14F-4D97-AF65-F5344CB8AC3E}">
        <p14:creationId xmlns:p14="http://schemas.microsoft.com/office/powerpoint/2010/main" val="42020132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GB"/>
          </a:p>
        </p:txBody>
      </p:sp>
      <p:sp>
        <p:nvSpPr>
          <p:cNvPr id="5" name="Media Placeholder 4"/>
          <p:cNvSpPr>
            <a:spLocks noGrp="1"/>
          </p:cNvSpPr>
          <p:nvPr>
            <p:ph type="media" sz="quarter" idx="10"/>
          </p:nvPr>
        </p:nvSpPr>
        <p:spPr>
          <a:xfrm>
            <a:off x="677863" y="1498600"/>
            <a:ext cx="9164637" cy="4318000"/>
          </a:xfrm>
        </p:spPr>
        <p:txBody>
          <a:bodyPr/>
          <a:lstStyle/>
          <a:p>
            <a:endParaRPr lang="en-GB"/>
          </a:p>
        </p:txBody>
      </p:sp>
    </p:spTree>
    <p:extLst>
      <p:ext uri="{BB962C8B-B14F-4D97-AF65-F5344CB8AC3E}">
        <p14:creationId xmlns:p14="http://schemas.microsoft.com/office/powerpoint/2010/main" val="4036123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DS 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745065" y="2498890"/>
            <a:ext cx="9122833" cy="542502"/>
          </a:xfrm>
        </p:spPr>
        <p:txBody>
          <a:bodyPr anchor="t"/>
          <a:lstStyle>
            <a:lvl1pPr marL="0" indent="0" algn="l">
              <a:buNone/>
              <a:defRPr sz="2800" b="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Name</a:t>
            </a:r>
          </a:p>
        </p:txBody>
      </p:sp>
      <p:sp>
        <p:nvSpPr>
          <p:cNvPr id="20" name="Rectangle 19"/>
          <p:cNvSpPr/>
          <p:nvPr userDrawn="1"/>
        </p:nvSpPr>
        <p:spPr>
          <a:xfrm>
            <a:off x="0" y="6260252"/>
            <a:ext cx="12192000" cy="597748"/>
          </a:xfrm>
          <a:prstGeom prst="rect">
            <a:avLst/>
          </a:prstGeom>
          <a:solidFill>
            <a:srgbClr val="53A1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a:latin typeface="Rockwell" panose="02060603020205020403" pitchFamily="18" charset="0"/>
              </a:rPr>
              <a:t>  International Centre for Tax and Development						     www.ictd.ac </a:t>
            </a:r>
          </a:p>
        </p:txBody>
      </p:sp>
      <p:sp>
        <p:nvSpPr>
          <p:cNvPr id="10" name="Title 9"/>
          <p:cNvSpPr>
            <a:spLocks noGrp="1"/>
          </p:cNvSpPr>
          <p:nvPr>
            <p:ph type="title" hasCustomPrompt="1"/>
          </p:nvPr>
        </p:nvSpPr>
        <p:spPr/>
        <p:txBody>
          <a:bodyPr>
            <a:noAutofit/>
          </a:bodyPr>
          <a:lstStyle>
            <a:lvl1pPr>
              <a:defRPr sz="4800" baseline="0"/>
            </a:lvl1pPr>
          </a:lstStyle>
          <a:p>
            <a:r>
              <a:rPr lang="en-US"/>
              <a:t>Title of presentation</a:t>
            </a:r>
            <a:endParaRPr lang="en-GB"/>
          </a:p>
        </p:txBody>
      </p:sp>
      <p:sp>
        <p:nvSpPr>
          <p:cNvPr id="14" name="Text Placeholder 13"/>
          <p:cNvSpPr>
            <a:spLocks noGrp="1"/>
          </p:cNvSpPr>
          <p:nvPr>
            <p:ph type="body" sz="quarter" idx="10" hasCustomPrompt="1"/>
          </p:nvPr>
        </p:nvSpPr>
        <p:spPr>
          <a:xfrm>
            <a:off x="744538" y="3072718"/>
            <a:ext cx="9123362" cy="635000"/>
          </a:xfrm>
        </p:spPr>
        <p:txBody>
          <a:bodyPr/>
          <a:lstStyle>
            <a:lvl1pPr marL="0" indent="0">
              <a:buNone/>
              <a:defRPr baseline="0">
                <a:solidFill>
                  <a:schemeClr val="tx2"/>
                </a:solidFill>
              </a:defRPr>
            </a:lvl1pPr>
          </a:lstStyle>
          <a:p>
            <a:pPr lvl="0"/>
            <a:r>
              <a:rPr lang="en-US"/>
              <a:t>Job title</a:t>
            </a:r>
            <a:endParaRPr lang="en-GB"/>
          </a:p>
        </p:txBody>
      </p:sp>
      <p:sp>
        <p:nvSpPr>
          <p:cNvPr id="33" name="Text Placeholder 13"/>
          <p:cNvSpPr>
            <a:spLocks noGrp="1"/>
          </p:cNvSpPr>
          <p:nvPr>
            <p:ph type="body" sz="quarter" idx="11" hasCustomPrompt="1"/>
          </p:nvPr>
        </p:nvSpPr>
        <p:spPr>
          <a:xfrm>
            <a:off x="744538" y="5200226"/>
            <a:ext cx="9123362" cy="635000"/>
          </a:xfrm>
        </p:spPr>
        <p:txBody>
          <a:bodyPr>
            <a:normAutofit/>
          </a:bodyPr>
          <a:lstStyle>
            <a:lvl1pPr marL="0" indent="0">
              <a:buNone/>
              <a:defRPr sz="2000" baseline="0">
                <a:solidFill>
                  <a:schemeClr val="tx2"/>
                </a:solidFill>
              </a:defRPr>
            </a:lvl1pPr>
          </a:lstStyle>
          <a:p>
            <a:pPr lvl="0"/>
            <a:r>
              <a:rPr lang="en-US"/>
              <a:t>Date</a:t>
            </a:r>
            <a:endParaRPr lang="en-GB"/>
          </a:p>
        </p:txBody>
      </p:sp>
      <p:sp>
        <p:nvSpPr>
          <p:cNvPr id="11" name="Picture Placeholder 3"/>
          <p:cNvSpPr>
            <a:spLocks noGrp="1"/>
          </p:cNvSpPr>
          <p:nvPr>
            <p:ph type="pic" sz="quarter" idx="12" hasCustomPrompt="1"/>
          </p:nvPr>
        </p:nvSpPr>
        <p:spPr>
          <a:xfrm>
            <a:off x="10486250" y="1665513"/>
            <a:ext cx="1532520" cy="1485899"/>
          </a:xfrm>
        </p:spPr>
        <p:txBody>
          <a:bodyPr>
            <a:normAutofit/>
          </a:bodyPr>
          <a:lstStyle>
            <a:lvl1pPr marL="0" indent="0" algn="ctr">
              <a:buNone/>
              <a:defRPr sz="1600" baseline="0"/>
            </a:lvl1pPr>
          </a:lstStyle>
          <a:p>
            <a:r>
              <a:rPr lang="en-GB"/>
              <a:t>(upload partner logo here if necessary)</a:t>
            </a:r>
          </a:p>
        </p:txBody>
      </p:sp>
      <p:pic>
        <p:nvPicPr>
          <p:cNvPr id="6" name="Picture 5" descr="A picture containing drawing&#10;&#10;Description automatically generated">
            <a:extLst>
              <a:ext uri="{FF2B5EF4-FFF2-40B4-BE49-F238E27FC236}">
                <a16:creationId xmlns:a16="http://schemas.microsoft.com/office/drawing/2014/main" id="{7D2F8A8A-4F13-4CB0-B4C1-98001861E4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0815" y="3683541"/>
            <a:ext cx="3168123" cy="1497008"/>
          </a:xfrm>
          <a:prstGeom prst="rect">
            <a:avLst/>
          </a:prstGeom>
        </p:spPr>
      </p:pic>
    </p:spTree>
    <p:extLst>
      <p:ext uri="{BB962C8B-B14F-4D97-AF65-F5344CB8AC3E}">
        <p14:creationId xmlns:p14="http://schemas.microsoft.com/office/powerpoint/2010/main" val="25677904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Quote1">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18078766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Quote2">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538718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nd No Name">
    <p:spTree>
      <p:nvGrpSpPr>
        <p:cNvPr id="1" name=""/>
        <p:cNvGrpSpPr/>
        <p:nvPr/>
      </p:nvGrpSpPr>
      <p:grpSpPr>
        <a:xfrm>
          <a:off x="0" y="0"/>
          <a:ext cx="0" cy="0"/>
          <a:chOff x="0" y="0"/>
          <a:chExt cx="0" cy="0"/>
        </a:xfrm>
      </p:grpSpPr>
      <p:sp>
        <p:nvSpPr>
          <p:cNvPr id="20" name="Rectangle 19"/>
          <p:cNvSpPr/>
          <p:nvPr userDrawn="1"/>
        </p:nvSpPr>
        <p:spPr>
          <a:xfrm>
            <a:off x="0" y="6260252"/>
            <a:ext cx="12192000" cy="597748"/>
          </a:xfrm>
          <a:prstGeom prst="rect">
            <a:avLst/>
          </a:prstGeom>
          <a:solidFill>
            <a:srgbClr val="53A1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a:latin typeface="Rockwell" panose="02060603020205020403" pitchFamily="18" charset="0"/>
              </a:rPr>
              <a:t>  International Centre for Tax and Development						     www.ictd.ac </a:t>
            </a:r>
          </a:p>
        </p:txBody>
      </p:sp>
      <p:sp>
        <p:nvSpPr>
          <p:cNvPr id="10" name="Title 9"/>
          <p:cNvSpPr>
            <a:spLocks noGrp="1"/>
          </p:cNvSpPr>
          <p:nvPr>
            <p:ph type="title" hasCustomPrompt="1"/>
          </p:nvPr>
        </p:nvSpPr>
        <p:spPr>
          <a:xfrm>
            <a:off x="744538" y="3429000"/>
            <a:ext cx="9165166" cy="1094017"/>
          </a:xfrm>
        </p:spPr>
        <p:txBody>
          <a:bodyPr>
            <a:noAutofit/>
          </a:bodyPr>
          <a:lstStyle>
            <a:lvl1pPr>
              <a:defRPr sz="6600" baseline="0"/>
            </a:lvl1pPr>
          </a:lstStyle>
          <a:p>
            <a:r>
              <a:rPr lang="en-US"/>
              <a:t>Thank you!</a:t>
            </a:r>
            <a:endParaRPr lang="en-GB"/>
          </a:p>
        </p:txBody>
      </p:sp>
      <p:sp>
        <p:nvSpPr>
          <p:cNvPr id="11" name="Text Placeholder 13"/>
          <p:cNvSpPr>
            <a:spLocks noGrp="1"/>
          </p:cNvSpPr>
          <p:nvPr>
            <p:ph type="body" sz="quarter" idx="12" hasCustomPrompt="1"/>
          </p:nvPr>
        </p:nvSpPr>
        <p:spPr>
          <a:xfrm>
            <a:off x="744538" y="4489932"/>
            <a:ext cx="9123362" cy="431800"/>
          </a:xfrm>
        </p:spPr>
        <p:txBody>
          <a:bodyPr>
            <a:normAutofit/>
          </a:bodyPr>
          <a:lstStyle>
            <a:lvl1pPr marL="0" indent="0">
              <a:buNone/>
              <a:defRPr sz="1800" baseline="0">
                <a:solidFill>
                  <a:schemeClr val="tx1"/>
                </a:solidFill>
              </a:defRPr>
            </a:lvl1pPr>
          </a:lstStyle>
          <a:p>
            <a:r>
              <a:rPr lang="en-GB" sz="2000">
                <a:solidFill>
                  <a:schemeClr val="tx1">
                    <a:lumMod val="65000"/>
                    <a:lumOff val="35000"/>
                  </a:schemeClr>
                </a:solidFill>
              </a:rPr>
              <a:t>Web: </a:t>
            </a:r>
            <a:r>
              <a:rPr lang="en-GB" sz="2000">
                <a:solidFill>
                  <a:schemeClr val="tx1">
                    <a:lumMod val="65000"/>
                    <a:lumOff val="35000"/>
                  </a:schemeClr>
                </a:solidFill>
                <a:hlinkClick r:id="rId2"/>
              </a:rPr>
              <a:t>www.ictd.ac</a:t>
            </a:r>
            <a:r>
              <a:rPr lang="en-GB" sz="2000">
                <a:solidFill>
                  <a:schemeClr val="tx1">
                    <a:lumMod val="65000"/>
                    <a:lumOff val="35000"/>
                  </a:schemeClr>
                </a:solidFill>
              </a:rPr>
              <a:t> | Email: </a:t>
            </a:r>
            <a:r>
              <a:rPr lang="en-GB" sz="2000">
                <a:solidFill>
                  <a:schemeClr val="tx1">
                    <a:lumMod val="65000"/>
                    <a:lumOff val="35000"/>
                  </a:schemeClr>
                </a:solidFill>
                <a:hlinkClick r:id="rId3"/>
              </a:rPr>
              <a:t>info@ictd.ac</a:t>
            </a:r>
            <a:r>
              <a:rPr lang="en-GB" sz="2000">
                <a:solidFill>
                  <a:schemeClr val="tx1">
                    <a:lumMod val="65000"/>
                    <a:lumOff val="35000"/>
                  </a:schemeClr>
                </a:solidFill>
              </a:rPr>
              <a:t> | Twitter: </a:t>
            </a:r>
            <a:r>
              <a:rPr lang="en-GB" sz="2000">
                <a:solidFill>
                  <a:schemeClr val="tx1">
                    <a:lumMod val="65000"/>
                    <a:lumOff val="35000"/>
                  </a:schemeClr>
                </a:solidFill>
                <a:hlinkClick r:id="rId4"/>
              </a:rPr>
              <a:t>@</a:t>
            </a:r>
            <a:r>
              <a:rPr lang="en-GB" sz="2000" err="1">
                <a:solidFill>
                  <a:schemeClr val="tx1">
                    <a:lumMod val="65000"/>
                    <a:lumOff val="35000"/>
                  </a:schemeClr>
                </a:solidFill>
                <a:hlinkClick r:id="rId4"/>
              </a:rPr>
              <a:t>ICTDtax</a:t>
            </a:r>
            <a:r>
              <a:rPr lang="en-GB" sz="2000">
                <a:solidFill>
                  <a:schemeClr val="tx1">
                    <a:lumMod val="65000"/>
                    <a:lumOff val="35000"/>
                  </a:schemeClr>
                </a:solidFill>
              </a:rPr>
              <a:t> </a:t>
            </a:r>
          </a:p>
        </p:txBody>
      </p:sp>
      <p:sp>
        <p:nvSpPr>
          <p:cNvPr id="9" name="Picture Placeholder 3"/>
          <p:cNvSpPr>
            <a:spLocks noGrp="1"/>
          </p:cNvSpPr>
          <p:nvPr>
            <p:ph type="pic" sz="quarter" idx="13" hasCustomPrompt="1"/>
          </p:nvPr>
        </p:nvSpPr>
        <p:spPr>
          <a:xfrm>
            <a:off x="10486250" y="1665513"/>
            <a:ext cx="1532520" cy="1485899"/>
          </a:xfrm>
        </p:spPr>
        <p:txBody>
          <a:bodyPr>
            <a:normAutofit/>
          </a:bodyPr>
          <a:lstStyle>
            <a:lvl1pPr marL="0" indent="0" algn="ctr">
              <a:buNone/>
              <a:defRPr sz="1600" baseline="0"/>
            </a:lvl1pPr>
          </a:lstStyle>
          <a:p>
            <a:r>
              <a:rPr lang="en-GB"/>
              <a:t>(upload partner logo here if necessary)</a:t>
            </a:r>
          </a:p>
        </p:txBody>
      </p:sp>
    </p:spTree>
    <p:extLst>
      <p:ext uri="{BB962C8B-B14F-4D97-AF65-F5344CB8AC3E}">
        <p14:creationId xmlns:p14="http://schemas.microsoft.com/office/powerpoint/2010/main" val="14353558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ame End">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745064" y="3151412"/>
            <a:ext cx="9122833" cy="542502"/>
          </a:xfrm>
        </p:spPr>
        <p:txBody>
          <a:bodyPr anchor="t"/>
          <a:lstStyle>
            <a:lvl1pPr marL="0" indent="0" algn="l">
              <a:buNone/>
              <a:defRPr sz="2800" b="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Name</a:t>
            </a:r>
          </a:p>
        </p:txBody>
      </p:sp>
      <p:sp>
        <p:nvSpPr>
          <p:cNvPr id="20" name="Rectangle 19"/>
          <p:cNvSpPr/>
          <p:nvPr userDrawn="1"/>
        </p:nvSpPr>
        <p:spPr>
          <a:xfrm>
            <a:off x="0" y="6260252"/>
            <a:ext cx="12192000" cy="597748"/>
          </a:xfrm>
          <a:prstGeom prst="rect">
            <a:avLst/>
          </a:prstGeom>
          <a:solidFill>
            <a:srgbClr val="53A1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a:latin typeface="Rockwell" panose="02060603020205020403" pitchFamily="18" charset="0"/>
              </a:rPr>
              <a:t>  International Centre for Tax and Development						     www.ictd.ac </a:t>
            </a:r>
          </a:p>
        </p:txBody>
      </p:sp>
      <p:sp>
        <p:nvSpPr>
          <p:cNvPr id="10" name="Title 9"/>
          <p:cNvSpPr>
            <a:spLocks noGrp="1"/>
          </p:cNvSpPr>
          <p:nvPr>
            <p:ph type="title" hasCustomPrompt="1"/>
          </p:nvPr>
        </p:nvSpPr>
        <p:spPr>
          <a:xfrm>
            <a:off x="723898" y="1980525"/>
            <a:ext cx="9165166" cy="996570"/>
          </a:xfrm>
        </p:spPr>
        <p:txBody>
          <a:bodyPr>
            <a:noAutofit/>
          </a:bodyPr>
          <a:lstStyle>
            <a:lvl1pPr>
              <a:defRPr sz="6600" baseline="0"/>
            </a:lvl1pPr>
          </a:lstStyle>
          <a:p>
            <a:r>
              <a:rPr lang="en-US"/>
              <a:t>Thank you!</a:t>
            </a:r>
            <a:endParaRPr lang="en-GB"/>
          </a:p>
        </p:txBody>
      </p:sp>
      <p:sp>
        <p:nvSpPr>
          <p:cNvPr id="9" name="Picture Placeholder 3"/>
          <p:cNvSpPr>
            <a:spLocks noGrp="1"/>
          </p:cNvSpPr>
          <p:nvPr>
            <p:ph type="pic" sz="quarter" idx="13" hasCustomPrompt="1"/>
          </p:nvPr>
        </p:nvSpPr>
        <p:spPr>
          <a:xfrm>
            <a:off x="10486250" y="1665513"/>
            <a:ext cx="1532520" cy="1485899"/>
          </a:xfrm>
        </p:spPr>
        <p:txBody>
          <a:bodyPr>
            <a:normAutofit/>
          </a:bodyPr>
          <a:lstStyle>
            <a:lvl1pPr marL="0" indent="0" algn="ctr">
              <a:buNone/>
              <a:defRPr sz="1600" baseline="0"/>
            </a:lvl1pPr>
          </a:lstStyle>
          <a:p>
            <a:r>
              <a:rPr lang="en-GB"/>
              <a:t>(upload partner logo here if necessary)</a:t>
            </a:r>
          </a:p>
        </p:txBody>
      </p:sp>
      <p:pic>
        <p:nvPicPr>
          <p:cNvPr id="13" name="Picture 12" descr="A picture containing drawing&#10;&#10;Description automatically generated">
            <a:extLst>
              <a:ext uri="{FF2B5EF4-FFF2-40B4-BE49-F238E27FC236}">
                <a16:creationId xmlns:a16="http://schemas.microsoft.com/office/drawing/2014/main" id="{0C2F6677-93C1-41B4-840C-5C6DDDC3E2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484" y="3592357"/>
            <a:ext cx="3168123" cy="1497008"/>
          </a:xfrm>
          <a:prstGeom prst="rect">
            <a:avLst/>
          </a:prstGeom>
        </p:spPr>
      </p:pic>
    </p:spTree>
    <p:extLst>
      <p:ext uri="{BB962C8B-B14F-4D97-AF65-F5344CB8AC3E}">
        <p14:creationId xmlns:p14="http://schemas.microsoft.com/office/powerpoint/2010/main" val="14966234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mail End">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745065" y="2535768"/>
            <a:ext cx="9122833" cy="542502"/>
          </a:xfrm>
        </p:spPr>
        <p:txBody>
          <a:bodyPr anchor="t"/>
          <a:lstStyle>
            <a:lvl1pPr marL="0" indent="0" algn="l">
              <a:buNone/>
              <a:defRPr sz="2800" b="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Name</a:t>
            </a:r>
          </a:p>
        </p:txBody>
      </p:sp>
      <p:sp>
        <p:nvSpPr>
          <p:cNvPr id="20" name="Rectangle 19"/>
          <p:cNvSpPr/>
          <p:nvPr userDrawn="1"/>
        </p:nvSpPr>
        <p:spPr>
          <a:xfrm>
            <a:off x="0" y="6260252"/>
            <a:ext cx="12192000" cy="597748"/>
          </a:xfrm>
          <a:prstGeom prst="rect">
            <a:avLst/>
          </a:prstGeom>
          <a:solidFill>
            <a:srgbClr val="53A1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a:latin typeface="Rockwell" panose="02060603020205020403" pitchFamily="18" charset="0"/>
              </a:rPr>
              <a:t>  International Centre for Tax and Development						     www.ictd.ac </a:t>
            </a:r>
          </a:p>
        </p:txBody>
      </p:sp>
      <p:sp>
        <p:nvSpPr>
          <p:cNvPr id="10" name="Title 9"/>
          <p:cNvSpPr>
            <a:spLocks noGrp="1"/>
          </p:cNvSpPr>
          <p:nvPr>
            <p:ph type="title" hasCustomPrompt="1"/>
          </p:nvPr>
        </p:nvSpPr>
        <p:spPr>
          <a:xfrm>
            <a:off x="723636" y="1173905"/>
            <a:ext cx="9165166" cy="888160"/>
          </a:xfrm>
        </p:spPr>
        <p:txBody>
          <a:bodyPr>
            <a:noAutofit/>
          </a:bodyPr>
          <a:lstStyle>
            <a:lvl1pPr>
              <a:defRPr sz="6600" baseline="0"/>
            </a:lvl1pPr>
          </a:lstStyle>
          <a:p>
            <a:r>
              <a:rPr lang="en-US"/>
              <a:t>Thank you!</a:t>
            </a:r>
            <a:endParaRPr lang="en-GB"/>
          </a:p>
        </p:txBody>
      </p:sp>
      <p:sp>
        <p:nvSpPr>
          <p:cNvPr id="14" name="Text Placeholder 13"/>
          <p:cNvSpPr>
            <a:spLocks noGrp="1"/>
          </p:cNvSpPr>
          <p:nvPr>
            <p:ph type="body" sz="quarter" idx="10" hasCustomPrompt="1"/>
          </p:nvPr>
        </p:nvSpPr>
        <p:spPr>
          <a:xfrm>
            <a:off x="744538" y="3109596"/>
            <a:ext cx="9123362" cy="635000"/>
          </a:xfrm>
        </p:spPr>
        <p:txBody>
          <a:bodyPr/>
          <a:lstStyle>
            <a:lvl1pPr marL="0" indent="0">
              <a:buNone/>
              <a:defRPr baseline="0">
                <a:solidFill>
                  <a:schemeClr val="tx2"/>
                </a:solidFill>
              </a:defRPr>
            </a:lvl1pPr>
          </a:lstStyle>
          <a:p>
            <a:pPr lvl="0"/>
            <a:r>
              <a:rPr lang="en-US"/>
              <a:t>Job title</a:t>
            </a:r>
            <a:endParaRPr lang="en-GB"/>
          </a:p>
        </p:txBody>
      </p:sp>
      <p:sp>
        <p:nvSpPr>
          <p:cNvPr id="33" name="Text Placeholder 13"/>
          <p:cNvSpPr>
            <a:spLocks noGrp="1"/>
          </p:cNvSpPr>
          <p:nvPr>
            <p:ph type="body" sz="quarter" idx="11" hasCustomPrompt="1"/>
          </p:nvPr>
        </p:nvSpPr>
        <p:spPr>
          <a:xfrm>
            <a:off x="1306903" y="5041900"/>
            <a:ext cx="9123362" cy="431800"/>
          </a:xfrm>
        </p:spPr>
        <p:txBody>
          <a:bodyPr>
            <a:normAutofit/>
          </a:bodyPr>
          <a:lstStyle>
            <a:lvl1pPr marL="0" indent="0">
              <a:buNone/>
              <a:defRPr sz="2000" baseline="0">
                <a:solidFill>
                  <a:schemeClr val="tx2"/>
                </a:solidFill>
              </a:defRPr>
            </a:lvl1pPr>
          </a:lstStyle>
          <a:p>
            <a:pPr lvl="0"/>
            <a:r>
              <a:rPr lang="en-US"/>
              <a:t>Emailaddress@ids.ac.uk</a:t>
            </a:r>
          </a:p>
        </p:txBody>
      </p:sp>
      <p:sp>
        <p:nvSpPr>
          <p:cNvPr id="9" name="Picture Placeholder 3"/>
          <p:cNvSpPr>
            <a:spLocks noGrp="1"/>
          </p:cNvSpPr>
          <p:nvPr>
            <p:ph type="pic" sz="quarter" idx="13" hasCustomPrompt="1"/>
          </p:nvPr>
        </p:nvSpPr>
        <p:spPr>
          <a:xfrm>
            <a:off x="10486250" y="1665513"/>
            <a:ext cx="1532520" cy="1485899"/>
          </a:xfrm>
        </p:spPr>
        <p:txBody>
          <a:bodyPr>
            <a:normAutofit/>
          </a:bodyPr>
          <a:lstStyle>
            <a:lvl1pPr marL="0" indent="0" algn="ctr">
              <a:buNone/>
              <a:defRPr sz="1600" baseline="0"/>
            </a:lvl1pPr>
          </a:lstStyle>
          <a:p>
            <a:r>
              <a:rPr lang="en-GB"/>
              <a:t>(upload partner logo here if necessary)</a:t>
            </a:r>
          </a:p>
        </p:txBody>
      </p:sp>
      <p:pic>
        <p:nvPicPr>
          <p:cNvPr id="13" name="Picture 12" descr="A picture containing drawing&#10;&#10;Description automatically generated">
            <a:extLst>
              <a:ext uri="{FF2B5EF4-FFF2-40B4-BE49-F238E27FC236}">
                <a16:creationId xmlns:a16="http://schemas.microsoft.com/office/drawing/2014/main" id="{0C2F6677-93C1-41B4-840C-5C6DDDC3E2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484" y="3592357"/>
            <a:ext cx="3168123" cy="1497008"/>
          </a:xfrm>
          <a:prstGeom prst="rect">
            <a:avLst/>
          </a:prstGeom>
        </p:spPr>
      </p:pic>
      <p:pic>
        <p:nvPicPr>
          <p:cNvPr id="15" name="Graphic 14">
            <a:extLst>
              <a:ext uri="{FF2B5EF4-FFF2-40B4-BE49-F238E27FC236}">
                <a16:creationId xmlns:a16="http://schemas.microsoft.com/office/drawing/2014/main" id="{05C5E961-4743-4470-8644-49146911A1F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870373" y="5113716"/>
            <a:ext cx="378509" cy="254104"/>
          </a:xfrm>
          <a:prstGeom prst="rect">
            <a:avLst/>
          </a:prstGeom>
        </p:spPr>
      </p:pic>
    </p:spTree>
    <p:extLst>
      <p:ext uri="{BB962C8B-B14F-4D97-AF65-F5344CB8AC3E}">
        <p14:creationId xmlns:p14="http://schemas.microsoft.com/office/powerpoint/2010/main" val="40842958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itter end">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745065" y="2535768"/>
            <a:ext cx="9122833" cy="542502"/>
          </a:xfrm>
        </p:spPr>
        <p:txBody>
          <a:bodyPr anchor="t"/>
          <a:lstStyle>
            <a:lvl1pPr marL="0" indent="0" algn="l">
              <a:buNone/>
              <a:defRPr sz="2800" b="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Name</a:t>
            </a:r>
          </a:p>
        </p:txBody>
      </p:sp>
      <p:sp>
        <p:nvSpPr>
          <p:cNvPr id="20" name="Rectangle 19"/>
          <p:cNvSpPr/>
          <p:nvPr userDrawn="1"/>
        </p:nvSpPr>
        <p:spPr>
          <a:xfrm>
            <a:off x="0" y="6260252"/>
            <a:ext cx="12192000" cy="597748"/>
          </a:xfrm>
          <a:prstGeom prst="rect">
            <a:avLst/>
          </a:prstGeom>
          <a:solidFill>
            <a:srgbClr val="53A1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a:latin typeface="Rockwell" panose="02060603020205020403" pitchFamily="18" charset="0"/>
              </a:rPr>
              <a:t>  International Centre for Tax and Development						     www.ictd.ac </a:t>
            </a:r>
          </a:p>
        </p:txBody>
      </p:sp>
      <p:sp>
        <p:nvSpPr>
          <p:cNvPr id="10" name="Title 9"/>
          <p:cNvSpPr>
            <a:spLocks noGrp="1"/>
          </p:cNvSpPr>
          <p:nvPr>
            <p:ph type="title" hasCustomPrompt="1"/>
          </p:nvPr>
        </p:nvSpPr>
        <p:spPr>
          <a:xfrm>
            <a:off x="723636" y="1173905"/>
            <a:ext cx="9165166" cy="883504"/>
          </a:xfrm>
        </p:spPr>
        <p:txBody>
          <a:bodyPr>
            <a:noAutofit/>
          </a:bodyPr>
          <a:lstStyle>
            <a:lvl1pPr>
              <a:defRPr sz="6600" baseline="0"/>
            </a:lvl1pPr>
          </a:lstStyle>
          <a:p>
            <a:r>
              <a:rPr lang="en-US"/>
              <a:t>Thank you!</a:t>
            </a:r>
            <a:endParaRPr lang="en-GB"/>
          </a:p>
        </p:txBody>
      </p:sp>
      <p:sp>
        <p:nvSpPr>
          <p:cNvPr id="14" name="Text Placeholder 13"/>
          <p:cNvSpPr>
            <a:spLocks noGrp="1"/>
          </p:cNvSpPr>
          <p:nvPr>
            <p:ph type="body" sz="quarter" idx="10" hasCustomPrompt="1"/>
          </p:nvPr>
        </p:nvSpPr>
        <p:spPr>
          <a:xfrm>
            <a:off x="744538" y="3109596"/>
            <a:ext cx="9123362" cy="635000"/>
          </a:xfrm>
        </p:spPr>
        <p:txBody>
          <a:bodyPr/>
          <a:lstStyle>
            <a:lvl1pPr marL="0" indent="0">
              <a:buNone/>
              <a:defRPr baseline="0">
                <a:solidFill>
                  <a:schemeClr val="tx2"/>
                </a:solidFill>
              </a:defRPr>
            </a:lvl1pPr>
          </a:lstStyle>
          <a:p>
            <a:pPr lvl="0"/>
            <a:r>
              <a:rPr lang="en-US"/>
              <a:t>Job title</a:t>
            </a:r>
            <a:endParaRPr lang="en-GB"/>
          </a:p>
        </p:txBody>
      </p:sp>
      <p:sp>
        <p:nvSpPr>
          <p:cNvPr id="33" name="Text Placeholder 13"/>
          <p:cNvSpPr>
            <a:spLocks noGrp="1"/>
          </p:cNvSpPr>
          <p:nvPr>
            <p:ph type="body" sz="quarter" idx="11" hasCustomPrompt="1"/>
          </p:nvPr>
        </p:nvSpPr>
        <p:spPr>
          <a:xfrm>
            <a:off x="1306903" y="5041900"/>
            <a:ext cx="9123362" cy="431800"/>
          </a:xfrm>
        </p:spPr>
        <p:txBody>
          <a:bodyPr>
            <a:normAutofit/>
          </a:bodyPr>
          <a:lstStyle>
            <a:lvl1pPr marL="0" indent="0">
              <a:buNone/>
              <a:defRPr sz="2000" baseline="0">
                <a:solidFill>
                  <a:schemeClr val="tx2"/>
                </a:solidFill>
              </a:defRPr>
            </a:lvl1pPr>
          </a:lstStyle>
          <a:p>
            <a:pPr lvl="0"/>
            <a:r>
              <a:rPr lang="en-US"/>
              <a:t>Emailaddress@ids.ac.uk</a:t>
            </a:r>
          </a:p>
        </p:txBody>
      </p:sp>
      <p:sp>
        <p:nvSpPr>
          <p:cNvPr id="9" name="Picture Placeholder 3"/>
          <p:cNvSpPr>
            <a:spLocks noGrp="1"/>
          </p:cNvSpPr>
          <p:nvPr>
            <p:ph type="pic" sz="quarter" idx="13" hasCustomPrompt="1"/>
          </p:nvPr>
        </p:nvSpPr>
        <p:spPr>
          <a:xfrm>
            <a:off x="10486250" y="1665513"/>
            <a:ext cx="1532520" cy="1485899"/>
          </a:xfrm>
        </p:spPr>
        <p:txBody>
          <a:bodyPr>
            <a:normAutofit/>
          </a:bodyPr>
          <a:lstStyle>
            <a:lvl1pPr marL="0" indent="0" algn="ctr">
              <a:buNone/>
              <a:defRPr sz="1600" baseline="0"/>
            </a:lvl1pPr>
          </a:lstStyle>
          <a:p>
            <a:r>
              <a:rPr lang="en-GB"/>
              <a:t>(upload partner logo here if necessary)</a:t>
            </a:r>
          </a:p>
        </p:txBody>
      </p:sp>
      <p:pic>
        <p:nvPicPr>
          <p:cNvPr id="13" name="Picture 12" descr="A picture containing drawing&#10;&#10;Description automatically generated">
            <a:extLst>
              <a:ext uri="{FF2B5EF4-FFF2-40B4-BE49-F238E27FC236}">
                <a16:creationId xmlns:a16="http://schemas.microsoft.com/office/drawing/2014/main" id="{0C2F6677-93C1-41B4-840C-5C6DDDC3E2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484" y="3592357"/>
            <a:ext cx="3168123" cy="1497008"/>
          </a:xfrm>
          <a:prstGeom prst="rect">
            <a:avLst/>
          </a:prstGeom>
        </p:spPr>
      </p:pic>
      <p:pic>
        <p:nvPicPr>
          <p:cNvPr id="15" name="Graphic 14">
            <a:extLst>
              <a:ext uri="{FF2B5EF4-FFF2-40B4-BE49-F238E27FC236}">
                <a16:creationId xmlns:a16="http://schemas.microsoft.com/office/drawing/2014/main" id="{05C5E961-4743-4470-8644-49146911A1F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870373" y="5113716"/>
            <a:ext cx="378509" cy="254104"/>
          </a:xfrm>
          <a:prstGeom prst="rect">
            <a:avLst/>
          </a:prstGeom>
        </p:spPr>
      </p:pic>
      <p:sp>
        <p:nvSpPr>
          <p:cNvPr id="11" name="Text Placeholder 13">
            <a:extLst>
              <a:ext uri="{FF2B5EF4-FFF2-40B4-BE49-F238E27FC236}">
                <a16:creationId xmlns:a16="http://schemas.microsoft.com/office/drawing/2014/main" id="{3152C836-0FB3-4262-8C7C-B2DBEB0C3AE0}"/>
              </a:ext>
            </a:extLst>
          </p:cNvPr>
          <p:cNvSpPr>
            <a:spLocks noGrp="1"/>
          </p:cNvSpPr>
          <p:nvPr>
            <p:ph type="body" sz="quarter" idx="12" hasCustomPrompt="1"/>
          </p:nvPr>
        </p:nvSpPr>
        <p:spPr>
          <a:xfrm>
            <a:off x="1306903" y="5497617"/>
            <a:ext cx="9123362" cy="431800"/>
          </a:xfrm>
        </p:spPr>
        <p:txBody>
          <a:bodyPr>
            <a:normAutofit/>
          </a:bodyPr>
          <a:lstStyle>
            <a:lvl1pPr marL="0" indent="0">
              <a:buNone/>
              <a:defRPr sz="2000" baseline="0">
                <a:solidFill>
                  <a:schemeClr val="tx2"/>
                </a:solidFill>
              </a:defRPr>
            </a:lvl1pPr>
          </a:lstStyle>
          <a:p>
            <a:pPr lvl="0"/>
            <a:r>
              <a:rPr lang="en-US"/>
              <a:t>@</a:t>
            </a:r>
            <a:r>
              <a:rPr lang="en-US" err="1"/>
              <a:t>Twitterhandle</a:t>
            </a:r>
            <a:endParaRPr lang="en-US"/>
          </a:p>
        </p:txBody>
      </p:sp>
      <p:pic>
        <p:nvPicPr>
          <p:cNvPr id="12" name="Graphic 11">
            <a:extLst>
              <a:ext uri="{FF2B5EF4-FFF2-40B4-BE49-F238E27FC236}">
                <a16:creationId xmlns:a16="http://schemas.microsoft.com/office/drawing/2014/main" id="{EEA1627C-0071-48BD-9063-50D682EF18CA}"/>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870373" y="5567724"/>
            <a:ext cx="378509" cy="309945"/>
          </a:xfrm>
          <a:prstGeom prst="rect">
            <a:avLst/>
          </a:prstGeom>
        </p:spPr>
      </p:pic>
    </p:spTree>
    <p:extLst>
      <p:ext uri="{BB962C8B-B14F-4D97-AF65-F5344CB8AC3E}">
        <p14:creationId xmlns:p14="http://schemas.microsoft.com/office/powerpoint/2010/main" val="329692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0135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Gree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F6CF5F-0EF1-4860-B0F3-7ADAAB24EF5A}"/>
              </a:ext>
            </a:extLst>
          </p:cNvPr>
          <p:cNvSpPr/>
          <p:nvPr userDrawn="1"/>
        </p:nvSpPr>
        <p:spPr>
          <a:xfrm>
            <a:off x="0" y="-1"/>
            <a:ext cx="12192000" cy="6354147"/>
          </a:xfrm>
          <a:prstGeom prst="rect">
            <a:avLst/>
          </a:prstGeom>
          <a:solidFill>
            <a:srgbClr val="53A1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000">
              <a:latin typeface="Rockwell" panose="02060603020205020403" pitchFamily="18" charset="0"/>
            </a:endParaRPr>
          </a:p>
        </p:txBody>
      </p:sp>
    </p:spTree>
    <p:extLst>
      <p:ext uri="{BB962C8B-B14F-4D97-AF65-F5344CB8AC3E}">
        <p14:creationId xmlns:p14="http://schemas.microsoft.com/office/powerpoint/2010/main" val="3959044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Blu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F6CF5F-0EF1-4860-B0F3-7ADAAB24EF5A}"/>
              </a:ext>
            </a:extLst>
          </p:cNvPr>
          <p:cNvSpPr/>
          <p:nvPr userDrawn="1"/>
        </p:nvSpPr>
        <p:spPr>
          <a:xfrm>
            <a:off x="0" y="-1"/>
            <a:ext cx="12192000" cy="635414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000">
              <a:latin typeface="Rockwell" panose="02060603020205020403" pitchFamily="18" charset="0"/>
            </a:endParaRPr>
          </a:p>
        </p:txBody>
      </p:sp>
      <p:sp>
        <p:nvSpPr>
          <p:cNvPr id="3" name="Rectangle 2">
            <a:extLst>
              <a:ext uri="{FF2B5EF4-FFF2-40B4-BE49-F238E27FC236}">
                <a16:creationId xmlns:a16="http://schemas.microsoft.com/office/drawing/2014/main" id="{AECC85C4-A771-42D1-A2E3-9F67F887693B}"/>
              </a:ext>
            </a:extLst>
          </p:cNvPr>
          <p:cNvSpPr/>
          <p:nvPr userDrawn="1"/>
        </p:nvSpPr>
        <p:spPr>
          <a:xfrm>
            <a:off x="0" y="6260252"/>
            <a:ext cx="12192000" cy="59774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a:latin typeface="Rockwell" panose="02060603020205020403" pitchFamily="18" charset="0"/>
              </a:rPr>
              <a:t>  International Centre for Tax and Development						     www.ictd.ac </a:t>
            </a:r>
          </a:p>
        </p:txBody>
      </p:sp>
    </p:spTree>
    <p:extLst>
      <p:ext uri="{BB962C8B-B14F-4D97-AF65-F5344CB8AC3E}">
        <p14:creationId xmlns:p14="http://schemas.microsoft.com/office/powerpoint/2010/main" val="4029653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Gre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F6CF5F-0EF1-4860-B0F3-7ADAAB24EF5A}"/>
              </a:ext>
            </a:extLst>
          </p:cNvPr>
          <p:cNvSpPr/>
          <p:nvPr userDrawn="1"/>
        </p:nvSpPr>
        <p:spPr>
          <a:xfrm>
            <a:off x="0" y="-1"/>
            <a:ext cx="12192000" cy="63541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000">
              <a:latin typeface="Rockwell" panose="02060603020205020403" pitchFamily="18" charset="0"/>
            </a:endParaRPr>
          </a:p>
        </p:txBody>
      </p:sp>
      <p:sp>
        <p:nvSpPr>
          <p:cNvPr id="3" name="Rectangle 2">
            <a:extLst>
              <a:ext uri="{FF2B5EF4-FFF2-40B4-BE49-F238E27FC236}">
                <a16:creationId xmlns:a16="http://schemas.microsoft.com/office/drawing/2014/main" id="{AECC85C4-A771-42D1-A2E3-9F67F887693B}"/>
              </a:ext>
            </a:extLst>
          </p:cNvPr>
          <p:cNvSpPr/>
          <p:nvPr userDrawn="1"/>
        </p:nvSpPr>
        <p:spPr>
          <a:xfrm>
            <a:off x="0" y="6260252"/>
            <a:ext cx="12192000" cy="5977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a:latin typeface="Rockwell" panose="02060603020205020403" pitchFamily="18" charset="0"/>
              </a:rPr>
              <a:t>  International Centre for Tax and Development						     www.ictd.ac </a:t>
            </a:r>
          </a:p>
        </p:txBody>
      </p:sp>
    </p:spTree>
    <p:extLst>
      <p:ext uri="{BB962C8B-B14F-4D97-AF65-F5344CB8AC3E}">
        <p14:creationId xmlns:p14="http://schemas.microsoft.com/office/powerpoint/2010/main" val="1503602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15" name="Title 1"/>
          <p:cNvSpPr>
            <a:spLocks noGrp="1"/>
          </p:cNvSpPr>
          <p:nvPr>
            <p:ph type="title"/>
          </p:nvPr>
        </p:nvSpPr>
        <p:spPr>
          <a:xfrm>
            <a:off x="677334" y="487164"/>
            <a:ext cx="9165166" cy="673100"/>
          </a:xfrm>
        </p:spPr>
        <p:txBody>
          <a:bodyPr/>
          <a:lstStyle/>
          <a:p>
            <a:r>
              <a:rPr lang="en-US"/>
              <a:t>Click to edit Master title style</a:t>
            </a:r>
          </a:p>
        </p:txBody>
      </p:sp>
      <p:sp>
        <p:nvSpPr>
          <p:cNvPr id="16" name="Content Placeholder 2"/>
          <p:cNvSpPr>
            <a:spLocks noGrp="1"/>
          </p:cNvSpPr>
          <p:nvPr>
            <p:ph sz="half" idx="1"/>
          </p:nvPr>
        </p:nvSpPr>
        <p:spPr>
          <a:xfrm>
            <a:off x="677334" y="1512888"/>
            <a:ext cx="9165166" cy="44180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88298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1"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325550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1512888"/>
            <a:ext cx="4409631" cy="44180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32870" y="1512888"/>
            <a:ext cx="4409630" cy="44180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11473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7334" y="487164"/>
            <a:ext cx="9165166" cy="6731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1413217"/>
            <a:ext cx="9165166" cy="44033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17"/>
          <p:cNvSpPr/>
          <p:nvPr userDrawn="1"/>
        </p:nvSpPr>
        <p:spPr>
          <a:xfrm>
            <a:off x="0" y="6260252"/>
            <a:ext cx="12192000" cy="597748"/>
          </a:xfrm>
          <a:prstGeom prst="rect">
            <a:avLst/>
          </a:prstGeom>
          <a:solidFill>
            <a:srgbClr val="53A1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a:latin typeface="Rockwell" panose="02060603020205020403" pitchFamily="18" charset="0"/>
              </a:rPr>
              <a:t>  International Centre for Tax and Development						     www.ictd.ac </a:t>
            </a:r>
          </a:p>
        </p:txBody>
      </p:sp>
      <p:pic>
        <p:nvPicPr>
          <p:cNvPr id="5" name="Picture 4" descr="A picture containing light&#10;&#10;Description automatically generated">
            <a:extLst>
              <a:ext uri="{FF2B5EF4-FFF2-40B4-BE49-F238E27FC236}">
                <a16:creationId xmlns:a16="http://schemas.microsoft.com/office/drawing/2014/main" id="{AB9D49E7-90C9-4744-A645-A40BD13E3C66}"/>
              </a:ext>
            </a:extLst>
          </p:cNvPr>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10087455" y="-183992"/>
            <a:ext cx="1994131" cy="1994131"/>
          </a:xfrm>
          <a:prstGeom prst="rect">
            <a:avLst/>
          </a:prstGeom>
        </p:spPr>
      </p:pic>
    </p:spTree>
    <p:extLst>
      <p:ext uri="{BB962C8B-B14F-4D97-AF65-F5344CB8AC3E}">
        <p14:creationId xmlns:p14="http://schemas.microsoft.com/office/powerpoint/2010/main" val="4094968895"/>
      </p:ext>
    </p:extLst>
  </p:cSld>
  <p:clrMap bg1="lt1" tx1="dk1" bg2="lt2" tx2="dk2" accent1="accent1" accent2="accent2" accent3="accent3" accent4="accent4" accent5="accent5" accent6="accent6" hlink="hlink" folHlink="folHlink"/>
  <p:sldLayoutIdLst>
    <p:sldLayoutId id="2147483661" r:id="rId1"/>
    <p:sldLayoutId id="2147483684" r:id="rId2"/>
    <p:sldLayoutId id="2147483667" r:id="rId3"/>
    <p:sldLayoutId id="2147483686" r:id="rId4"/>
    <p:sldLayoutId id="2147483687" r:id="rId5"/>
    <p:sldLayoutId id="2147483688" r:id="rId6"/>
    <p:sldLayoutId id="2147483662" r:id="rId7"/>
    <p:sldLayoutId id="2147483663" r:id="rId8"/>
    <p:sldLayoutId id="2147483664" r:id="rId9"/>
    <p:sldLayoutId id="2147483665" r:id="rId10"/>
    <p:sldLayoutId id="2147483666" r:id="rId11"/>
    <p:sldLayoutId id="2147483668" r:id="rId12"/>
    <p:sldLayoutId id="2147483683" r:id="rId13"/>
    <p:sldLayoutId id="2147483678" r:id="rId14"/>
    <p:sldLayoutId id="2147483674" r:id="rId15"/>
    <p:sldLayoutId id="2147483681" r:id="rId16"/>
    <p:sldLayoutId id="2147483679" r:id="rId17"/>
    <p:sldLayoutId id="2147483677" r:id="rId18"/>
    <p:sldLayoutId id="2147483680" r:id="rId19"/>
    <p:sldLayoutId id="2147483671" r:id="rId20"/>
    <p:sldLayoutId id="2147483673" r:id="rId21"/>
    <p:sldLayoutId id="2147483682" r:id="rId22"/>
    <p:sldLayoutId id="2147483689" r:id="rId23"/>
    <p:sldLayoutId id="2147483685" r:id="rId24"/>
    <p:sldLayoutId id="2147483690" r:id="rId25"/>
  </p:sldLayoutIdLst>
  <p:hf hdr="0" ftr="0" dt="0"/>
  <p:txStyles>
    <p:titleStyle>
      <a:lvl1pPr algn="l" defTabSz="457200" rtl="0" eaLnBrk="1" latinLnBrk="0" hangingPunct="1">
        <a:spcBef>
          <a:spcPct val="0"/>
        </a:spcBef>
        <a:buNone/>
        <a:defRPr sz="36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panose="05000000000000000000" pitchFamily="2" charset="2"/>
        <a:buChar char="Ø"/>
        <a:defRPr sz="20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8" Type="http://schemas.openxmlformats.org/officeDocument/2006/relationships/hyperlink" Target="http://www.solidaridad.org.do/" TargetMode="External"/><Relationship Id="rId3" Type="http://schemas.openxmlformats.org/officeDocument/2006/relationships/hyperlink" Target="http://www.ciudadanosaldia.org/" TargetMode="External"/><Relationship Id="rId7" Type="http://schemas.openxmlformats.org/officeDocument/2006/relationships/hyperlink" Target="http://www.isd.org.sv/" TargetMode="External"/><Relationship Id="rId2" Type="http://schemas.openxmlformats.org/officeDocument/2006/relationships/hyperlink" Target="http://acij.org.ar/" TargetMode="External"/><Relationship Id="rId1" Type="http://schemas.openxmlformats.org/officeDocument/2006/relationships/slideLayout" Target="../slideLayouts/slideLayout9.xml"/><Relationship Id="rId6" Type="http://schemas.openxmlformats.org/officeDocument/2006/relationships/hyperlink" Target="http://www.inesc.org.br/" TargetMode="External"/><Relationship Id="rId11" Type="http://schemas.openxmlformats.org/officeDocument/2006/relationships/image" Target="../media/image7.png"/><Relationship Id="rId5" Type="http://schemas.openxmlformats.org/officeDocument/2006/relationships/hyperlink" Target="http://www.icefi.org/" TargetMode="External"/><Relationship Id="rId10" Type="http://schemas.openxmlformats.org/officeDocument/2006/relationships/hyperlink" Target="https://www.grupofaro.org/" TargetMode="External"/><Relationship Id="rId4" Type="http://schemas.openxmlformats.org/officeDocument/2006/relationships/hyperlink" Target="https://www.dejusticia.org/" TargetMode="External"/><Relationship Id="rId9" Type="http://schemas.openxmlformats.org/officeDocument/2006/relationships/hyperlink" Target="http://fundar.org.m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internationalbudget.org/2018/06/latin-america-tax-expenditures-project/"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internationalbudget.org/wp-content/uploads/tax-expenditures-in-latin-america-civil-society-perspective-english-ibp-2019.pdf" TargetMode="Externa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internationalbudget.org/wp-content/uploads/tax-expenditures-in-latin-america-civil-society-perspective-english-ibp-2019.pdf"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F7F26C82-9A6C-4832-9644-6F135612ADD6}"/>
              </a:ext>
            </a:extLst>
          </p:cNvPr>
          <p:cNvSpPr>
            <a:spLocks noGrp="1"/>
          </p:cNvSpPr>
          <p:nvPr>
            <p:ph type="subTitle" idx="1"/>
          </p:nvPr>
        </p:nvSpPr>
        <p:spPr>
          <a:xfrm>
            <a:off x="299717" y="3202289"/>
            <a:ext cx="9122833" cy="542502"/>
          </a:xfrm>
        </p:spPr>
        <p:txBody>
          <a:bodyPr vert="horz" lIns="91440" tIns="45720" rIns="91440" bIns="45720" rtlCol="0" anchor="t">
            <a:noAutofit/>
          </a:bodyPr>
          <a:lstStyle/>
          <a:p>
            <a:r>
              <a:rPr lang="en-GB" sz="2000"/>
              <a:t>A case study by Paolo de </a:t>
            </a:r>
            <a:r>
              <a:rPr lang="en-GB" sz="2000" err="1"/>
              <a:t>Renzio</a:t>
            </a:r>
            <a:r>
              <a:rPr lang="en-GB" sz="2000"/>
              <a:t> for the International Budget Partnership  </a:t>
            </a:r>
            <a:endParaRPr lang="en-GB" sz="2000">
              <a:cs typeface="Arial"/>
            </a:endParaRPr>
          </a:p>
          <a:p>
            <a:r>
              <a:rPr lang="en-GB" sz="2000">
                <a:cs typeface="Arial"/>
              </a:rPr>
              <a:t>January 2019</a:t>
            </a:r>
          </a:p>
        </p:txBody>
      </p:sp>
      <p:sp>
        <p:nvSpPr>
          <p:cNvPr id="3" name="Title 2">
            <a:extLst>
              <a:ext uri="{FF2B5EF4-FFF2-40B4-BE49-F238E27FC236}">
                <a16:creationId xmlns:a16="http://schemas.microsoft.com/office/drawing/2014/main" id="{09CE5C25-4113-498D-B20B-FAF9071C6F4D}"/>
              </a:ext>
            </a:extLst>
          </p:cNvPr>
          <p:cNvSpPr>
            <a:spLocks noGrp="1"/>
          </p:cNvSpPr>
          <p:nvPr>
            <p:ph type="title"/>
          </p:nvPr>
        </p:nvSpPr>
        <p:spPr>
          <a:xfrm>
            <a:off x="373800" y="622304"/>
            <a:ext cx="10275588" cy="2399192"/>
          </a:xfrm>
        </p:spPr>
        <p:txBody>
          <a:bodyPr/>
          <a:lstStyle/>
          <a:p>
            <a:r>
              <a:rPr lang="en-US" dirty="0"/>
              <a:t>Latin America Tax Expenditure Research, Advocacy, and Learning (LATERAL) project</a:t>
            </a:r>
            <a:br>
              <a:rPr lang="en-US" b="1" i="0" dirty="0">
                <a:solidFill>
                  <a:srgbClr val="1B497F"/>
                </a:solidFill>
                <a:effectLst/>
                <a:latin typeface="Adelle_Reg"/>
              </a:rPr>
            </a:br>
            <a:endParaRPr lang="en-GB" dirty="0"/>
          </a:p>
        </p:txBody>
      </p:sp>
      <p:sp>
        <p:nvSpPr>
          <p:cNvPr id="4" name="TextBox 3">
            <a:extLst>
              <a:ext uri="{FF2B5EF4-FFF2-40B4-BE49-F238E27FC236}">
                <a16:creationId xmlns:a16="http://schemas.microsoft.com/office/drawing/2014/main" id="{148FCFFF-5811-8727-CFFA-BB7D52141F3E}"/>
              </a:ext>
            </a:extLst>
          </p:cNvPr>
          <p:cNvSpPr txBox="1"/>
          <p:nvPr/>
        </p:nvSpPr>
        <p:spPr>
          <a:xfrm>
            <a:off x="301083" y="5328424"/>
            <a:ext cx="449022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solidFill>
                  <a:srgbClr val="575B63"/>
                </a:solidFill>
              </a:rPr>
              <a:t>Summarized by Soukayna Remmal</a:t>
            </a:r>
            <a:endParaRPr lang="en-US"/>
          </a:p>
        </p:txBody>
      </p:sp>
    </p:spTree>
    <p:extLst>
      <p:ext uri="{BB962C8B-B14F-4D97-AF65-F5344CB8AC3E}">
        <p14:creationId xmlns:p14="http://schemas.microsoft.com/office/powerpoint/2010/main" val="1537645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W" sz="2600" dirty="0"/>
              <a:t>Key findings</a:t>
            </a:r>
            <a:r>
              <a:rPr lang="en-ZW" dirty="0"/>
              <a:t> </a:t>
            </a:r>
            <a:r>
              <a:rPr lang="en-ZW" sz="2700" dirty="0"/>
              <a:t>(2/5)</a:t>
            </a:r>
            <a:br>
              <a:rPr lang="en-ZW" sz="3600" b="0" dirty="0">
                <a:latin typeface="Arial"/>
              </a:rPr>
            </a:br>
            <a:endParaRPr lang="en-GB" dirty="0"/>
          </a:p>
        </p:txBody>
      </p:sp>
      <p:sp>
        <p:nvSpPr>
          <p:cNvPr id="3" name="Content Placeholder 2"/>
          <p:cNvSpPr>
            <a:spLocks noGrp="1"/>
          </p:cNvSpPr>
          <p:nvPr>
            <p:ph sz="half" idx="1"/>
          </p:nvPr>
        </p:nvSpPr>
        <p:spPr>
          <a:xfrm>
            <a:off x="775160" y="1574321"/>
            <a:ext cx="7877456" cy="3714891"/>
          </a:xfrm>
        </p:spPr>
        <p:txBody>
          <a:bodyPr vert="horz" lIns="91440" tIns="45720" rIns="91440" bIns="45720" rtlCol="0" anchor="t">
            <a:noAutofit/>
          </a:bodyPr>
          <a:lstStyle/>
          <a:p>
            <a:pPr marL="0" indent="0">
              <a:lnSpc>
                <a:spcPct val="150000"/>
              </a:lnSpc>
              <a:buNone/>
            </a:pPr>
            <a:r>
              <a:rPr lang="en-US" sz="2000" b="1" dirty="0">
                <a:latin typeface="UniversCA-Light"/>
              </a:rPr>
              <a:t>Issues of </a:t>
            </a:r>
            <a:r>
              <a:rPr lang="en-US" sz="2000" b="1" dirty="0">
                <a:solidFill>
                  <a:schemeClr val="tx1"/>
                </a:solidFill>
                <a:latin typeface="UniversCA-Light"/>
              </a:rPr>
              <a:t>transparency</a:t>
            </a:r>
            <a:r>
              <a:rPr lang="en-US" sz="2000" b="1" dirty="0">
                <a:latin typeface="UniversCA-Light"/>
              </a:rPr>
              <a:t> and access to relevant information:</a:t>
            </a:r>
          </a:p>
          <a:p>
            <a:pPr lvl="1">
              <a:lnSpc>
                <a:spcPct val="150000"/>
              </a:lnSpc>
            </a:pPr>
            <a:r>
              <a:rPr lang="en-US" sz="1600" dirty="0">
                <a:latin typeface="UniversCA-Light"/>
              </a:rPr>
              <a:t>Government reports on tax expenditures </a:t>
            </a:r>
            <a:r>
              <a:rPr lang="en-US" sz="1600" b="1" dirty="0">
                <a:latin typeface="UniversCA-Light"/>
              </a:rPr>
              <a:t>do not</a:t>
            </a:r>
            <a:r>
              <a:rPr lang="en-US" sz="1600" dirty="0">
                <a:latin typeface="UniversCA-Light"/>
              </a:rPr>
              <a:t> </a:t>
            </a:r>
            <a:r>
              <a:rPr lang="en-US" sz="1600" b="1" dirty="0">
                <a:latin typeface="UniversCA-Light"/>
              </a:rPr>
              <a:t>provide sufficient information</a:t>
            </a:r>
            <a:r>
              <a:rPr lang="en-US" sz="1600" dirty="0">
                <a:latin typeface="UniversCA-Light"/>
              </a:rPr>
              <a:t> to allow for proper assessment and deliberation.</a:t>
            </a:r>
          </a:p>
          <a:p>
            <a:pPr lvl="1">
              <a:lnSpc>
                <a:spcPct val="150000"/>
              </a:lnSpc>
            </a:pPr>
            <a:r>
              <a:rPr lang="en-US" sz="1600" dirty="0">
                <a:latin typeface="UniversCA-Light"/>
              </a:rPr>
              <a:t>More </a:t>
            </a:r>
            <a:r>
              <a:rPr lang="en-US" sz="1600" b="1" dirty="0">
                <a:latin typeface="UniversCA-Light"/>
              </a:rPr>
              <a:t>justification </a:t>
            </a:r>
            <a:r>
              <a:rPr lang="en-US" sz="1600" dirty="0">
                <a:latin typeface="UniversCA-Light"/>
              </a:rPr>
              <a:t>is needed on the bases and rationale for tax expenditures.</a:t>
            </a:r>
          </a:p>
          <a:p>
            <a:pPr lvl="1">
              <a:lnSpc>
                <a:spcPct val="150000"/>
              </a:lnSpc>
            </a:pPr>
            <a:r>
              <a:rPr lang="en-US" sz="1600" b="1" dirty="0">
                <a:latin typeface="UniversCA-Light"/>
              </a:rPr>
              <a:t>More transparency</a:t>
            </a:r>
            <a:r>
              <a:rPr lang="en-US" sz="1600" dirty="0">
                <a:latin typeface="UniversCA-Light"/>
              </a:rPr>
              <a:t> would allow for proper democratic debate and deliberation on the adequacy and impact as of tax expenditures.</a:t>
            </a:r>
          </a:p>
        </p:txBody>
      </p:sp>
      <p:pic>
        <p:nvPicPr>
          <p:cNvPr id="6" name="Picture 6" descr="A picture containing accessory&#10;&#10;Description automatically generated">
            <a:extLst>
              <a:ext uri="{FF2B5EF4-FFF2-40B4-BE49-F238E27FC236}">
                <a16:creationId xmlns:a16="http://schemas.microsoft.com/office/drawing/2014/main" id="{0F8BA23E-7D58-4800-724A-A7B8DAFE0965}"/>
              </a:ext>
            </a:extLst>
          </p:cNvPr>
          <p:cNvPicPr>
            <a:picLocks noChangeAspect="1"/>
          </p:cNvPicPr>
          <p:nvPr/>
        </p:nvPicPr>
        <p:blipFill>
          <a:blip r:embed="rId2"/>
          <a:stretch>
            <a:fillRect/>
          </a:stretch>
        </p:blipFill>
        <p:spPr>
          <a:xfrm>
            <a:off x="9779618" y="3034354"/>
            <a:ext cx="1442226" cy="1467657"/>
          </a:xfrm>
          <a:prstGeom prst="rect">
            <a:avLst/>
          </a:prstGeom>
        </p:spPr>
      </p:pic>
    </p:spTree>
    <p:extLst>
      <p:ext uri="{BB962C8B-B14F-4D97-AF65-F5344CB8AC3E}">
        <p14:creationId xmlns:p14="http://schemas.microsoft.com/office/powerpoint/2010/main" val="3384360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W" sz="2600" dirty="0"/>
              <a:t>Key findings</a:t>
            </a:r>
            <a:r>
              <a:rPr lang="en-ZW" dirty="0"/>
              <a:t> </a:t>
            </a:r>
            <a:r>
              <a:rPr lang="en-ZW" sz="2700" dirty="0"/>
              <a:t>(3/5)</a:t>
            </a:r>
            <a:br>
              <a:rPr lang="en-ZW" sz="3600" b="0" dirty="0">
                <a:latin typeface="Arial"/>
              </a:rPr>
            </a:br>
            <a:endParaRPr lang="en-GB"/>
          </a:p>
        </p:txBody>
      </p:sp>
      <p:sp>
        <p:nvSpPr>
          <p:cNvPr id="5" name="Content Placeholder 2">
            <a:extLst>
              <a:ext uri="{FF2B5EF4-FFF2-40B4-BE49-F238E27FC236}">
                <a16:creationId xmlns:a16="http://schemas.microsoft.com/office/drawing/2014/main" id="{B7AB4E11-1DA0-4CFF-B3D5-A28D9A39D878}"/>
              </a:ext>
            </a:extLst>
          </p:cNvPr>
          <p:cNvSpPr txBox="1">
            <a:spLocks/>
          </p:cNvSpPr>
          <p:nvPr/>
        </p:nvSpPr>
        <p:spPr>
          <a:xfrm>
            <a:off x="719753" y="1509273"/>
            <a:ext cx="8485430" cy="3460229"/>
          </a:xfrm>
          <a:prstGeom prst="rect">
            <a:avLst/>
          </a:prstGeom>
        </p:spPr>
        <p:txBody>
          <a:bodyPr vert="horz" lIns="91440" tIns="45720" rIns="91440" bIns="45720" rtlCol="0" anchor="t">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panose="05000000000000000000" pitchFamily="2" charset="2"/>
              <a:buChar char="Ø"/>
              <a:defRPr sz="20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50000"/>
              </a:lnSpc>
              <a:buFont typeface="Wingdings 3" charset="2"/>
              <a:buNone/>
            </a:pPr>
            <a:r>
              <a:rPr lang="en-US" sz="2000" b="1" dirty="0">
                <a:latin typeface="UniversCA-Light"/>
              </a:rPr>
              <a:t>Decision-making processes:</a:t>
            </a:r>
            <a:endParaRPr lang="en-US" dirty="0"/>
          </a:p>
          <a:p>
            <a:pPr lvl="1">
              <a:lnSpc>
                <a:spcPct val="150000"/>
              </a:lnSpc>
            </a:pPr>
            <a:r>
              <a:rPr lang="en-US" sz="1600" b="1" dirty="0">
                <a:latin typeface="UniversCA-Light"/>
              </a:rPr>
              <a:t>Opacity</a:t>
            </a:r>
            <a:r>
              <a:rPr lang="en-US" sz="1600" dirty="0">
                <a:latin typeface="UniversCA-Light"/>
              </a:rPr>
              <a:t>: Tax expenditures constitute </a:t>
            </a:r>
            <a:r>
              <a:rPr lang="en-US" sz="1600" b="1" dirty="0">
                <a:solidFill>
                  <a:schemeClr val="accent1"/>
                </a:solidFill>
                <a:latin typeface="UniversCA-Light"/>
              </a:rPr>
              <a:t>ad hoc exceptions </a:t>
            </a:r>
            <a:r>
              <a:rPr lang="en-US" sz="1600" dirty="0">
                <a:latin typeface="UniversCA-Light"/>
              </a:rPr>
              <a:t>to the tax code that are usually not examined as part of the regular budget process.  </a:t>
            </a:r>
          </a:p>
          <a:p>
            <a:pPr lvl="1">
              <a:lnSpc>
                <a:spcPct val="150000"/>
              </a:lnSpc>
            </a:pPr>
            <a:r>
              <a:rPr lang="en-US" sz="1600" b="1" dirty="0">
                <a:latin typeface="UniversCA-Light"/>
              </a:rPr>
              <a:t>Opportunities for lobbying</a:t>
            </a:r>
            <a:r>
              <a:rPr lang="en-US" sz="1600" dirty="0">
                <a:latin typeface="UniversCA-Light"/>
              </a:rPr>
              <a:t>: decision-making around their design and approval is mostly opaque and prone to lobbying by powerful interest groups, including for big decisions about, for example, the period for which exemptions would be remain valid.</a:t>
            </a:r>
          </a:p>
        </p:txBody>
      </p:sp>
      <p:pic>
        <p:nvPicPr>
          <p:cNvPr id="8" name="Picture 8" descr="Icon&#10;&#10;Description automatically generated">
            <a:extLst>
              <a:ext uri="{FF2B5EF4-FFF2-40B4-BE49-F238E27FC236}">
                <a16:creationId xmlns:a16="http://schemas.microsoft.com/office/drawing/2014/main" id="{E385679B-4A4C-C1C4-E7E4-40AD615EAF8A}"/>
              </a:ext>
            </a:extLst>
          </p:cNvPr>
          <p:cNvPicPr>
            <a:picLocks noChangeAspect="1"/>
          </p:cNvPicPr>
          <p:nvPr/>
        </p:nvPicPr>
        <p:blipFill>
          <a:blip r:embed="rId2"/>
          <a:stretch>
            <a:fillRect/>
          </a:stretch>
        </p:blipFill>
        <p:spPr>
          <a:xfrm>
            <a:off x="9491545" y="2711323"/>
            <a:ext cx="2445835" cy="1630501"/>
          </a:xfrm>
          <a:prstGeom prst="rect">
            <a:avLst/>
          </a:prstGeom>
        </p:spPr>
      </p:pic>
    </p:spTree>
    <p:extLst>
      <p:ext uri="{BB962C8B-B14F-4D97-AF65-F5344CB8AC3E}">
        <p14:creationId xmlns:p14="http://schemas.microsoft.com/office/powerpoint/2010/main" val="436609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213" y="418093"/>
            <a:ext cx="9165166" cy="673100"/>
          </a:xfrm>
        </p:spPr>
        <p:txBody>
          <a:bodyPr>
            <a:normAutofit fontScale="90000"/>
          </a:bodyPr>
          <a:lstStyle/>
          <a:p>
            <a:r>
              <a:rPr lang="en-ZW" sz="2600" dirty="0"/>
              <a:t>Key findings</a:t>
            </a:r>
            <a:r>
              <a:rPr lang="en-ZW" dirty="0"/>
              <a:t> </a:t>
            </a:r>
            <a:r>
              <a:rPr lang="en-ZW" sz="2700" dirty="0"/>
              <a:t>(4/5)</a:t>
            </a:r>
            <a:br>
              <a:rPr lang="en-ZW" sz="3600" b="0" dirty="0">
                <a:latin typeface="Arial"/>
              </a:rPr>
            </a:br>
            <a:endParaRPr lang="en-GB"/>
          </a:p>
        </p:txBody>
      </p:sp>
      <p:sp>
        <p:nvSpPr>
          <p:cNvPr id="3" name="Content Placeholder 2"/>
          <p:cNvSpPr>
            <a:spLocks noGrp="1"/>
          </p:cNvSpPr>
          <p:nvPr>
            <p:ph sz="half" idx="1"/>
          </p:nvPr>
        </p:nvSpPr>
        <p:spPr>
          <a:xfrm>
            <a:off x="699930" y="1427871"/>
            <a:ext cx="8098059" cy="4123062"/>
          </a:xfrm>
        </p:spPr>
        <p:txBody>
          <a:bodyPr vert="horz" lIns="91440" tIns="45720" rIns="91440" bIns="45720" rtlCol="0" anchor="t">
            <a:noAutofit/>
          </a:bodyPr>
          <a:lstStyle/>
          <a:p>
            <a:pPr marL="0" indent="0">
              <a:lnSpc>
                <a:spcPct val="150000"/>
              </a:lnSpc>
              <a:buNone/>
            </a:pPr>
            <a:r>
              <a:rPr lang="en-US" sz="2000" b="1" dirty="0">
                <a:latin typeface="UniversCA-Light"/>
              </a:rPr>
              <a:t>Evaluating the Impact of Tax Expenditures: </a:t>
            </a:r>
            <a:endParaRPr lang="en-US" sz="2000" dirty="0">
              <a:latin typeface="UniversCA-Light"/>
            </a:endParaRPr>
          </a:p>
          <a:p>
            <a:pPr marL="400050">
              <a:lnSpc>
                <a:spcPct val="150000"/>
              </a:lnSpc>
            </a:pPr>
            <a:r>
              <a:rPr lang="en-US" sz="1600" dirty="0">
                <a:latin typeface="UniversCA-Light"/>
              </a:rPr>
              <a:t>Evaluating </a:t>
            </a:r>
            <a:r>
              <a:rPr lang="en-US" sz="1600" b="1" dirty="0">
                <a:solidFill>
                  <a:schemeClr val="accent1"/>
                </a:solidFill>
                <a:latin typeface="UniversCA-Light"/>
              </a:rPr>
              <a:t>the overall costs and benefits </a:t>
            </a:r>
            <a:r>
              <a:rPr lang="en-US" sz="1600" dirty="0">
                <a:latin typeface="UniversCA-Light"/>
              </a:rPr>
              <a:t>of tax expenditures to society in a </a:t>
            </a:r>
            <a:r>
              <a:rPr lang="en-US" sz="1600" b="1" dirty="0">
                <a:latin typeface="UniversCA-Light"/>
              </a:rPr>
              <a:t>complicated</a:t>
            </a:r>
            <a:r>
              <a:rPr lang="en-US" sz="1600" dirty="0">
                <a:latin typeface="UniversCA-Light"/>
              </a:rPr>
              <a:t> endeavor.</a:t>
            </a:r>
          </a:p>
          <a:p>
            <a:pPr marL="400050">
              <a:lnSpc>
                <a:spcPct val="150000"/>
              </a:lnSpc>
            </a:pPr>
            <a:r>
              <a:rPr lang="en-US" sz="1600" dirty="0">
                <a:latin typeface="UniversCA-Light"/>
              </a:rPr>
              <a:t>CSOs can collect some data, raise the issue, and try to ensure it gets to the policy agenda.</a:t>
            </a:r>
          </a:p>
          <a:p>
            <a:pPr marL="400050">
              <a:lnSpc>
                <a:spcPct val="150000"/>
              </a:lnSpc>
            </a:pPr>
            <a:r>
              <a:rPr lang="en-US" sz="1600" dirty="0">
                <a:latin typeface="UniversCA-Light"/>
              </a:rPr>
              <a:t>But evaluations adequate to form the basis of public policy decisions require </a:t>
            </a:r>
            <a:r>
              <a:rPr lang="en-US" sz="1600" b="1" dirty="0">
                <a:latin typeface="UniversCA-Light"/>
              </a:rPr>
              <a:t>detailed data </a:t>
            </a:r>
            <a:r>
              <a:rPr lang="en-US" sz="1600" dirty="0">
                <a:latin typeface="UniversCA-Light"/>
              </a:rPr>
              <a:t>and </a:t>
            </a:r>
            <a:r>
              <a:rPr lang="en-US" sz="1600" b="1" dirty="0">
                <a:latin typeface="UniversCA-Light"/>
              </a:rPr>
              <a:t>sophisticated</a:t>
            </a:r>
            <a:r>
              <a:rPr lang="en-US" sz="1600" dirty="0">
                <a:latin typeface="UniversCA-Light"/>
              </a:rPr>
              <a:t> </a:t>
            </a:r>
            <a:r>
              <a:rPr lang="en-US" sz="1600" b="1" dirty="0">
                <a:latin typeface="UniversCA-Light"/>
              </a:rPr>
              <a:t>analytic</a:t>
            </a:r>
            <a:r>
              <a:rPr lang="en-US" sz="1600" dirty="0">
                <a:latin typeface="UniversCA-Light"/>
              </a:rPr>
              <a:t> </a:t>
            </a:r>
            <a:r>
              <a:rPr lang="en-US" sz="1600" b="1" dirty="0">
                <a:latin typeface="UniversCA-Light"/>
              </a:rPr>
              <a:t>techniques</a:t>
            </a:r>
            <a:r>
              <a:rPr lang="en-US" sz="1600" dirty="0">
                <a:latin typeface="UniversCA-Light"/>
              </a:rPr>
              <a:t>. Government agencies need either to do the analysis themselves or provide the data in full to external analysts.</a:t>
            </a:r>
          </a:p>
          <a:p>
            <a:pPr lvl="1"/>
            <a:endParaRPr lang="en-US" sz="1600" dirty="0">
              <a:latin typeface="UniversCA-Light"/>
            </a:endParaRPr>
          </a:p>
          <a:p>
            <a:pPr lvl="1"/>
            <a:endParaRPr lang="en-US" sz="1600" dirty="0">
              <a:latin typeface="UniversCA-Light"/>
            </a:endParaRPr>
          </a:p>
          <a:p>
            <a:pPr lvl="1"/>
            <a:endParaRPr lang="en-US" sz="1600" dirty="0">
              <a:latin typeface="UniversCA-Light"/>
            </a:endParaRPr>
          </a:p>
        </p:txBody>
      </p:sp>
      <p:pic>
        <p:nvPicPr>
          <p:cNvPr id="7" name="Picture 7" descr="Icon&#10;&#10;Description automatically generated">
            <a:extLst>
              <a:ext uri="{FF2B5EF4-FFF2-40B4-BE49-F238E27FC236}">
                <a16:creationId xmlns:a16="http://schemas.microsoft.com/office/drawing/2014/main" id="{3FA3E5E7-C43B-5590-E006-FCDB1C7F66DA}"/>
              </a:ext>
            </a:extLst>
          </p:cNvPr>
          <p:cNvPicPr>
            <a:picLocks noChangeAspect="1"/>
          </p:cNvPicPr>
          <p:nvPr/>
        </p:nvPicPr>
        <p:blipFill>
          <a:blip r:embed="rId2"/>
          <a:stretch>
            <a:fillRect/>
          </a:stretch>
        </p:blipFill>
        <p:spPr>
          <a:xfrm>
            <a:off x="9649522" y="2624254"/>
            <a:ext cx="2167054" cy="2167054"/>
          </a:xfrm>
          <a:prstGeom prst="rect">
            <a:avLst/>
          </a:prstGeom>
        </p:spPr>
      </p:pic>
    </p:spTree>
    <p:extLst>
      <p:ext uri="{BB962C8B-B14F-4D97-AF65-F5344CB8AC3E}">
        <p14:creationId xmlns:p14="http://schemas.microsoft.com/office/powerpoint/2010/main" val="2408305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213" y="418093"/>
            <a:ext cx="9165166" cy="673100"/>
          </a:xfrm>
        </p:spPr>
        <p:txBody>
          <a:bodyPr>
            <a:normAutofit fontScale="90000"/>
          </a:bodyPr>
          <a:lstStyle/>
          <a:p>
            <a:r>
              <a:rPr lang="en-ZW" sz="2600" dirty="0"/>
              <a:t>Key findings </a:t>
            </a:r>
            <a:r>
              <a:rPr lang="en-ZW" sz="2700" dirty="0"/>
              <a:t>(5/5)</a:t>
            </a:r>
            <a:br>
              <a:rPr lang="en-ZW" sz="3600" b="0" dirty="0">
                <a:latin typeface="Arial"/>
              </a:rPr>
            </a:br>
            <a:endParaRPr lang="en-GB"/>
          </a:p>
        </p:txBody>
      </p:sp>
      <p:sp>
        <p:nvSpPr>
          <p:cNvPr id="9" name="Content Placeholder 2">
            <a:extLst>
              <a:ext uri="{FF2B5EF4-FFF2-40B4-BE49-F238E27FC236}">
                <a16:creationId xmlns:a16="http://schemas.microsoft.com/office/drawing/2014/main" id="{F63BDB7B-D180-49C0-B014-389A6B1DDECF}"/>
              </a:ext>
            </a:extLst>
          </p:cNvPr>
          <p:cNvSpPr txBox="1">
            <a:spLocks/>
          </p:cNvSpPr>
          <p:nvPr/>
        </p:nvSpPr>
        <p:spPr>
          <a:xfrm>
            <a:off x="694609" y="1251310"/>
            <a:ext cx="8432596" cy="4838599"/>
          </a:xfrm>
          <a:prstGeom prst="rect">
            <a:avLst/>
          </a:prstGeom>
        </p:spPr>
        <p:txBody>
          <a:bodyPr vert="horz" lIns="91440" tIns="45720" rIns="91440" bIns="45720" rtlCol="0" anchor="t">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panose="05000000000000000000" pitchFamily="2" charset="2"/>
              <a:buChar char="Ø"/>
              <a:defRPr sz="20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50000"/>
              </a:lnSpc>
              <a:buNone/>
            </a:pPr>
            <a:r>
              <a:rPr lang="en-US" sz="2000" b="1" dirty="0">
                <a:latin typeface="UniversCA-Light"/>
              </a:rPr>
              <a:t>Cases of limited impact of tax expenditures:</a:t>
            </a:r>
            <a:endParaRPr lang="en-US" sz="2000" dirty="0">
              <a:latin typeface="UniversCA-Light"/>
            </a:endParaRPr>
          </a:p>
          <a:p>
            <a:pPr algn="l">
              <a:lnSpc>
                <a:spcPct val="150000"/>
              </a:lnSpc>
            </a:pPr>
            <a:r>
              <a:rPr lang="en-US" sz="1600" b="1" dirty="0">
                <a:latin typeface="UniversCA-Light"/>
              </a:rPr>
              <a:t>In Colombia: </a:t>
            </a:r>
            <a:r>
              <a:rPr lang="en-US" sz="1600" dirty="0">
                <a:latin typeface="UniversCA-Light"/>
              </a:rPr>
              <a:t>the government itself recognized that empirical evidence showed that the effect of investor tax exemptions for </a:t>
            </a:r>
            <a:r>
              <a:rPr lang="en-US" sz="1600" b="1" i="1" dirty="0">
                <a:solidFill>
                  <a:schemeClr val="accent1"/>
                </a:solidFill>
                <a:latin typeface="UniversCA-Light"/>
              </a:rPr>
              <a:t>zonas </a:t>
            </a:r>
            <a:r>
              <a:rPr lang="en-US" sz="1600" b="1" i="1" dirty="0" err="1">
                <a:solidFill>
                  <a:schemeClr val="accent1"/>
                </a:solidFill>
                <a:latin typeface="UniversCA-Light"/>
              </a:rPr>
              <a:t>francas</a:t>
            </a:r>
            <a:r>
              <a:rPr lang="en-US" sz="1600" b="1" i="1" dirty="0">
                <a:solidFill>
                  <a:schemeClr val="accent1"/>
                </a:solidFill>
                <a:latin typeface="UniversCA-Light"/>
              </a:rPr>
              <a:t> </a:t>
            </a:r>
            <a:r>
              <a:rPr lang="en-US" sz="1600" dirty="0">
                <a:latin typeface="UniversCA-Light"/>
              </a:rPr>
              <a:t>(free trade zones) were not as positive as expected.</a:t>
            </a:r>
          </a:p>
          <a:p>
            <a:pPr>
              <a:lnSpc>
                <a:spcPct val="150000"/>
              </a:lnSpc>
            </a:pPr>
            <a:r>
              <a:rPr lang="en-US" sz="1600" b="1" dirty="0">
                <a:latin typeface="UniversCA-Light"/>
              </a:rPr>
              <a:t>In Central America: </a:t>
            </a:r>
            <a:r>
              <a:rPr lang="en-US" sz="1600" dirty="0">
                <a:latin typeface="UniversCA-Light"/>
              </a:rPr>
              <a:t>A regional study questioned the commonly held view that investor tax exemptions are key to attracting investment. It showed  that the large investment incentives had little impact on economic growth or job creation.</a:t>
            </a:r>
          </a:p>
          <a:p>
            <a:pPr>
              <a:lnSpc>
                <a:spcPct val="150000"/>
              </a:lnSpc>
            </a:pPr>
            <a:r>
              <a:rPr lang="en-US" sz="1600" b="1" dirty="0">
                <a:latin typeface="UniversCA-Light"/>
              </a:rPr>
              <a:t>In Mexico: </a:t>
            </a:r>
            <a:r>
              <a:rPr lang="en-US" sz="1600" dirty="0">
                <a:latin typeface="UniversCA-Light"/>
              </a:rPr>
              <a:t>a group working in the state of Sonora highlighted the contradiction inherent in that the same government that doles out investor tax exemptions to </a:t>
            </a:r>
            <a:r>
              <a:rPr lang="en-US" sz="1600" b="1" dirty="0">
                <a:solidFill>
                  <a:schemeClr val="accent1"/>
                </a:solidFill>
                <a:latin typeface="UniversCA-Light"/>
              </a:rPr>
              <a:t>large scale agribusiness </a:t>
            </a:r>
            <a:r>
              <a:rPr lang="en-US" sz="1600" dirty="0">
                <a:latin typeface="UniversCA-Light"/>
              </a:rPr>
              <a:t>claims not to have </a:t>
            </a:r>
            <a:r>
              <a:rPr lang="en-US" sz="1600" b="1" dirty="0">
                <a:solidFill>
                  <a:schemeClr val="accent1"/>
                </a:solidFill>
                <a:latin typeface="UniversCA-Light"/>
              </a:rPr>
              <a:t>sufficient resources </a:t>
            </a:r>
            <a:r>
              <a:rPr lang="en-US" sz="1600" dirty="0">
                <a:latin typeface="UniversCA-Light"/>
              </a:rPr>
              <a:t>to provide basic services for the poor. </a:t>
            </a:r>
          </a:p>
          <a:p>
            <a:pPr lvl="1"/>
            <a:endParaRPr lang="en-US" sz="1600" dirty="0">
              <a:latin typeface="UniversCA-Light"/>
            </a:endParaRPr>
          </a:p>
          <a:p>
            <a:pPr lvl="1"/>
            <a:endParaRPr lang="en-US" sz="1600" dirty="0">
              <a:latin typeface="UniversCA-Light"/>
            </a:endParaRPr>
          </a:p>
        </p:txBody>
      </p:sp>
      <p:pic>
        <p:nvPicPr>
          <p:cNvPr id="7" name="Picture 7" descr="Icon&#10;&#10;Description automatically generated">
            <a:extLst>
              <a:ext uri="{FF2B5EF4-FFF2-40B4-BE49-F238E27FC236}">
                <a16:creationId xmlns:a16="http://schemas.microsoft.com/office/drawing/2014/main" id="{FB9A836C-1BA8-0477-43B7-9A74CF43A55E}"/>
              </a:ext>
            </a:extLst>
          </p:cNvPr>
          <p:cNvPicPr>
            <a:picLocks noChangeAspect="1"/>
          </p:cNvPicPr>
          <p:nvPr/>
        </p:nvPicPr>
        <p:blipFill>
          <a:blip r:embed="rId2"/>
          <a:stretch>
            <a:fillRect/>
          </a:stretch>
        </p:blipFill>
        <p:spPr>
          <a:xfrm>
            <a:off x="9157010" y="2965208"/>
            <a:ext cx="2743200" cy="1689583"/>
          </a:xfrm>
          <a:prstGeom prst="rect">
            <a:avLst/>
          </a:prstGeom>
        </p:spPr>
      </p:pic>
    </p:spTree>
    <p:extLst>
      <p:ext uri="{BB962C8B-B14F-4D97-AF65-F5344CB8AC3E}">
        <p14:creationId xmlns:p14="http://schemas.microsoft.com/office/powerpoint/2010/main" val="3807767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432" y="496457"/>
            <a:ext cx="9165166" cy="673100"/>
          </a:xfrm>
        </p:spPr>
        <p:txBody>
          <a:bodyPr>
            <a:normAutofit fontScale="90000"/>
          </a:bodyPr>
          <a:lstStyle/>
          <a:p>
            <a:r>
              <a:rPr lang="en-ZW" sz="2600" dirty="0"/>
              <a:t>Challenges and Opportunities</a:t>
            </a:r>
            <a:r>
              <a:rPr lang="en-ZW" dirty="0"/>
              <a:t> </a:t>
            </a:r>
            <a:r>
              <a:rPr lang="en-ZW" sz="2400" dirty="0">
                <a:ea typeface="+mj-lt"/>
                <a:cs typeface="+mj-lt"/>
              </a:rPr>
              <a:t>(1/3)</a:t>
            </a:r>
            <a:br>
              <a:rPr lang="en-ZW" sz="3600" b="0" dirty="0">
                <a:latin typeface="Arial"/>
              </a:rPr>
            </a:br>
            <a:endParaRPr lang="en-GB"/>
          </a:p>
        </p:txBody>
      </p:sp>
      <p:graphicFrame>
        <p:nvGraphicFramePr>
          <p:cNvPr id="7" name="Table 7">
            <a:extLst>
              <a:ext uri="{FF2B5EF4-FFF2-40B4-BE49-F238E27FC236}">
                <a16:creationId xmlns:a16="http://schemas.microsoft.com/office/drawing/2014/main" id="{5E9EA4F7-C92F-43A3-875C-F330EFFB9D01}"/>
              </a:ext>
            </a:extLst>
          </p:cNvPr>
          <p:cNvGraphicFramePr>
            <a:graphicFrameLocks noGrp="1"/>
          </p:cNvGraphicFramePr>
          <p:nvPr>
            <p:extLst>
              <p:ext uri="{D42A27DB-BD31-4B8C-83A1-F6EECF244321}">
                <p14:modId xmlns:p14="http://schemas.microsoft.com/office/powerpoint/2010/main" val="752853487"/>
              </p:ext>
            </p:extLst>
          </p:nvPr>
        </p:nvGraphicFramePr>
        <p:xfrm>
          <a:off x="387151" y="1983700"/>
          <a:ext cx="11199682" cy="3467415"/>
        </p:xfrm>
        <a:graphic>
          <a:graphicData uri="http://schemas.openxmlformats.org/drawingml/2006/table">
            <a:tbl>
              <a:tblPr firstRow="1" bandRow="1">
                <a:tableStyleId>{5C22544A-7EE6-4342-B048-85BDC9FD1C3A}</a:tableStyleId>
              </a:tblPr>
              <a:tblGrid>
                <a:gridCol w="2515093">
                  <a:extLst>
                    <a:ext uri="{9D8B030D-6E8A-4147-A177-3AD203B41FA5}">
                      <a16:colId xmlns:a16="http://schemas.microsoft.com/office/drawing/2014/main" val="2787336017"/>
                    </a:ext>
                  </a:extLst>
                </a:gridCol>
                <a:gridCol w="2534027">
                  <a:extLst>
                    <a:ext uri="{9D8B030D-6E8A-4147-A177-3AD203B41FA5}">
                      <a16:colId xmlns:a16="http://schemas.microsoft.com/office/drawing/2014/main" val="3554395154"/>
                    </a:ext>
                  </a:extLst>
                </a:gridCol>
                <a:gridCol w="6150562">
                  <a:extLst>
                    <a:ext uri="{9D8B030D-6E8A-4147-A177-3AD203B41FA5}">
                      <a16:colId xmlns:a16="http://schemas.microsoft.com/office/drawing/2014/main" val="2008285304"/>
                    </a:ext>
                  </a:extLst>
                </a:gridCol>
              </a:tblGrid>
              <a:tr h="504351">
                <a:tc>
                  <a:txBody>
                    <a:bodyPr/>
                    <a:lstStyle/>
                    <a:p>
                      <a:pPr algn="ctr"/>
                      <a:endParaRPr lang="en-CA">
                        <a:latin typeface="UniversCA-Light"/>
                      </a:endParaRPr>
                    </a:p>
                  </a:txBody>
                  <a:tcPr/>
                </a:tc>
                <a:tc>
                  <a:txBody>
                    <a:bodyPr/>
                    <a:lstStyle/>
                    <a:p>
                      <a:pPr algn="ctr"/>
                      <a:r>
                        <a:rPr lang="en-CA" dirty="0">
                          <a:latin typeface="UniversCA-Light"/>
                        </a:rPr>
                        <a:t>Challenges</a:t>
                      </a:r>
                    </a:p>
                  </a:txBody>
                  <a:tcPr/>
                </a:tc>
                <a:tc>
                  <a:txBody>
                    <a:bodyPr/>
                    <a:lstStyle/>
                    <a:p>
                      <a:pPr algn="ctr"/>
                      <a:r>
                        <a:rPr lang="en-CA" dirty="0">
                          <a:latin typeface="UniversCA-Light"/>
                        </a:rPr>
                        <a:t>Opportunities</a:t>
                      </a:r>
                    </a:p>
                  </a:txBody>
                  <a:tcPr/>
                </a:tc>
                <a:extLst>
                  <a:ext uri="{0D108BD9-81ED-4DB2-BD59-A6C34878D82A}">
                    <a16:rowId xmlns:a16="http://schemas.microsoft.com/office/drawing/2014/main" val="4242400354"/>
                  </a:ext>
                </a:extLst>
              </a:tr>
              <a:tr h="296306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b="1" dirty="0">
                          <a:latin typeface="UniversCA-Light"/>
                        </a:rPr>
                        <a:t>Transparency</a:t>
                      </a:r>
                    </a:p>
                    <a:p>
                      <a:endParaRPr lang="en-CA">
                        <a:latin typeface="UniversCA-Light"/>
                      </a:endParaRPr>
                    </a:p>
                  </a:txBody>
                  <a:tcPr/>
                </a:tc>
                <a:tc>
                  <a:txBody>
                    <a:bodyPr/>
                    <a:lstStyle/>
                    <a:p>
                      <a:pPr marL="285750" indent="-285750">
                        <a:buFont typeface="Arial" panose="020B0604020202020204" pitchFamily="34" charset="0"/>
                        <a:buChar char="•"/>
                      </a:pPr>
                      <a:r>
                        <a:rPr lang="en-CA" sz="1500" dirty="0">
                          <a:latin typeface="UniversCA-Light"/>
                        </a:rPr>
                        <a:t>Lack of data</a:t>
                      </a:r>
                    </a:p>
                    <a:p>
                      <a:pPr marL="285750" indent="-285750">
                        <a:buFont typeface="Arial" panose="020B0604020202020204" pitchFamily="34" charset="0"/>
                        <a:buChar char="•"/>
                      </a:pPr>
                      <a:r>
                        <a:rPr lang="en-CA" sz="1500" dirty="0">
                          <a:latin typeface="UniversCA-Light"/>
                        </a:rPr>
                        <a:t>Differences in available makes comparisons difficult</a:t>
                      </a:r>
                    </a:p>
                    <a:p>
                      <a:pPr marL="285750" indent="-285750">
                        <a:buFont typeface="Arial" panose="020B0604020202020204" pitchFamily="34" charset="0"/>
                        <a:buChar char="•"/>
                      </a:pPr>
                      <a:r>
                        <a:rPr lang="en-CA" sz="1500" dirty="0">
                          <a:latin typeface="UniversCA-Light"/>
                        </a:rPr>
                        <a:t>Secrecy is intentional</a:t>
                      </a:r>
                    </a:p>
                  </a:txBody>
                  <a:tcPr/>
                </a:tc>
                <a:tc>
                  <a:txBody>
                    <a:bodyPr/>
                    <a:lstStyle/>
                    <a:p>
                      <a:pPr marL="285750" indent="-285750">
                        <a:buFont typeface="Arial" panose="020B0604020202020204" pitchFamily="34" charset="0"/>
                        <a:buChar char="•"/>
                      </a:pPr>
                      <a:r>
                        <a:rPr lang="en-US" sz="1500" b="0" i="0" u="none" strike="noStrike" kern="1200" baseline="0" dirty="0">
                          <a:solidFill>
                            <a:schemeClr val="dk1"/>
                          </a:solidFill>
                          <a:latin typeface="UniversCA-Light"/>
                          <a:ea typeface="+mn-ea"/>
                          <a:cs typeface="+mn-cs"/>
                        </a:rPr>
                        <a:t>IBP will carry out a more comprehensive comparison of country practices on tax expenditure transparency, based on existing international </a:t>
                      </a:r>
                      <a:r>
                        <a:rPr lang="en-CA" sz="1500" b="0" i="0" u="none" strike="noStrike" kern="1200" baseline="0" dirty="0">
                          <a:solidFill>
                            <a:schemeClr val="dk1"/>
                          </a:solidFill>
                          <a:latin typeface="UniversCA-Light"/>
                          <a:ea typeface="+mn-ea"/>
                          <a:cs typeface="+mn-cs"/>
                        </a:rPr>
                        <a:t>guidelines</a:t>
                      </a:r>
                    </a:p>
                    <a:p>
                      <a:pPr marL="285750" indent="-285750">
                        <a:buFont typeface="Arial" panose="020B0604020202020204" pitchFamily="34" charset="0"/>
                        <a:buChar char="•"/>
                      </a:pPr>
                      <a:r>
                        <a:rPr lang="en-CA" sz="1500" b="0" i="0" u="none" strike="noStrike" kern="1200" baseline="0" dirty="0">
                          <a:solidFill>
                            <a:schemeClr val="dk1"/>
                          </a:solidFill>
                          <a:latin typeface="UniversCA-Light"/>
                          <a:ea typeface="+mn-ea"/>
                          <a:cs typeface="+mn-cs"/>
                        </a:rPr>
                        <a:t>“Tax Incentives Scorecard” (Christian Aid, ICEFI) provide a good template for comparison</a:t>
                      </a:r>
                    </a:p>
                    <a:p>
                      <a:pPr marL="285750" indent="-285750">
                        <a:buFont typeface="Arial" panose="020B0604020202020204" pitchFamily="34" charset="0"/>
                        <a:buChar char="•"/>
                      </a:pPr>
                      <a:r>
                        <a:rPr lang="en-US" sz="1500" b="0" i="0" u="none" strike="noStrike" kern="1200" baseline="0" dirty="0">
                          <a:solidFill>
                            <a:schemeClr val="dk1"/>
                          </a:solidFill>
                          <a:latin typeface="UniversCA-Light"/>
                          <a:ea typeface="+mn-ea"/>
                          <a:cs typeface="+mn-cs"/>
                        </a:rPr>
                        <a:t>IBP and partners are planning a comparative study on tax secrecy practices across countries, to inform and support advocacy efforts aimed at reducing tax secrecy</a:t>
                      </a:r>
                    </a:p>
                    <a:p>
                      <a:pPr marL="0" indent="0">
                        <a:buFont typeface="Arial" panose="020B0604020202020204" pitchFamily="34" charset="0"/>
                        <a:buNone/>
                      </a:pPr>
                      <a:endParaRPr lang="en-US" sz="1500" b="0" i="0" u="none" strike="noStrike" kern="1200" baseline="0" dirty="0">
                        <a:solidFill>
                          <a:schemeClr val="dk1"/>
                        </a:solidFill>
                        <a:latin typeface="UniversCA-Light"/>
                        <a:ea typeface="+mn-ea"/>
                        <a:cs typeface="+mn-cs"/>
                      </a:endParaRPr>
                    </a:p>
                  </a:txBody>
                  <a:tcPr/>
                </a:tc>
                <a:extLst>
                  <a:ext uri="{0D108BD9-81ED-4DB2-BD59-A6C34878D82A}">
                    <a16:rowId xmlns:a16="http://schemas.microsoft.com/office/drawing/2014/main" val="850133865"/>
                  </a:ext>
                </a:extLst>
              </a:tr>
            </a:tbl>
          </a:graphicData>
        </a:graphic>
      </p:graphicFrame>
    </p:spTree>
    <p:extLst>
      <p:ext uri="{BB962C8B-B14F-4D97-AF65-F5344CB8AC3E}">
        <p14:creationId xmlns:p14="http://schemas.microsoft.com/office/powerpoint/2010/main" val="2861716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97" y="477871"/>
            <a:ext cx="9165166" cy="673100"/>
          </a:xfrm>
        </p:spPr>
        <p:txBody>
          <a:bodyPr>
            <a:normAutofit fontScale="90000"/>
          </a:bodyPr>
          <a:lstStyle/>
          <a:p>
            <a:r>
              <a:rPr lang="en-ZW" sz="2600" dirty="0"/>
              <a:t>Challenges and Opportunities</a:t>
            </a:r>
            <a:r>
              <a:rPr lang="en-ZW" dirty="0"/>
              <a:t> </a:t>
            </a:r>
            <a:r>
              <a:rPr lang="en-ZW" sz="2700" dirty="0"/>
              <a:t>(2/3)</a:t>
            </a:r>
            <a:br>
              <a:rPr lang="en-ZW" sz="3600" b="0" dirty="0">
                <a:latin typeface="Arial"/>
              </a:rPr>
            </a:br>
            <a:endParaRPr lang="en-GB"/>
          </a:p>
        </p:txBody>
      </p:sp>
      <p:graphicFrame>
        <p:nvGraphicFramePr>
          <p:cNvPr id="7" name="Table 7">
            <a:extLst>
              <a:ext uri="{FF2B5EF4-FFF2-40B4-BE49-F238E27FC236}">
                <a16:creationId xmlns:a16="http://schemas.microsoft.com/office/drawing/2014/main" id="{5E9EA4F7-C92F-43A3-875C-F330EFFB9D01}"/>
              </a:ext>
            </a:extLst>
          </p:cNvPr>
          <p:cNvGraphicFramePr>
            <a:graphicFrameLocks noGrp="1"/>
          </p:cNvGraphicFramePr>
          <p:nvPr>
            <p:extLst>
              <p:ext uri="{D42A27DB-BD31-4B8C-83A1-F6EECF244321}">
                <p14:modId xmlns:p14="http://schemas.microsoft.com/office/powerpoint/2010/main" val="914702099"/>
              </p:ext>
            </p:extLst>
          </p:nvPr>
        </p:nvGraphicFramePr>
        <p:xfrm>
          <a:off x="353121" y="2016511"/>
          <a:ext cx="11320489" cy="3401128"/>
        </p:xfrm>
        <a:graphic>
          <a:graphicData uri="http://schemas.openxmlformats.org/drawingml/2006/table">
            <a:tbl>
              <a:tblPr firstRow="1" bandRow="1">
                <a:tableStyleId>{5C22544A-7EE6-4342-B048-85BDC9FD1C3A}</a:tableStyleId>
              </a:tblPr>
              <a:tblGrid>
                <a:gridCol w="2542223">
                  <a:extLst>
                    <a:ext uri="{9D8B030D-6E8A-4147-A177-3AD203B41FA5}">
                      <a16:colId xmlns:a16="http://schemas.microsoft.com/office/drawing/2014/main" val="2787336017"/>
                    </a:ext>
                  </a:extLst>
                </a:gridCol>
                <a:gridCol w="2561361">
                  <a:extLst>
                    <a:ext uri="{9D8B030D-6E8A-4147-A177-3AD203B41FA5}">
                      <a16:colId xmlns:a16="http://schemas.microsoft.com/office/drawing/2014/main" val="3554395154"/>
                    </a:ext>
                  </a:extLst>
                </a:gridCol>
                <a:gridCol w="6216905">
                  <a:extLst>
                    <a:ext uri="{9D8B030D-6E8A-4147-A177-3AD203B41FA5}">
                      <a16:colId xmlns:a16="http://schemas.microsoft.com/office/drawing/2014/main" val="2008285304"/>
                    </a:ext>
                  </a:extLst>
                </a:gridCol>
              </a:tblGrid>
              <a:tr h="496793">
                <a:tc>
                  <a:txBody>
                    <a:bodyPr/>
                    <a:lstStyle/>
                    <a:p>
                      <a:pPr algn="ctr"/>
                      <a:endParaRPr lang="en-CA">
                        <a:latin typeface="UniversCA-Light"/>
                      </a:endParaRPr>
                    </a:p>
                  </a:txBody>
                  <a:tcPr/>
                </a:tc>
                <a:tc>
                  <a:txBody>
                    <a:bodyPr/>
                    <a:lstStyle/>
                    <a:p>
                      <a:pPr algn="ctr"/>
                      <a:r>
                        <a:rPr lang="en-CA">
                          <a:latin typeface="UniversCA-Light"/>
                        </a:rPr>
                        <a:t>Challenges</a:t>
                      </a:r>
                    </a:p>
                  </a:txBody>
                  <a:tcPr/>
                </a:tc>
                <a:tc>
                  <a:txBody>
                    <a:bodyPr/>
                    <a:lstStyle/>
                    <a:p>
                      <a:pPr algn="ctr"/>
                      <a:r>
                        <a:rPr lang="en-CA">
                          <a:latin typeface="UniversCA-Light"/>
                        </a:rPr>
                        <a:t>Opportunities</a:t>
                      </a:r>
                    </a:p>
                  </a:txBody>
                  <a:tcPr/>
                </a:tc>
                <a:extLst>
                  <a:ext uri="{0D108BD9-81ED-4DB2-BD59-A6C34878D82A}">
                    <a16:rowId xmlns:a16="http://schemas.microsoft.com/office/drawing/2014/main" val="4242400354"/>
                  </a:ext>
                </a:extLst>
              </a:tr>
              <a:tr h="290433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b="1">
                          <a:latin typeface="UniversCA-Light"/>
                        </a:rPr>
                        <a:t>Decision-making processes</a:t>
                      </a:r>
                    </a:p>
                    <a:p>
                      <a:endParaRPr lang="en-CA">
                        <a:latin typeface="UniversCA-Light"/>
                      </a:endParaRPr>
                    </a:p>
                  </a:txBody>
                  <a:tcPr/>
                </a:tc>
                <a:tc>
                  <a:txBody>
                    <a:bodyPr/>
                    <a:lstStyle/>
                    <a:p>
                      <a:pPr marL="285750" indent="-285750">
                        <a:buFont typeface="Arial" panose="020B0604020202020204" pitchFamily="34" charset="0"/>
                        <a:buChar char="•"/>
                      </a:pPr>
                      <a:r>
                        <a:rPr lang="en-CA" sz="1500" dirty="0">
                          <a:latin typeface="UniversCA-Light"/>
                        </a:rPr>
                        <a:t>Opacity </a:t>
                      </a:r>
                    </a:p>
                    <a:p>
                      <a:pPr marL="285750" indent="-285750">
                        <a:buFont typeface="Arial" panose="020B0604020202020204" pitchFamily="34" charset="0"/>
                        <a:buChar char="•"/>
                      </a:pPr>
                      <a:r>
                        <a:rPr lang="en-CA" sz="1500" dirty="0">
                          <a:latin typeface="UniversCA-Light"/>
                        </a:rPr>
                        <a:t>Lobbying</a:t>
                      </a:r>
                    </a:p>
                    <a:p>
                      <a:pPr marL="285750" indent="-285750">
                        <a:buFont typeface="Arial" panose="020B0604020202020204" pitchFamily="34" charset="0"/>
                        <a:buChar char="•"/>
                      </a:pPr>
                      <a:r>
                        <a:rPr lang="en-CA" sz="1500" dirty="0">
                          <a:latin typeface="UniversCA-Light"/>
                        </a:rPr>
                        <a:t>Lack of public deliberation </a:t>
                      </a:r>
                    </a:p>
                    <a:p>
                      <a:pPr marL="285750" indent="-285750">
                        <a:buFont typeface="Arial" panose="020B0604020202020204" pitchFamily="34" charset="0"/>
                        <a:buChar char="•"/>
                      </a:pPr>
                      <a:r>
                        <a:rPr lang="en-CA" sz="1500" dirty="0">
                          <a:latin typeface="UniversCA-Light"/>
                        </a:rPr>
                        <a:t>Scarcity of ex-ante evaluations</a:t>
                      </a:r>
                    </a:p>
                  </a:txBody>
                  <a:tcPr/>
                </a:tc>
                <a:tc>
                  <a:txBody>
                    <a:bodyPr/>
                    <a:lstStyle/>
                    <a:p>
                      <a:pPr marL="285750" indent="-285750">
                        <a:buFont typeface="Arial" panose="020B0604020202020204" pitchFamily="34" charset="0"/>
                        <a:buChar char="•"/>
                      </a:pPr>
                      <a:r>
                        <a:rPr lang="en-CA" sz="1500" b="0" i="0" u="none" strike="noStrike" kern="1200" baseline="0" dirty="0">
                          <a:solidFill>
                            <a:schemeClr val="dk1"/>
                          </a:solidFill>
                          <a:latin typeface="UniversCA-Light"/>
                          <a:ea typeface="+mn-ea"/>
                          <a:cs typeface="+mn-cs"/>
                        </a:rPr>
                        <a:t>Changing the status quo: strategic coalitions of CSOs with actors bearing similar objectives of promoting transparency</a:t>
                      </a:r>
                    </a:p>
                    <a:p>
                      <a:pPr marL="285750" indent="-285750">
                        <a:buFont typeface="Arial" panose="020B0604020202020204" pitchFamily="34" charset="0"/>
                        <a:buChar char="•"/>
                      </a:pPr>
                      <a:r>
                        <a:rPr lang="en-US" sz="1500" b="0" i="0" u="none" strike="noStrike" kern="1200" baseline="0" dirty="0">
                          <a:solidFill>
                            <a:schemeClr val="dk1"/>
                          </a:solidFill>
                          <a:latin typeface="UniversCA-Light"/>
                          <a:ea typeface="+mn-ea"/>
                          <a:cs typeface="+mn-cs"/>
                        </a:rPr>
                        <a:t>Assessing distributional impacts of tax expenditures, and their impact on a government’s responsibility to fulfil its human rights obligations</a:t>
                      </a:r>
                    </a:p>
                    <a:p>
                      <a:pPr marL="285750" indent="-285750">
                        <a:buFont typeface="Arial" panose="020B0604020202020204" pitchFamily="34" charset="0"/>
                        <a:buChar char="•"/>
                      </a:pPr>
                      <a:r>
                        <a:rPr lang="en-US" sz="1500" b="0" i="0" u="none" strike="noStrike" kern="1200" baseline="0" dirty="0">
                          <a:solidFill>
                            <a:schemeClr val="dk1"/>
                          </a:solidFill>
                          <a:latin typeface="UniversCA-Light"/>
                          <a:ea typeface="+mn-ea"/>
                          <a:cs typeface="+mn-cs"/>
                        </a:rPr>
                        <a:t>Advocating for transparent and clear legal processes with democratic oversight and political scrutiny</a:t>
                      </a:r>
                    </a:p>
                    <a:p>
                      <a:pPr marL="285750" indent="-285750">
                        <a:buFont typeface="Arial" panose="020B0604020202020204" pitchFamily="34" charset="0"/>
                        <a:buChar char="•"/>
                      </a:pPr>
                      <a:endParaRPr lang="en-CA" sz="1500" b="0" i="0" u="none" strike="noStrike" kern="1200" baseline="0" dirty="0">
                        <a:solidFill>
                          <a:schemeClr val="dk1"/>
                        </a:solidFill>
                        <a:latin typeface="UniversCA-Light"/>
                        <a:ea typeface="+mn-ea"/>
                        <a:cs typeface="+mn-cs"/>
                      </a:endParaRPr>
                    </a:p>
                    <a:p>
                      <a:endParaRPr lang="en-CA" sz="1500" dirty="0">
                        <a:latin typeface="UniversCA-Light"/>
                      </a:endParaRPr>
                    </a:p>
                  </a:txBody>
                  <a:tcPr/>
                </a:tc>
                <a:extLst>
                  <a:ext uri="{0D108BD9-81ED-4DB2-BD59-A6C34878D82A}">
                    <a16:rowId xmlns:a16="http://schemas.microsoft.com/office/drawing/2014/main" val="4266730562"/>
                  </a:ext>
                </a:extLst>
              </a:tr>
            </a:tbl>
          </a:graphicData>
        </a:graphic>
      </p:graphicFrame>
    </p:spTree>
    <p:extLst>
      <p:ext uri="{BB962C8B-B14F-4D97-AF65-F5344CB8AC3E}">
        <p14:creationId xmlns:p14="http://schemas.microsoft.com/office/powerpoint/2010/main" val="221779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212" y="515042"/>
            <a:ext cx="9165166" cy="673100"/>
          </a:xfrm>
        </p:spPr>
        <p:txBody>
          <a:bodyPr>
            <a:normAutofit fontScale="90000"/>
          </a:bodyPr>
          <a:lstStyle/>
          <a:p>
            <a:r>
              <a:rPr lang="en-ZW" sz="2600" dirty="0"/>
              <a:t>Challenges and Opportunities</a:t>
            </a:r>
            <a:r>
              <a:rPr lang="en-ZW" dirty="0"/>
              <a:t> </a:t>
            </a:r>
            <a:r>
              <a:rPr lang="en-ZW" sz="2700" dirty="0"/>
              <a:t>(3/3)</a:t>
            </a:r>
            <a:br>
              <a:rPr lang="en-ZW" sz="3600" b="0" dirty="0">
                <a:latin typeface="Arial"/>
              </a:rPr>
            </a:br>
            <a:endParaRPr lang="en-GB"/>
          </a:p>
        </p:txBody>
      </p:sp>
      <p:graphicFrame>
        <p:nvGraphicFramePr>
          <p:cNvPr id="4" name="Table 7">
            <a:extLst>
              <a:ext uri="{FF2B5EF4-FFF2-40B4-BE49-F238E27FC236}">
                <a16:creationId xmlns:a16="http://schemas.microsoft.com/office/drawing/2014/main" id="{AFCDAF93-9DAC-4EFB-8404-0210BCA2BD14}"/>
              </a:ext>
            </a:extLst>
          </p:cNvPr>
          <p:cNvGraphicFramePr>
            <a:graphicFrameLocks noGrp="1"/>
          </p:cNvGraphicFramePr>
          <p:nvPr>
            <p:extLst>
              <p:ext uri="{D42A27DB-BD31-4B8C-83A1-F6EECF244321}">
                <p14:modId xmlns:p14="http://schemas.microsoft.com/office/powerpoint/2010/main" val="601968779"/>
              </p:ext>
            </p:extLst>
          </p:nvPr>
        </p:nvGraphicFramePr>
        <p:xfrm>
          <a:off x="380999" y="1589048"/>
          <a:ext cx="11171805" cy="4386177"/>
        </p:xfrm>
        <a:graphic>
          <a:graphicData uri="http://schemas.openxmlformats.org/drawingml/2006/table">
            <a:tbl>
              <a:tblPr firstRow="1" bandRow="1">
                <a:tableStyleId>{5C22544A-7EE6-4342-B048-85BDC9FD1C3A}</a:tableStyleId>
              </a:tblPr>
              <a:tblGrid>
                <a:gridCol w="2508834">
                  <a:extLst>
                    <a:ext uri="{9D8B030D-6E8A-4147-A177-3AD203B41FA5}">
                      <a16:colId xmlns:a16="http://schemas.microsoft.com/office/drawing/2014/main" val="2787336017"/>
                    </a:ext>
                  </a:extLst>
                </a:gridCol>
                <a:gridCol w="3071447">
                  <a:extLst>
                    <a:ext uri="{9D8B030D-6E8A-4147-A177-3AD203B41FA5}">
                      <a16:colId xmlns:a16="http://schemas.microsoft.com/office/drawing/2014/main" val="3554395154"/>
                    </a:ext>
                  </a:extLst>
                </a:gridCol>
                <a:gridCol w="5591524">
                  <a:extLst>
                    <a:ext uri="{9D8B030D-6E8A-4147-A177-3AD203B41FA5}">
                      <a16:colId xmlns:a16="http://schemas.microsoft.com/office/drawing/2014/main" val="2008285304"/>
                    </a:ext>
                  </a:extLst>
                </a:gridCol>
              </a:tblGrid>
              <a:tr h="379052">
                <a:tc>
                  <a:txBody>
                    <a:bodyPr/>
                    <a:lstStyle/>
                    <a:p>
                      <a:pPr algn="ctr"/>
                      <a:endParaRPr lang="en-CA">
                        <a:latin typeface="UniversCA-Light"/>
                      </a:endParaRPr>
                    </a:p>
                  </a:txBody>
                  <a:tcPr/>
                </a:tc>
                <a:tc>
                  <a:txBody>
                    <a:bodyPr/>
                    <a:lstStyle/>
                    <a:p>
                      <a:pPr algn="ctr"/>
                      <a:r>
                        <a:rPr lang="en-CA" dirty="0">
                          <a:latin typeface="UniversCA-Light"/>
                        </a:rPr>
                        <a:t>Challenges</a:t>
                      </a:r>
                    </a:p>
                  </a:txBody>
                  <a:tcPr/>
                </a:tc>
                <a:tc>
                  <a:txBody>
                    <a:bodyPr/>
                    <a:lstStyle/>
                    <a:p>
                      <a:pPr algn="ctr"/>
                      <a:r>
                        <a:rPr lang="en-CA" dirty="0">
                          <a:latin typeface="UniversCA-Light"/>
                        </a:rPr>
                        <a:t>Opportunities</a:t>
                      </a:r>
                    </a:p>
                  </a:txBody>
                  <a:tcPr/>
                </a:tc>
                <a:extLst>
                  <a:ext uri="{0D108BD9-81ED-4DB2-BD59-A6C34878D82A}">
                    <a16:rowId xmlns:a16="http://schemas.microsoft.com/office/drawing/2014/main" val="4242400354"/>
                  </a:ext>
                </a:extLst>
              </a:tr>
              <a:tr h="4007125">
                <a:tc>
                  <a:txBody>
                    <a:bodyPr/>
                    <a:lstStyle/>
                    <a:p>
                      <a:r>
                        <a:rPr lang="en-CA" b="1" dirty="0">
                          <a:latin typeface="UniversCA-Light"/>
                        </a:rPr>
                        <a:t>Impact</a:t>
                      </a:r>
                    </a:p>
                  </a:txBody>
                  <a:tcPr/>
                </a:tc>
                <a:tc>
                  <a:txBody>
                    <a:bodyPr/>
                    <a:lstStyle/>
                    <a:p>
                      <a:pPr marL="285750" indent="-285750">
                        <a:buFont typeface="Arial" panose="020B0604020202020204" pitchFamily="34" charset="0"/>
                        <a:buChar char="•"/>
                      </a:pPr>
                      <a:r>
                        <a:rPr lang="en-US" sz="1500" b="0" i="0" u="none" strike="noStrike" kern="1200" baseline="0" dirty="0">
                          <a:solidFill>
                            <a:schemeClr val="dk1"/>
                          </a:solidFill>
                          <a:latin typeface="UniversCA-Light"/>
                          <a:ea typeface="+mn-ea"/>
                          <a:cs typeface="+mn-cs"/>
                        </a:rPr>
                        <a:t>Scarcity of evaluation studies produced and published by </a:t>
                      </a:r>
                      <a:r>
                        <a:rPr lang="en-CA" sz="1500" b="0" i="0" u="none" strike="noStrike" kern="1200" baseline="0" dirty="0">
                          <a:solidFill>
                            <a:schemeClr val="dk1"/>
                          </a:solidFill>
                          <a:latin typeface="UniversCA-Light"/>
                          <a:ea typeface="+mn-ea"/>
                          <a:cs typeface="+mn-cs"/>
                        </a:rPr>
                        <a:t>governments</a:t>
                      </a:r>
                    </a:p>
                    <a:p>
                      <a:endParaRPr lang="en-CA" sz="1500" b="0" i="0" u="none" strike="noStrike" kern="1200" baseline="0" dirty="0">
                        <a:solidFill>
                          <a:schemeClr val="dk1"/>
                        </a:solidFill>
                        <a:latin typeface="UniversCA-Light"/>
                        <a:ea typeface="+mn-ea"/>
                        <a:cs typeface="+mn-cs"/>
                      </a:endParaRPr>
                    </a:p>
                    <a:p>
                      <a:pPr marL="285750" indent="-285750">
                        <a:buFont typeface="Arial" panose="020B0604020202020204" pitchFamily="34" charset="0"/>
                        <a:buChar char="•"/>
                      </a:pPr>
                      <a:r>
                        <a:rPr lang="en-CA" sz="1500" b="0" i="0" u="none" strike="noStrike" kern="1200" baseline="0" dirty="0">
                          <a:solidFill>
                            <a:schemeClr val="dk1"/>
                          </a:solidFill>
                          <a:latin typeface="UniversCA-Light"/>
                          <a:ea typeface="+mn-ea"/>
                          <a:cs typeface="+mn-cs"/>
                        </a:rPr>
                        <a:t>Lack of data and tools to adequately conduct independent assessments </a:t>
                      </a:r>
                    </a:p>
                    <a:p>
                      <a:pPr marL="0" indent="0">
                        <a:buFont typeface="Arial" panose="020B0604020202020204" pitchFamily="34" charset="0"/>
                        <a:buNone/>
                      </a:pPr>
                      <a:endParaRPr lang="en-CA" sz="1500" b="0" i="0" u="none" strike="noStrike" kern="1200" baseline="0" dirty="0">
                        <a:solidFill>
                          <a:schemeClr val="dk1"/>
                        </a:solidFill>
                        <a:latin typeface="UniversCA-Light"/>
                        <a:ea typeface="+mn-ea"/>
                        <a:cs typeface="+mn-cs"/>
                      </a:endParaRPr>
                    </a:p>
                    <a:p>
                      <a:pPr marL="285750" indent="-285750">
                        <a:buFont typeface="Arial" panose="020B0604020202020204" pitchFamily="34" charset="0"/>
                        <a:buChar char="•"/>
                      </a:pPr>
                      <a:r>
                        <a:rPr lang="en-US" sz="1500" b="0" i="0" u="none" strike="noStrike" kern="1200" baseline="0" dirty="0">
                          <a:solidFill>
                            <a:schemeClr val="dk1"/>
                          </a:solidFill>
                          <a:latin typeface="UniversCA-Light"/>
                          <a:ea typeface="+mn-ea"/>
                          <a:cs typeface="+mn-cs"/>
                        </a:rPr>
                        <a:t>Methodological complexities of cost-benefit analyses and micro-simulation models</a:t>
                      </a:r>
                      <a:endParaRPr lang="en-CA" sz="1500" b="0" i="0" u="none" strike="noStrike" kern="1200" baseline="0" dirty="0">
                        <a:solidFill>
                          <a:schemeClr val="dk1"/>
                        </a:solidFill>
                        <a:latin typeface="UniversCA-Light"/>
                        <a:ea typeface="+mn-ea"/>
                        <a:cs typeface="+mn-cs"/>
                      </a:endParaRPr>
                    </a:p>
                    <a:p>
                      <a:pPr marL="285750" indent="-285750">
                        <a:buFont typeface="Arial" panose="020B0604020202020204" pitchFamily="34" charset="0"/>
                        <a:buChar char="•"/>
                      </a:pPr>
                      <a:endParaRPr lang="en-CA" sz="1500" dirty="0">
                        <a:latin typeface="UniversCA-Light"/>
                      </a:endParaRPr>
                    </a:p>
                  </a:txBody>
                  <a:tcPr/>
                </a:tc>
                <a:tc>
                  <a:txBody>
                    <a:bodyPr/>
                    <a:lstStyle/>
                    <a:p>
                      <a:pPr marL="285750" indent="-285750">
                        <a:buFont typeface="Arial" panose="020B0604020202020204" pitchFamily="34" charset="0"/>
                        <a:buChar char="•"/>
                      </a:pPr>
                      <a:r>
                        <a:rPr lang="en-US" sz="1500" dirty="0">
                          <a:latin typeface="UniversCA-Light"/>
                        </a:rPr>
                        <a:t>Considering the complexity of conducting evaluations of the impact of tax expenditures, CSOs should push governments to put in place processes and procedures for the regular review and evaluation of tax expenditures</a:t>
                      </a:r>
                    </a:p>
                    <a:p>
                      <a:pPr marL="285750" indent="-285750">
                        <a:buFont typeface="Arial" panose="020B0604020202020204" pitchFamily="34" charset="0"/>
                        <a:buChar char="•"/>
                      </a:pPr>
                      <a:endParaRPr lang="en-US" sz="700" dirty="0">
                        <a:latin typeface="UniversCA-Light"/>
                      </a:endParaRPr>
                    </a:p>
                    <a:p>
                      <a:pPr marL="285750" indent="-285750">
                        <a:buFont typeface="Arial" panose="020B0604020202020204" pitchFamily="34" charset="0"/>
                        <a:buChar char="•"/>
                      </a:pPr>
                      <a:r>
                        <a:rPr lang="en-US" sz="1500" dirty="0">
                          <a:latin typeface="UniversCA-Light"/>
                        </a:rPr>
                        <a:t>CSOs should make use of available materials and guidelines on tax expenditure evaluations that were developed by various actors such as the IMF, the OECD, the US Government Accountability Office (GAO)</a:t>
                      </a:r>
                      <a:br>
                        <a:rPr lang="en-US" sz="1500" dirty="0">
                          <a:latin typeface="UniversCA-Light"/>
                        </a:rPr>
                      </a:br>
                      <a:endParaRPr lang="en-US" sz="700" dirty="0">
                        <a:latin typeface="UniversCA-Light"/>
                      </a:endParaRPr>
                    </a:p>
                    <a:p>
                      <a:pPr marL="285750" indent="-285750">
                        <a:buFont typeface="Arial" panose="020B0604020202020204" pitchFamily="34" charset="0"/>
                        <a:buChar char="•"/>
                      </a:pPr>
                      <a:r>
                        <a:rPr lang="en-US" sz="1500" kern="1200" dirty="0">
                          <a:solidFill>
                            <a:schemeClr val="dk1"/>
                          </a:solidFill>
                          <a:latin typeface="UniversCA-Light"/>
                          <a:ea typeface="+mn-ea"/>
                          <a:cs typeface="+mn-cs"/>
                        </a:rPr>
                        <a:t>CSOs can engage in the debate on tax expenditures by analyzing  the reasons given to justify them, and assessing the adequacy of stated objectives against available evidence</a:t>
                      </a:r>
                      <a:br>
                        <a:rPr lang="en-US" sz="1500" kern="1200" dirty="0">
                          <a:solidFill>
                            <a:srgbClr val="000000"/>
                          </a:solidFill>
                          <a:latin typeface="UniversCA-Light"/>
                          <a:ea typeface="+mn-ea"/>
                          <a:cs typeface="+mn-cs"/>
                        </a:rPr>
                      </a:br>
                      <a:endParaRPr lang="en-US" sz="700" kern="1200" dirty="0">
                        <a:solidFill>
                          <a:srgbClr val="000000"/>
                        </a:solidFill>
                        <a:latin typeface="UniversCA-Light"/>
                        <a:ea typeface="+mn-ea"/>
                        <a:cs typeface="+mn-cs"/>
                      </a:endParaRPr>
                    </a:p>
                    <a:p>
                      <a:pPr marL="285750" indent="-285750">
                        <a:buFont typeface="Arial" panose="020B0604020202020204" pitchFamily="34" charset="0"/>
                        <a:buChar char="•"/>
                      </a:pPr>
                      <a:r>
                        <a:rPr lang="en-US" sz="1500" kern="1200" dirty="0">
                          <a:solidFill>
                            <a:schemeClr val="dk1"/>
                          </a:solidFill>
                          <a:latin typeface="UniversCA-Light"/>
                          <a:ea typeface="+mn-ea"/>
                          <a:cs typeface="+mn-cs"/>
                        </a:rPr>
                        <a:t>CSOs should assess the trade-offs between the revenue costs of tax expenditures and the consequent under-spending on priority public needs.</a:t>
                      </a:r>
                    </a:p>
                    <a:p>
                      <a:pPr marL="285750" indent="-285750">
                        <a:buFont typeface="Arial" panose="020B0604020202020204" pitchFamily="34" charset="0"/>
                        <a:buChar char="•"/>
                      </a:pPr>
                      <a:endParaRPr lang="en-US" sz="1500" dirty="0">
                        <a:latin typeface="UniversCA-Light"/>
                      </a:endParaRPr>
                    </a:p>
                  </a:txBody>
                  <a:tcPr/>
                </a:tc>
                <a:extLst>
                  <a:ext uri="{0D108BD9-81ED-4DB2-BD59-A6C34878D82A}">
                    <a16:rowId xmlns:a16="http://schemas.microsoft.com/office/drawing/2014/main" val="2394964067"/>
                  </a:ext>
                </a:extLst>
              </a:tr>
            </a:tbl>
          </a:graphicData>
        </a:graphic>
      </p:graphicFrame>
    </p:spTree>
    <p:extLst>
      <p:ext uri="{BB962C8B-B14F-4D97-AF65-F5344CB8AC3E}">
        <p14:creationId xmlns:p14="http://schemas.microsoft.com/office/powerpoint/2010/main" val="2069478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t">
            <a:noAutofit/>
          </a:bodyPr>
          <a:lstStyle/>
          <a:p>
            <a:r>
              <a:rPr lang="en-ZW" sz="2600" dirty="0"/>
              <a:t>Conclusions</a:t>
            </a:r>
            <a:br>
              <a:rPr lang="en-ZW" sz="2600" b="0" dirty="0">
                <a:latin typeface="Arial"/>
              </a:rPr>
            </a:br>
            <a:endParaRPr lang="en-GB" sz="2600"/>
          </a:p>
        </p:txBody>
      </p:sp>
      <p:sp>
        <p:nvSpPr>
          <p:cNvPr id="3" name="Content Placeholder 2"/>
          <p:cNvSpPr>
            <a:spLocks noGrp="1"/>
          </p:cNvSpPr>
          <p:nvPr>
            <p:ph sz="half" idx="1"/>
          </p:nvPr>
        </p:nvSpPr>
        <p:spPr>
          <a:xfrm>
            <a:off x="4738622" y="1661776"/>
            <a:ext cx="6424072" cy="3282738"/>
          </a:xfrm>
        </p:spPr>
        <p:txBody>
          <a:bodyPr vert="horz" lIns="91440" tIns="45720" rIns="91440" bIns="45720" rtlCol="0" anchor="t">
            <a:noAutofit/>
          </a:bodyPr>
          <a:lstStyle/>
          <a:p>
            <a:pPr>
              <a:lnSpc>
                <a:spcPct val="150000"/>
              </a:lnSpc>
            </a:pPr>
            <a:r>
              <a:rPr lang="en-US" sz="1600" b="0" i="0" dirty="0">
                <a:solidFill>
                  <a:srgbClr val="666666"/>
                </a:solidFill>
                <a:effectLst/>
                <a:latin typeface="UniversCA-Light"/>
              </a:rPr>
              <a:t>Several challenges lie ahead in the pursuit of equitable tax policy, including navigating national and international political economy constraints to eliminate privileges embedded in the tax systems.</a:t>
            </a:r>
            <a:endParaRPr lang="en-US" dirty="0"/>
          </a:p>
          <a:p>
            <a:pPr algn="l">
              <a:lnSpc>
                <a:spcPct val="150000"/>
              </a:lnSpc>
            </a:pPr>
            <a:r>
              <a:rPr lang="en-US" sz="1600" b="1" dirty="0">
                <a:solidFill>
                  <a:srgbClr val="666666"/>
                </a:solidFill>
                <a:latin typeface="UniversCA-Light"/>
              </a:rPr>
              <a:t>T</a:t>
            </a:r>
            <a:r>
              <a:rPr lang="en-US" sz="1600" b="1" i="0" dirty="0">
                <a:solidFill>
                  <a:srgbClr val="666666"/>
                </a:solidFill>
                <a:effectLst/>
                <a:latin typeface="UniversCA-Light"/>
              </a:rPr>
              <a:t>he LATERAL project</a:t>
            </a:r>
            <a:r>
              <a:rPr lang="en-US" sz="1600" b="0" i="0" dirty="0">
                <a:solidFill>
                  <a:srgbClr val="666666"/>
                </a:solidFill>
                <a:effectLst/>
                <a:latin typeface="UniversCA-Light"/>
              </a:rPr>
              <a:t> has already succeeded in </a:t>
            </a:r>
            <a:r>
              <a:rPr lang="en-US" sz="1600" b="1" i="0" dirty="0">
                <a:solidFill>
                  <a:srgbClr val="666666"/>
                </a:solidFill>
                <a:effectLst/>
                <a:latin typeface="UniversCA-Light"/>
              </a:rPr>
              <a:t>building an energized community</a:t>
            </a:r>
            <a:r>
              <a:rPr lang="en-US" sz="1600" b="0" i="0" dirty="0">
                <a:solidFill>
                  <a:srgbClr val="666666"/>
                </a:solidFill>
                <a:effectLst/>
                <a:latin typeface="UniversCA-Light"/>
              </a:rPr>
              <a:t>, where civil society members learn from and help each other improve </a:t>
            </a:r>
            <a:r>
              <a:rPr lang="en-US" sz="1600" b="0" i="0" dirty="0">
                <a:solidFill>
                  <a:schemeClr val="accent5"/>
                </a:solidFill>
                <a:effectLst/>
                <a:latin typeface="UniversCA-Light"/>
              </a:rPr>
              <a:t>research, advocacy, and communicatio</a:t>
            </a:r>
            <a:r>
              <a:rPr lang="en-US" sz="1600" b="0" i="0" dirty="0">
                <a:solidFill>
                  <a:srgbClr val="666666"/>
                </a:solidFill>
                <a:effectLst/>
                <a:latin typeface="UniversCA-Light"/>
              </a:rPr>
              <a:t>n around tax issues in the Latin American region.</a:t>
            </a:r>
          </a:p>
          <a:p>
            <a:pPr algn="l">
              <a:lnSpc>
                <a:spcPct val="150000"/>
              </a:lnSpc>
            </a:pPr>
            <a:endParaRPr lang="es-ES" sz="1600" dirty="0">
              <a:solidFill>
                <a:srgbClr val="666666"/>
              </a:solidFill>
              <a:latin typeface="UniversCA-Light"/>
            </a:endParaRPr>
          </a:p>
        </p:txBody>
      </p:sp>
      <p:pic>
        <p:nvPicPr>
          <p:cNvPr id="4" name="Picture 2" descr="Latin American Tax Expenditures">
            <a:extLst>
              <a:ext uri="{FF2B5EF4-FFF2-40B4-BE49-F238E27FC236}">
                <a16:creationId xmlns:a16="http://schemas.microsoft.com/office/drawing/2014/main" id="{D1A1704D-716B-419F-BBCB-43971F547E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1661776"/>
            <a:ext cx="3754855" cy="37548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0089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t">
            <a:noAutofit/>
          </a:bodyPr>
          <a:lstStyle/>
          <a:p>
            <a:r>
              <a:rPr lang="en-ZW" sz="2600" dirty="0">
                <a:ea typeface="+mj-lt"/>
                <a:cs typeface="+mj-lt"/>
              </a:rPr>
              <a:t>Lateral Project Partners</a:t>
            </a:r>
            <a:br>
              <a:rPr lang="en-ZW" sz="2600" b="0" dirty="0">
                <a:latin typeface="Arial"/>
              </a:rPr>
            </a:br>
            <a:endParaRPr lang="en-GB" sz="2600"/>
          </a:p>
        </p:txBody>
      </p:sp>
      <p:sp>
        <p:nvSpPr>
          <p:cNvPr id="3" name="Content Placeholder 2"/>
          <p:cNvSpPr>
            <a:spLocks noGrp="1"/>
          </p:cNvSpPr>
          <p:nvPr>
            <p:ph sz="half" idx="1"/>
          </p:nvPr>
        </p:nvSpPr>
        <p:spPr>
          <a:xfrm>
            <a:off x="4562061" y="1661776"/>
            <a:ext cx="7102438" cy="4351397"/>
          </a:xfrm>
        </p:spPr>
        <p:txBody>
          <a:bodyPr vert="horz" lIns="91440" tIns="45720" rIns="91440" bIns="45720" rtlCol="0" anchor="t">
            <a:noAutofit/>
          </a:bodyPr>
          <a:lstStyle/>
          <a:p>
            <a:pPr algn="l"/>
            <a:endParaRPr lang="en-US" sz="1600" b="0" i="0" dirty="0">
              <a:solidFill>
                <a:srgbClr val="666666"/>
              </a:solidFill>
              <a:effectLst/>
              <a:latin typeface="UniversCA-Light"/>
            </a:endParaRPr>
          </a:p>
          <a:p>
            <a:r>
              <a:rPr lang="es-ES" sz="1600" b="0" i="0" u="none" strike="noStrike" dirty="0">
                <a:solidFill>
                  <a:srgbClr val="E6772D"/>
                </a:solidFill>
                <a:effectLst/>
                <a:latin typeface="UniversCA-Light"/>
                <a:hlinkClick r:id="rId2"/>
              </a:rPr>
              <a:t>ACIJ</a:t>
            </a:r>
            <a:r>
              <a:rPr lang="es-ES" sz="1600" b="0" i="0" dirty="0">
                <a:solidFill>
                  <a:srgbClr val="666666"/>
                </a:solidFill>
                <a:effectLst/>
                <a:latin typeface="UniversCA-Light"/>
              </a:rPr>
              <a:t> – Asociación Civil por la Igualdad y la Justicia (Argentina</a:t>
            </a:r>
            <a:r>
              <a:rPr lang="es-ES" sz="1600" dirty="0">
                <a:solidFill>
                  <a:srgbClr val="666666"/>
                </a:solidFill>
                <a:latin typeface="UniversCA-Light"/>
              </a:rPr>
              <a:t>)</a:t>
            </a:r>
          </a:p>
          <a:p>
            <a:r>
              <a:rPr lang="es-ES" sz="1600" b="0" i="0" u="none" strike="noStrike" dirty="0">
                <a:solidFill>
                  <a:srgbClr val="E6772D"/>
                </a:solidFill>
                <a:effectLst/>
                <a:latin typeface="UniversCA-Light"/>
                <a:hlinkClick r:id="rId3"/>
              </a:rPr>
              <a:t>CAD</a:t>
            </a:r>
            <a:r>
              <a:rPr lang="es-ES" sz="1600" b="0" i="0" dirty="0">
                <a:solidFill>
                  <a:srgbClr val="666666"/>
                </a:solidFill>
                <a:effectLst/>
                <a:latin typeface="UniversCA-Light"/>
              </a:rPr>
              <a:t> – Ciudadanos al Día (</a:t>
            </a:r>
            <a:r>
              <a:rPr lang="es-ES" sz="1600" b="0" i="0" dirty="0" err="1">
                <a:solidFill>
                  <a:srgbClr val="666666"/>
                </a:solidFill>
                <a:effectLst/>
                <a:latin typeface="UniversCA-Light"/>
              </a:rPr>
              <a:t>Peru</a:t>
            </a:r>
            <a:r>
              <a:rPr lang="es-ES" sz="1600" dirty="0">
                <a:solidFill>
                  <a:srgbClr val="666666"/>
                </a:solidFill>
                <a:latin typeface="UniversCA-Light"/>
              </a:rPr>
              <a:t>)</a:t>
            </a:r>
            <a:r>
              <a:rPr lang="es-ES" sz="1600" b="0" i="0" dirty="0">
                <a:solidFill>
                  <a:srgbClr val="666666"/>
                </a:solidFill>
                <a:effectLst/>
                <a:latin typeface="UniversCA-Light"/>
              </a:rPr>
              <a:t> </a:t>
            </a:r>
            <a:endParaRPr lang="en-GB" sz="2000" dirty="0">
              <a:solidFill>
                <a:srgbClr val="404040"/>
              </a:solidFill>
              <a:latin typeface="UniversCA-Light"/>
            </a:endParaRPr>
          </a:p>
          <a:p>
            <a:r>
              <a:rPr lang="es-ES" sz="1600" b="0" i="0" u="none" strike="noStrike" dirty="0">
                <a:solidFill>
                  <a:srgbClr val="E6772D"/>
                </a:solidFill>
                <a:effectLst/>
                <a:latin typeface="UniversCA-Light"/>
                <a:hlinkClick r:id="rId4"/>
              </a:rPr>
              <a:t>Dejusticia</a:t>
            </a:r>
            <a:r>
              <a:rPr lang="es-ES" sz="1600" b="0" i="0" dirty="0">
                <a:solidFill>
                  <a:srgbClr val="666666"/>
                </a:solidFill>
                <a:effectLst/>
                <a:latin typeface="UniversCA-Light"/>
              </a:rPr>
              <a:t> (Colombia</a:t>
            </a:r>
            <a:r>
              <a:rPr lang="es-ES" sz="1600" dirty="0">
                <a:solidFill>
                  <a:srgbClr val="666666"/>
                </a:solidFill>
                <a:latin typeface="UniversCA-Light"/>
              </a:rPr>
              <a:t>)</a:t>
            </a:r>
          </a:p>
          <a:p>
            <a:r>
              <a:rPr lang="es-ES" sz="1600" b="0" i="0" u="none" strike="noStrike" dirty="0">
                <a:solidFill>
                  <a:srgbClr val="E6772D"/>
                </a:solidFill>
                <a:effectLst/>
                <a:latin typeface="UniversCA-Light"/>
                <a:hlinkClick r:id="rId5"/>
              </a:rPr>
              <a:t>ICEFI</a:t>
            </a:r>
            <a:r>
              <a:rPr lang="es-ES" sz="1600" b="0" i="0" dirty="0">
                <a:solidFill>
                  <a:srgbClr val="666666"/>
                </a:solidFill>
                <a:effectLst/>
                <a:latin typeface="UniversCA-Light"/>
              </a:rPr>
              <a:t> – Instituto Centroamericano de Estudios Fiscales (Guatemala</a:t>
            </a:r>
            <a:r>
              <a:rPr lang="es-ES" sz="1600" dirty="0">
                <a:solidFill>
                  <a:srgbClr val="666666"/>
                </a:solidFill>
                <a:latin typeface="UniversCA-Light"/>
              </a:rPr>
              <a:t>)</a:t>
            </a:r>
            <a:r>
              <a:rPr lang="es-ES" sz="1600" b="0" i="0" dirty="0">
                <a:solidFill>
                  <a:srgbClr val="666666"/>
                </a:solidFill>
                <a:effectLst/>
                <a:latin typeface="UniversCA-Light"/>
              </a:rPr>
              <a:t> </a:t>
            </a:r>
            <a:endParaRPr lang="en-GB" sz="2000" dirty="0">
              <a:solidFill>
                <a:srgbClr val="404040"/>
              </a:solidFill>
              <a:latin typeface="UniversCA-Light"/>
            </a:endParaRPr>
          </a:p>
          <a:p>
            <a:r>
              <a:rPr lang="es-ES" sz="1600" b="0" i="0" u="none" strike="noStrike" dirty="0">
                <a:solidFill>
                  <a:srgbClr val="E6772D"/>
                </a:solidFill>
                <a:effectLst/>
                <a:latin typeface="UniversCA-Light"/>
                <a:hlinkClick r:id="rId6"/>
              </a:rPr>
              <a:t>INESC</a:t>
            </a:r>
            <a:r>
              <a:rPr lang="es-ES" sz="1600" b="0" i="0" dirty="0">
                <a:solidFill>
                  <a:srgbClr val="666666"/>
                </a:solidFill>
                <a:effectLst/>
                <a:latin typeface="UniversCA-Light"/>
              </a:rPr>
              <a:t> – Instituto de </a:t>
            </a:r>
            <a:r>
              <a:rPr lang="es-ES" sz="1600" b="0" i="0" dirty="0" err="1">
                <a:solidFill>
                  <a:srgbClr val="666666"/>
                </a:solidFill>
                <a:effectLst/>
                <a:latin typeface="UniversCA-Light"/>
              </a:rPr>
              <a:t>Estudos</a:t>
            </a:r>
            <a:r>
              <a:rPr lang="es-ES" sz="1600" b="0" i="0" dirty="0">
                <a:solidFill>
                  <a:srgbClr val="666666"/>
                </a:solidFill>
                <a:effectLst/>
                <a:latin typeface="UniversCA-Light"/>
              </a:rPr>
              <a:t> </a:t>
            </a:r>
            <a:r>
              <a:rPr lang="es-ES" sz="1600" b="0" i="0" dirty="0" err="1">
                <a:solidFill>
                  <a:srgbClr val="666666"/>
                </a:solidFill>
                <a:effectLst/>
                <a:latin typeface="UniversCA-Light"/>
              </a:rPr>
              <a:t>Socioeconômicos</a:t>
            </a:r>
            <a:r>
              <a:rPr lang="es-ES" sz="1600" b="0" i="0" dirty="0">
                <a:solidFill>
                  <a:srgbClr val="666666"/>
                </a:solidFill>
                <a:effectLst/>
                <a:latin typeface="UniversCA-Light"/>
              </a:rPr>
              <a:t> (</a:t>
            </a:r>
            <a:r>
              <a:rPr lang="es-ES" sz="1600" b="0" i="0" dirty="0" err="1">
                <a:solidFill>
                  <a:srgbClr val="666666"/>
                </a:solidFill>
                <a:effectLst/>
                <a:latin typeface="UniversCA-Light"/>
              </a:rPr>
              <a:t>Brazil</a:t>
            </a:r>
            <a:r>
              <a:rPr lang="es-ES" sz="1600" dirty="0">
                <a:solidFill>
                  <a:srgbClr val="666666"/>
                </a:solidFill>
                <a:latin typeface="UniversCA-Light"/>
              </a:rPr>
              <a:t>) </a:t>
            </a:r>
            <a:endParaRPr lang="en-GB" sz="2000" dirty="0">
              <a:solidFill>
                <a:srgbClr val="404040"/>
              </a:solidFill>
              <a:latin typeface="UniversCA-Light"/>
            </a:endParaRPr>
          </a:p>
          <a:p>
            <a:r>
              <a:rPr lang="es-ES" sz="1600" b="0" i="0" u="none" strike="noStrike" dirty="0">
                <a:solidFill>
                  <a:srgbClr val="E6772D"/>
                </a:solidFill>
                <a:effectLst/>
                <a:latin typeface="UniversCA-Light"/>
                <a:hlinkClick r:id="rId7"/>
              </a:rPr>
              <a:t>ISD</a:t>
            </a:r>
            <a:r>
              <a:rPr lang="es-ES" sz="1600" b="0" i="0" dirty="0">
                <a:solidFill>
                  <a:srgbClr val="666666"/>
                </a:solidFill>
                <a:effectLst/>
                <a:latin typeface="UniversCA-Light"/>
              </a:rPr>
              <a:t> – Iniciativa Social para la Democracia (El Salvador</a:t>
            </a:r>
            <a:r>
              <a:rPr lang="es-ES" sz="1600" dirty="0">
                <a:solidFill>
                  <a:srgbClr val="666666"/>
                </a:solidFill>
                <a:latin typeface="UniversCA-Light"/>
              </a:rPr>
              <a:t>)</a:t>
            </a:r>
          </a:p>
          <a:p>
            <a:r>
              <a:rPr lang="es-ES" sz="1600" b="0" i="0" u="none" strike="noStrike" dirty="0">
                <a:solidFill>
                  <a:srgbClr val="E6772D"/>
                </a:solidFill>
                <a:effectLst/>
                <a:latin typeface="UniversCA-Light"/>
                <a:hlinkClick r:id="rId8"/>
              </a:rPr>
              <a:t>Fundación Solidaridad</a:t>
            </a:r>
            <a:r>
              <a:rPr lang="es-ES" sz="1600" b="0" i="0" dirty="0">
                <a:solidFill>
                  <a:srgbClr val="666666"/>
                </a:solidFill>
                <a:effectLst/>
                <a:latin typeface="UniversCA-Light"/>
              </a:rPr>
              <a:t> (</a:t>
            </a:r>
            <a:r>
              <a:rPr lang="es-ES" sz="1600" b="0" i="0" dirty="0" err="1">
                <a:solidFill>
                  <a:srgbClr val="666666"/>
                </a:solidFill>
                <a:effectLst/>
                <a:latin typeface="UniversCA-Light"/>
              </a:rPr>
              <a:t>Dominican</a:t>
            </a:r>
            <a:r>
              <a:rPr lang="es-ES" sz="1600" b="0" i="0" dirty="0">
                <a:solidFill>
                  <a:srgbClr val="666666"/>
                </a:solidFill>
                <a:effectLst/>
                <a:latin typeface="UniversCA-Light"/>
              </a:rPr>
              <a:t> </a:t>
            </a:r>
            <a:r>
              <a:rPr lang="es-ES" sz="1600" b="0" i="0" dirty="0" err="1">
                <a:solidFill>
                  <a:srgbClr val="666666"/>
                </a:solidFill>
                <a:effectLst/>
                <a:latin typeface="UniversCA-Light"/>
              </a:rPr>
              <a:t>Republic</a:t>
            </a:r>
            <a:r>
              <a:rPr lang="es-ES" sz="1600" dirty="0">
                <a:solidFill>
                  <a:srgbClr val="666666"/>
                </a:solidFill>
                <a:latin typeface="UniversCA-Light"/>
              </a:rPr>
              <a:t>)</a:t>
            </a:r>
            <a:endParaRPr lang="en-GB" sz="2000" dirty="0">
              <a:solidFill>
                <a:srgbClr val="404040"/>
              </a:solidFill>
              <a:latin typeface="UniversCA-Light"/>
            </a:endParaRPr>
          </a:p>
          <a:p>
            <a:r>
              <a:rPr lang="es-ES" sz="1600" b="0" i="0" u="none" strike="noStrike" dirty="0">
                <a:solidFill>
                  <a:srgbClr val="E6772D"/>
                </a:solidFill>
                <a:effectLst/>
                <a:latin typeface="UniversCA-Light"/>
                <a:hlinkClick r:id="rId9"/>
              </a:rPr>
              <a:t>Fundar</a:t>
            </a:r>
            <a:r>
              <a:rPr lang="es-ES" sz="1600" b="0" i="0" dirty="0">
                <a:solidFill>
                  <a:srgbClr val="666666"/>
                </a:solidFill>
                <a:effectLst/>
                <a:latin typeface="UniversCA-Light"/>
              </a:rPr>
              <a:t> – Centro de Análisis e Investigación (</a:t>
            </a:r>
            <a:r>
              <a:rPr lang="es-ES" sz="1600" b="0" i="0" dirty="0" err="1">
                <a:solidFill>
                  <a:srgbClr val="666666"/>
                </a:solidFill>
                <a:effectLst/>
                <a:latin typeface="UniversCA-Light"/>
              </a:rPr>
              <a:t>Mexico</a:t>
            </a:r>
            <a:r>
              <a:rPr lang="es-ES" sz="1600" dirty="0">
                <a:solidFill>
                  <a:srgbClr val="666666"/>
                </a:solidFill>
                <a:latin typeface="UniversCA-Light"/>
              </a:rPr>
              <a:t>)</a:t>
            </a:r>
            <a:endParaRPr lang="en-GB" sz="2000" dirty="0">
              <a:solidFill>
                <a:srgbClr val="404040"/>
              </a:solidFill>
              <a:latin typeface="UniversCA-Light"/>
            </a:endParaRPr>
          </a:p>
          <a:p>
            <a:pPr algn="l"/>
            <a:r>
              <a:rPr lang="es-ES" sz="1600" b="0" i="0" dirty="0">
                <a:solidFill>
                  <a:srgbClr val="666666"/>
                </a:solidFill>
                <a:effectLst/>
                <a:latin typeface="UniversCA-Light"/>
              </a:rPr>
              <a:t> </a:t>
            </a:r>
            <a:r>
              <a:rPr lang="es-ES" sz="1600" b="0" i="0" u="none" strike="noStrike" dirty="0">
                <a:solidFill>
                  <a:srgbClr val="E6772D"/>
                </a:solidFill>
                <a:effectLst/>
                <a:latin typeface="UniversCA-Light"/>
                <a:hlinkClick r:id="rId10"/>
              </a:rPr>
              <a:t>Grupo Faro</a:t>
            </a:r>
            <a:r>
              <a:rPr lang="es-ES" sz="1600" b="0" i="0" dirty="0">
                <a:solidFill>
                  <a:srgbClr val="666666"/>
                </a:solidFill>
                <a:effectLst/>
                <a:latin typeface="UniversCA-Light"/>
              </a:rPr>
              <a:t> (Ecuador</a:t>
            </a:r>
            <a:r>
              <a:rPr lang="es-ES" sz="1600" dirty="0">
                <a:solidFill>
                  <a:srgbClr val="666666"/>
                </a:solidFill>
                <a:latin typeface="UniversCA-Light"/>
              </a:rPr>
              <a:t>)</a:t>
            </a:r>
            <a:endParaRPr lang="en-GB" sz="2000" dirty="0">
              <a:latin typeface="UniversCA-Light"/>
            </a:endParaRPr>
          </a:p>
        </p:txBody>
      </p:sp>
      <p:pic>
        <p:nvPicPr>
          <p:cNvPr id="4" name="Picture 2" descr="Latin American Tax Expenditures">
            <a:extLst>
              <a:ext uri="{FF2B5EF4-FFF2-40B4-BE49-F238E27FC236}">
                <a16:creationId xmlns:a16="http://schemas.microsoft.com/office/drawing/2014/main" id="{D1A1704D-716B-419F-BBCB-43971F547E6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77334" y="1661776"/>
            <a:ext cx="3754855" cy="37548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6478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39AA8-0B9D-4C0A-995A-2314A00A4244}"/>
              </a:ext>
            </a:extLst>
          </p:cNvPr>
          <p:cNvSpPr>
            <a:spLocks noGrp="1"/>
          </p:cNvSpPr>
          <p:nvPr>
            <p:ph type="subTitle" idx="1"/>
          </p:nvPr>
        </p:nvSpPr>
        <p:spPr/>
        <p:txBody>
          <a:bodyPr/>
          <a:lstStyle/>
          <a:p>
            <a:endParaRPr lang="en-GB"/>
          </a:p>
        </p:txBody>
      </p:sp>
      <p:sp>
        <p:nvSpPr>
          <p:cNvPr id="3" name="Title 2">
            <a:extLst>
              <a:ext uri="{FF2B5EF4-FFF2-40B4-BE49-F238E27FC236}">
                <a16:creationId xmlns:a16="http://schemas.microsoft.com/office/drawing/2014/main" id="{4DB0A910-3E2C-4B6E-ABCC-209555148FE8}"/>
              </a:ext>
            </a:extLst>
          </p:cNvPr>
          <p:cNvSpPr>
            <a:spLocks noGrp="1"/>
          </p:cNvSpPr>
          <p:nvPr>
            <p:ph type="title"/>
          </p:nvPr>
        </p:nvSpPr>
        <p:spPr/>
        <p:txBody>
          <a:bodyPr/>
          <a:lstStyle/>
          <a:p>
            <a:r>
              <a:rPr lang="en-GB"/>
              <a:t>Thank you!</a:t>
            </a:r>
          </a:p>
        </p:txBody>
      </p:sp>
      <p:sp>
        <p:nvSpPr>
          <p:cNvPr id="4" name="Picture Placeholder 3">
            <a:extLst>
              <a:ext uri="{FF2B5EF4-FFF2-40B4-BE49-F238E27FC236}">
                <a16:creationId xmlns:a16="http://schemas.microsoft.com/office/drawing/2014/main" id="{7A66A2DB-92EE-4073-85D0-F95B3C4C7ADB}"/>
              </a:ext>
            </a:extLst>
          </p:cNvPr>
          <p:cNvSpPr>
            <a:spLocks noGrp="1"/>
          </p:cNvSpPr>
          <p:nvPr>
            <p:ph type="pic" sz="quarter" idx="13"/>
          </p:nvPr>
        </p:nvSpPr>
        <p:spPr/>
      </p:sp>
    </p:spTree>
    <p:extLst>
      <p:ext uri="{BB962C8B-B14F-4D97-AF65-F5344CB8AC3E}">
        <p14:creationId xmlns:p14="http://schemas.microsoft.com/office/powerpoint/2010/main" val="2052531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a:extLst>
              <a:ext uri="{FF2B5EF4-FFF2-40B4-BE49-F238E27FC236}">
                <a16:creationId xmlns:a16="http://schemas.microsoft.com/office/drawing/2014/main" id="{DD2780EF-606D-4EB1-8B36-21EA286F2D70}"/>
              </a:ext>
            </a:extLst>
          </p:cNvPr>
          <p:cNvSpPr txBox="1">
            <a:spLocks/>
          </p:cNvSpPr>
          <p:nvPr/>
        </p:nvSpPr>
        <p:spPr>
          <a:xfrm>
            <a:off x="5527340" y="1154362"/>
            <a:ext cx="4981053" cy="92064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panose="05000000000000000000" pitchFamily="2" charset="2"/>
              <a:buChar char="Ø"/>
              <a:defRPr sz="20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ZW" sz="3600" b="1" dirty="0">
                <a:solidFill>
                  <a:srgbClr val="54C4CF"/>
                </a:solidFill>
                <a:latin typeface="Rockwell"/>
                <a:ea typeface="+mj-ea"/>
                <a:cs typeface="+mj-cs"/>
              </a:rPr>
              <a:t> Outline</a:t>
            </a:r>
            <a:endParaRPr lang="en-GB" dirty="0"/>
          </a:p>
        </p:txBody>
      </p:sp>
      <p:sp>
        <p:nvSpPr>
          <p:cNvPr id="5" name="Text Placeholder 2">
            <a:extLst>
              <a:ext uri="{FF2B5EF4-FFF2-40B4-BE49-F238E27FC236}">
                <a16:creationId xmlns:a16="http://schemas.microsoft.com/office/drawing/2014/main" id="{6212C8F5-4B53-44BC-A7A6-E5509CFD1430}"/>
              </a:ext>
            </a:extLst>
          </p:cNvPr>
          <p:cNvSpPr txBox="1">
            <a:spLocks/>
          </p:cNvSpPr>
          <p:nvPr/>
        </p:nvSpPr>
        <p:spPr>
          <a:xfrm>
            <a:off x="5527340" y="2443871"/>
            <a:ext cx="5905499" cy="322149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800" b="1" kern="1200">
                <a:solidFill>
                  <a:schemeClr val="tx2"/>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panose="05000000000000000000" pitchFamily="2" charset="2"/>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buClr>
                <a:srgbClr val="54C4CF"/>
              </a:buClr>
              <a:buFont typeface="Wingdings 3" charset="2"/>
              <a:buChar char=""/>
              <a:defRPr/>
            </a:pPr>
            <a:r>
              <a:rPr lang="en-ZW" sz="2400" b="0" dirty="0">
                <a:solidFill>
                  <a:prstClr val="black">
                    <a:lumMod val="75000"/>
                    <a:lumOff val="25000"/>
                  </a:prstClr>
                </a:solidFill>
                <a:latin typeface="Arial"/>
              </a:rPr>
              <a:t>The International Budget Partnership and the Case Study</a:t>
            </a:r>
          </a:p>
          <a:p>
            <a:pPr marL="342900" indent="-342900">
              <a:buClr>
                <a:srgbClr val="54C4CF"/>
              </a:buClr>
              <a:buFont typeface="Wingdings 3" charset="2"/>
              <a:buChar char=""/>
              <a:defRPr/>
            </a:pPr>
            <a:r>
              <a:rPr lang="en-ZW" sz="2400" b="0" dirty="0">
                <a:solidFill>
                  <a:prstClr val="black">
                    <a:lumMod val="75000"/>
                    <a:lumOff val="25000"/>
                  </a:prstClr>
                </a:solidFill>
                <a:latin typeface="Arial"/>
              </a:rPr>
              <a:t>Tax Expenditures </a:t>
            </a:r>
          </a:p>
          <a:p>
            <a:pPr marL="342900" indent="-342900">
              <a:buClr>
                <a:srgbClr val="54C4CF"/>
              </a:buClr>
              <a:buFont typeface="Wingdings 3" charset="2"/>
              <a:buChar char=""/>
              <a:defRPr/>
            </a:pPr>
            <a:r>
              <a:rPr lang="en-ZW" sz="2400" b="0" dirty="0">
                <a:solidFill>
                  <a:prstClr val="black">
                    <a:lumMod val="75000"/>
                    <a:lumOff val="25000"/>
                  </a:prstClr>
                </a:solidFill>
                <a:latin typeface="Arial"/>
              </a:rPr>
              <a:t>Key Research Findings</a:t>
            </a:r>
          </a:p>
          <a:p>
            <a:pPr marL="342900" indent="-342900">
              <a:buClr>
                <a:srgbClr val="54C4CF"/>
              </a:buClr>
              <a:buFont typeface="Wingdings 3" charset="2"/>
              <a:buChar char=""/>
              <a:defRPr/>
            </a:pPr>
            <a:r>
              <a:rPr lang="en-ZW" sz="2400" b="0" dirty="0">
                <a:solidFill>
                  <a:prstClr val="black">
                    <a:lumMod val="75000"/>
                    <a:lumOff val="25000"/>
                  </a:prstClr>
                </a:solidFill>
                <a:latin typeface="Arial"/>
              </a:rPr>
              <a:t>Challenges and Opportunities</a:t>
            </a:r>
          </a:p>
          <a:p>
            <a:pPr marL="342900" indent="-342900">
              <a:buClr>
                <a:srgbClr val="54C4CF"/>
              </a:buClr>
              <a:buFont typeface="Wingdings 3" charset="2"/>
              <a:buChar char=""/>
              <a:defRPr/>
            </a:pPr>
            <a:r>
              <a:rPr lang="en-ZW" sz="2400" b="0" dirty="0">
                <a:solidFill>
                  <a:prstClr val="black">
                    <a:lumMod val="75000"/>
                    <a:lumOff val="25000"/>
                  </a:prstClr>
                </a:solidFill>
                <a:latin typeface="Arial"/>
              </a:rPr>
              <a:t>Conclusions</a:t>
            </a:r>
          </a:p>
        </p:txBody>
      </p:sp>
      <p:pic>
        <p:nvPicPr>
          <p:cNvPr id="3074" name="Picture 2" descr="Latin American Tax Expenditures">
            <a:hlinkClick r:id="rId2"/>
            <a:extLst>
              <a:ext uri="{FF2B5EF4-FFF2-40B4-BE49-F238E27FC236}">
                <a16:creationId xmlns:a16="http://schemas.microsoft.com/office/drawing/2014/main" id="{ECBEEE27-62E8-4E0E-8651-A532E08C9C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7460" y="1661776"/>
            <a:ext cx="3754855" cy="37548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9053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87164"/>
            <a:ext cx="9165166" cy="673100"/>
          </a:xfrm>
        </p:spPr>
        <p:txBody>
          <a:bodyPr vert="horz" lIns="91440" tIns="45720" rIns="91440" bIns="45720" rtlCol="0" anchor="t">
            <a:noAutofit/>
          </a:bodyPr>
          <a:lstStyle/>
          <a:p>
            <a:r>
              <a:rPr lang="fr-FR" sz="2600" dirty="0"/>
              <a:t>The </a:t>
            </a:r>
            <a:r>
              <a:rPr lang="en-ZW" sz="2600" dirty="0"/>
              <a:t>International Budget Partnership</a:t>
            </a:r>
            <a:br>
              <a:rPr lang="en-ZW" sz="2600" b="0" dirty="0">
                <a:latin typeface="Arial"/>
              </a:rPr>
            </a:br>
            <a:endParaRPr lang="en-GB" sz="2600" dirty="0"/>
          </a:p>
        </p:txBody>
      </p:sp>
      <p:sp>
        <p:nvSpPr>
          <p:cNvPr id="45" name="Content Placeholder 44">
            <a:extLst>
              <a:ext uri="{FF2B5EF4-FFF2-40B4-BE49-F238E27FC236}">
                <a16:creationId xmlns:a16="http://schemas.microsoft.com/office/drawing/2014/main" id="{EF3093DF-528E-4289-920E-E776DCD56A49}"/>
              </a:ext>
            </a:extLst>
          </p:cNvPr>
          <p:cNvSpPr>
            <a:spLocks noGrp="1"/>
          </p:cNvSpPr>
          <p:nvPr>
            <p:ph sz="half" idx="2"/>
          </p:nvPr>
        </p:nvSpPr>
        <p:spPr>
          <a:xfrm>
            <a:off x="5999748" y="1953372"/>
            <a:ext cx="5817878" cy="3388575"/>
          </a:xfrm>
        </p:spPr>
        <p:txBody>
          <a:bodyPr vert="horz" lIns="91440" tIns="45720" rIns="91440" bIns="45720" rtlCol="0" anchor="t">
            <a:normAutofit fontScale="85000" lnSpcReduction="20000"/>
          </a:bodyPr>
          <a:lstStyle/>
          <a:p>
            <a:pPr algn="l">
              <a:lnSpc>
                <a:spcPct val="120000"/>
              </a:lnSpc>
            </a:pPr>
            <a:r>
              <a:rPr lang="en-US" sz="2000" dirty="0">
                <a:latin typeface="UniversCA-Light"/>
              </a:rPr>
              <a:t>The International Budget Partnership is </a:t>
            </a:r>
            <a:r>
              <a:rPr lang="en-US" sz="2000" b="1" dirty="0">
                <a:latin typeface="UniversCA-Light"/>
              </a:rPr>
              <a:t>a global partnership</a:t>
            </a:r>
            <a:r>
              <a:rPr lang="en-US" sz="2000" dirty="0">
                <a:latin typeface="UniversCA-Light"/>
              </a:rPr>
              <a:t> of budget analysts, community organizers, and advocates working to advance public budget systems that work for people.</a:t>
            </a:r>
            <a:endParaRPr lang="en-US" dirty="0">
              <a:cs typeface="Arial"/>
            </a:endParaRPr>
          </a:p>
          <a:p>
            <a:pPr>
              <a:lnSpc>
                <a:spcPct val="120000"/>
              </a:lnSpc>
            </a:pPr>
            <a:r>
              <a:rPr lang="en-US" sz="2000" dirty="0">
                <a:latin typeface="UniversCA-Light"/>
              </a:rPr>
              <a:t>For over 20 years, IBP has worked hand-in-hand with partners in </a:t>
            </a:r>
            <a:r>
              <a:rPr lang="en-US" sz="2000" b="1" dirty="0">
                <a:solidFill>
                  <a:schemeClr val="accent5"/>
                </a:solidFill>
                <a:latin typeface="UniversCA-Light"/>
              </a:rPr>
              <a:t>120 countries </a:t>
            </a:r>
            <a:r>
              <a:rPr lang="en-US" sz="2000" dirty="0">
                <a:latin typeface="UniversCA-Light"/>
              </a:rPr>
              <a:t>to ensure everyone can understand, have a voice in, and track how public money is raised and spent. </a:t>
            </a:r>
          </a:p>
          <a:p>
            <a:pPr algn="l">
              <a:lnSpc>
                <a:spcPct val="120000"/>
              </a:lnSpc>
            </a:pPr>
            <a:r>
              <a:rPr lang="en-US" sz="2000" dirty="0">
                <a:latin typeface="UniversCA-Light"/>
              </a:rPr>
              <a:t>IBP generates data, advocates for reform, and builds the skills and knowledge of people so that everyone can have a voice in budget decisions that impact their lives.</a:t>
            </a:r>
          </a:p>
        </p:txBody>
      </p:sp>
      <p:pic>
        <p:nvPicPr>
          <p:cNvPr id="3" name="Picture 4" descr="Home - International Budget Partnership">
            <a:hlinkClick r:id="rId2"/>
            <a:extLst>
              <a:ext uri="{FF2B5EF4-FFF2-40B4-BE49-F238E27FC236}">
                <a16:creationId xmlns:a16="http://schemas.microsoft.com/office/drawing/2014/main" id="{0B039638-2CC1-407D-89DF-6815316E25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035" y="2233612"/>
            <a:ext cx="5700713" cy="2390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4771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87164"/>
            <a:ext cx="9165166" cy="673100"/>
          </a:xfrm>
        </p:spPr>
        <p:txBody>
          <a:bodyPr anchor="t">
            <a:normAutofit/>
          </a:bodyPr>
          <a:lstStyle/>
          <a:p>
            <a:r>
              <a:rPr lang="fr-FR" sz="2600" dirty="0"/>
              <a:t>About </a:t>
            </a:r>
            <a:r>
              <a:rPr lang="fr-FR" sz="2600" dirty="0" err="1"/>
              <a:t>this</a:t>
            </a:r>
            <a:r>
              <a:rPr lang="fr-FR" sz="2600" dirty="0"/>
              <a:t> case </a:t>
            </a:r>
            <a:r>
              <a:rPr lang="fr-FR" sz="2600" dirty="0" err="1"/>
              <a:t>study</a:t>
            </a:r>
            <a:endParaRPr lang="en-GB" sz="2600" dirty="0"/>
          </a:p>
        </p:txBody>
      </p:sp>
      <p:sp>
        <p:nvSpPr>
          <p:cNvPr id="45" name="Content Placeholder 44">
            <a:extLst>
              <a:ext uri="{FF2B5EF4-FFF2-40B4-BE49-F238E27FC236}">
                <a16:creationId xmlns:a16="http://schemas.microsoft.com/office/drawing/2014/main" id="{EF3093DF-528E-4289-920E-E776DCD56A49}"/>
              </a:ext>
            </a:extLst>
          </p:cNvPr>
          <p:cNvSpPr>
            <a:spLocks noGrp="1"/>
          </p:cNvSpPr>
          <p:nvPr>
            <p:ph sz="half" idx="2"/>
          </p:nvPr>
        </p:nvSpPr>
        <p:spPr>
          <a:xfrm>
            <a:off x="4991561" y="1731196"/>
            <a:ext cx="6537831" cy="3772521"/>
          </a:xfrm>
        </p:spPr>
        <p:txBody>
          <a:bodyPr vert="horz" lIns="91440" tIns="45720" rIns="91440" bIns="45720" rtlCol="0" anchor="t">
            <a:normAutofit fontScale="25000" lnSpcReduction="20000"/>
          </a:bodyPr>
          <a:lstStyle/>
          <a:p>
            <a:pPr>
              <a:lnSpc>
                <a:spcPct val="120000"/>
              </a:lnSpc>
            </a:pPr>
            <a:r>
              <a:rPr lang="en-US" sz="6200" dirty="0">
                <a:latin typeface="UniversCA-Light"/>
                <a:hlinkClick r:id="rId2"/>
              </a:rPr>
              <a:t>This publication</a:t>
            </a:r>
            <a:r>
              <a:rPr lang="en-US" sz="6200" dirty="0">
                <a:latin typeface="UniversCA-Light"/>
              </a:rPr>
              <a:t> was developed as part of the </a:t>
            </a:r>
            <a:r>
              <a:rPr lang="en-US" sz="6200" b="1" dirty="0">
                <a:solidFill>
                  <a:schemeClr val="accent5"/>
                </a:solidFill>
                <a:latin typeface="UniversCA-Light"/>
              </a:rPr>
              <a:t>Latin America Tax Expenditure Research, Advocacy, and Learning </a:t>
            </a:r>
            <a:r>
              <a:rPr lang="en-US" sz="6200" dirty="0">
                <a:latin typeface="UniversCA-Light"/>
              </a:rPr>
              <a:t>(LATERAL) project.</a:t>
            </a:r>
            <a:endParaRPr lang="en-US" dirty="0"/>
          </a:p>
          <a:p>
            <a:pPr>
              <a:lnSpc>
                <a:spcPct val="120000"/>
              </a:lnSpc>
            </a:pPr>
            <a:r>
              <a:rPr lang="en-US" sz="6200" dirty="0">
                <a:latin typeface="UniversCA-Light"/>
              </a:rPr>
              <a:t> LATERAL is an innovative collaborative research, capacity-building, and advocacy initiative that was launched by the </a:t>
            </a:r>
            <a:r>
              <a:rPr lang="en-US" sz="6200" b="1" dirty="0">
                <a:latin typeface="UniversCA-Light"/>
              </a:rPr>
              <a:t>International Budget Partnership (IBP) </a:t>
            </a:r>
            <a:r>
              <a:rPr lang="en-US" sz="6200" dirty="0">
                <a:latin typeface="UniversCA-Light"/>
              </a:rPr>
              <a:t>and </a:t>
            </a:r>
            <a:r>
              <a:rPr lang="en-US" sz="6200" b="1" dirty="0">
                <a:latin typeface="UniversCA-Light"/>
              </a:rPr>
              <a:t>ten Latin American civil society organizations (CSOs) </a:t>
            </a:r>
            <a:r>
              <a:rPr lang="en-US" sz="6200" dirty="0">
                <a:latin typeface="UniversCA-Light"/>
              </a:rPr>
              <a:t>in </a:t>
            </a:r>
            <a:r>
              <a:rPr lang="en-US" sz="6200" b="1" dirty="0">
                <a:solidFill>
                  <a:schemeClr val="accent5"/>
                </a:solidFill>
                <a:latin typeface="UniversCA-Light"/>
              </a:rPr>
              <a:t>2016</a:t>
            </a:r>
            <a:r>
              <a:rPr lang="en-US" sz="6200" dirty="0">
                <a:latin typeface="UniversCA-Light"/>
              </a:rPr>
              <a:t> to support CSO work on increasing the transparency, accountability and equity of tax expenditure policies at the country and regional levels.</a:t>
            </a:r>
          </a:p>
          <a:p>
            <a:pPr>
              <a:lnSpc>
                <a:spcPct val="120000"/>
              </a:lnSpc>
            </a:pPr>
            <a:r>
              <a:rPr lang="en-US" sz="6200" dirty="0">
                <a:latin typeface="UniversCA-Light"/>
              </a:rPr>
              <a:t>The ten CSOs that did the primary research are based in the </a:t>
            </a:r>
            <a:r>
              <a:rPr lang="en-US" sz="6200" b="1" dirty="0">
                <a:solidFill>
                  <a:schemeClr val="accent5"/>
                </a:solidFill>
                <a:latin typeface="UniversCA-Light"/>
              </a:rPr>
              <a:t>nine</a:t>
            </a:r>
            <a:r>
              <a:rPr lang="en-US" sz="6200" dirty="0">
                <a:latin typeface="UniversCA-Light"/>
              </a:rPr>
              <a:t> following </a:t>
            </a:r>
            <a:r>
              <a:rPr lang="en-US" sz="6200" b="1" dirty="0">
                <a:solidFill>
                  <a:schemeClr val="accent5"/>
                </a:solidFill>
                <a:latin typeface="UniversCA-Light"/>
              </a:rPr>
              <a:t>countries</a:t>
            </a:r>
            <a:r>
              <a:rPr lang="en-US" sz="6200" dirty="0">
                <a:latin typeface="UniversCA-Light"/>
              </a:rPr>
              <a:t> : Argentina, Brazil, Colombia, Dominican Republic, Ecuador, El Salvador, Guatemala, Mexico, and Peru.</a:t>
            </a:r>
          </a:p>
          <a:p>
            <a:endParaRPr lang="en-US" sz="6200" dirty="0">
              <a:latin typeface="UniversCA-Light"/>
            </a:endParaRPr>
          </a:p>
          <a:p>
            <a:endParaRPr lang="en-US" sz="1400" dirty="0"/>
          </a:p>
        </p:txBody>
      </p:sp>
      <p:pic>
        <p:nvPicPr>
          <p:cNvPr id="4" name="Picture 3" descr="Graphical user interface, text, application&#10;&#10;Description automatically generated">
            <a:hlinkClick r:id="rId2"/>
            <a:extLst>
              <a:ext uri="{FF2B5EF4-FFF2-40B4-BE49-F238E27FC236}">
                <a16:creationId xmlns:a16="http://schemas.microsoft.com/office/drawing/2014/main" id="{3347A59B-0DE4-46C8-AF4F-01C7B1BBD7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713" y="1495767"/>
            <a:ext cx="3269024" cy="4243377"/>
          </a:xfrm>
          <a:prstGeom prst="rect">
            <a:avLst/>
          </a:prstGeom>
          <a:noFill/>
          <a:effectLst>
            <a:softEdge rad="12700"/>
          </a:effectLst>
        </p:spPr>
      </p:pic>
    </p:spTree>
    <p:extLst>
      <p:ext uri="{BB962C8B-B14F-4D97-AF65-F5344CB8AC3E}">
        <p14:creationId xmlns:p14="http://schemas.microsoft.com/office/powerpoint/2010/main" val="3410479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35D31-5F2A-4E24-BCF0-C9633A46AC06}"/>
              </a:ext>
            </a:extLst>
          </p:cNvPr>
          <p:cNvSpPr txBox="1">
            <a:spLocks/>
          </p:cNvSpPr>
          <p:nvPr/>
        </p:nvSpPr>
        <p:spPr>
          <a:xfrm>
            <a:off x="677154" y="1498318"/>
            <a:ext cx="10772724" cy="4474534"/>
          </a:xfrm>
          <a:prstGeom prst="rect">
            <a:avLst/>
          </a:prstGeom>
        </p:spPr>
        <p:txBody>
          <a:bodyPr lIns="91440" tIns="45720" rIns="91440" bIns="45720" anchor="t"/>
          <a:lstStyle>
            <a:lvl1pPr algn="l" defTabSz="457200" rtl="0" eaLnBrk="1" latinLnBrk="0" hangingPunct="1">
              <a:spcBef>
                <a:spcPct val="0"/>
              </a:spcBef>
              <a:buNone/>
              <a:defRPr sz="36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solidFill>
                  <a:schemeClr val="bg1"/>
                </a:solidFill>
                <a:latin typeface="UniversCA-Light"/>
              </a:rPr>
              <a:t>The IMF defines </a:t>
            </a:r>
            <a:r>
              <a:rPr lang="en-US" sz="3200" b="1" dirty="0">
                <a:solidFill>
                  <a:schemeClr val="bg1"/>
                </a:solidFill>
                <a:latin typeface="UniversCA-Light"/>
              </a:rPr>
              <a:t>tax expenditures </a:t>
            </a:r>
            <a:r>
              <a:rPr lang="en-US" sz="3200" dirty="0">
                <a:solidFill>
                  <a:schemeClr val="bg1"/>
                </a:solidFill>
                <a:latin typeface="UniversCA-Light"/>
              </a:rPr>
              <a:t>as “</a:t>
            </a:r>
            <a:r>
              <a:rPr lang="en-US" sz="3200" i="1" dirty="0">
                <a:solidFill>
                  <a:schemeClr val="bg1"/>
                </a:solidFill>
                <a:latin typeface="UniversCA-Light"/>
              </a:rPr>
              <a:t>Revenue </a:t>
            </a:r>
            <a:r>
              <a:rPr lang="en-US" sz="3200" b="1" i="1" dirty="0">
                <a:solidFill>
                  <a:schemeClr val="bg1"/>
                </a:solidFill>
                <a:latin typeface="UniversCA-Light"/>
              </a:rPr>
              <a:t>foregone</a:t>
            </a:r>
            <a:r>
              <a:rPr lang="en-US" sz="3200" i="1" dirty="0">
                <a:solidFill>
                  <a:schemeClr val="bg1"/>
                </a:solidFill>
                <a:latin typeface="UniversCA-Light"/>
              </a:rPr>
              <a:t>, attributable to provisions in the tax law that allow special exclusions, exemptions, deductions, credits, concessions, preferential rates, or deferral of tax liabilities for select groups of taxpayers or specific activities. These exceptions may be regarded as alternatives to other policy instruments, such as spending or regulatory programs</a:t>
            </a:r>
            <a:r>
              <a:rPr lang="en-US" sz="3200" dirty="0">
                <a:solidFill>
                  <a:schemeClr val="bg1"/>
                </a:solidFill>
                <a:latin typeface="UniversCA-Light"/>
              </a:rPr>
              <a:t>.” </a:t>
            </a:r>
            <a:endParaRPr lang="en-US" dirty="0">
              <a:solidFill>
                <a:schemeClr val="bg1"/>
              </a:solidFill>
            </a:endParaRPr>
          </a:p>
          <a:p>
            <a:pPr algn="r"/>
            <a:r>
              <a:rPr lang="en-US" sz="2000" dirty="0">
                <a:solidFill>
                  <a:schemeClr val="bg1"/>
                </a:solidFill>
                <a:latin typeface="UniversCA-Light"/>
              </a:rPr>
              <a:t>(Fiscal Transparency Handbook, 2018)</a:t>
            </a:r>
            <a:endParaRPr lang="en-US" sz="2000" dirty="0">
              <a:solidFill>
                <a:schemeClr val="bg1"/>
              </a:solidFill>
            </a:endParaRPr>
          </a:p>
        </p:txBody>
      </p:sp>
      <p:sp>
        <p:nvSpPr>
          <p:cNvPr id="3" name="Title 1">
            <a:extLst>
              <a:ext uri="{FF2B5EF4-FFF2-40B4-BE49-F238E27FC236}">
                <a16:creationId xmlns:a16="http://schemas.microsoft.com/office/drawing/2014/main" id="{03B96479-DCA4-4210-A92F-9F89FF00F6A4}"/>
              </a:ext>
            </a:extLst>
          </p:cNvPr>
          <p:cNvSpPr txBox="1">
            <a:spLocks/>
          </p:cNvSpPr>
          <p:nvPr/>
        </p:nvSpPr>
        <p:spPr>
          <a:xfrm>
            <a:off x="677334" y="487164"/>
            <a:ext cx="9165166" cy="673100"/>
          </a:xfrm>
          <a:prstGeom prst="rect">
            <a:avLst/>
          </a:prstGeom>
        </p:spPr>
        <p:txBody>
          <a:bodyPr lIns="91440" tIns="45720" rIns="91440" bIns="45720" anchor="t">
            <a:normAutofit fontScale="37500" lnSpcReduction="20000"/>
          </a:bodyPr>
          <a:lstStyle>
            <a:lvl1pPr algn="l" defTabSz="457200" rtl="0" eaLnBrk="1" latinLnBrk="0" hangingPunct="1">
              <a:spcBef>
                <a:spcPct val="0"/>
              </a:spcBef>
              <a:buNone/>
              <a:defRPr sz="36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ZW" sz="8500" dirty="0"/>
              <a:t>What are tax expenditures?</a:t>
            </a:r>
            <a:br>
              <a:rPr lang="en-ZW" b="0" dirty="0">
                <a:latin typeface="Arial"/>
              </a:rPr>
            </a:br>
            <a:endParaRPr lang="en-GB" dirty="0"/>
          </a:p>
        </p:txBody>
      </p:sp>
    </p:spTree>
    <p:extLst>
      <p:ext uri="{BB962C8B-B14F-4D97-AF65-F5344CB8AC3E}">
        <p14:creationId xmlns:p14="http://schemas.microsoft.com/office/powerpoint/2010/main" val="3381518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77234" y="1160264"/>
            <a:ext cx="8145490" cy="4693075"/>
          </a:xfrm>
        </p:spPr>
        <p:txBody>
          <a:bodyPr vert="horz" lIns="91440" tIns="45720" rIns="91440" bIns="45720" rtlCol="0" anchor="t">
            <a:noAutofit/>
          </a:bodyPr>
          <a:lstStyle/>
          <a:p>
            <a:pPr>
              <a:lnSpc>
                <a:spcPct val="150000"/>
              </a:lnSpc>
            </a:pPr>
            <a:r>
              <a:rPr lang="en-US" sz="1800" dirty="0">
                <a:latin typeface="UniversCA-Light"/>
              </a:rPr>
              <a:t>Governments use tax expenditures to pursue various objectives, including: </a:t>
            </a:r>
            <a:endParaRPr lang="en-US" sz="2000" dirty="0">
              <a:latin typeface="UniversCA-Light"/>
            </a:endParaRPr>
          </a:p>
          <a:p>
            <a:pPr lvl="1">
              <a:lnSpc>
                <a:spcPct val="150000"/>
              </a:lnSpc>
            </a:pPr>
            <a:r>
              <a:rPr lang="en-US" sz="1600" b="1" dirty="0">
                <a:solidFill>
                  <a:schemeClr val="accent1"/>
                </a:solidFill>
              </a:rPr>
              <a:t>Making the tax system more progressive, </a:t>
            </a:r>
            <a:r>
              <a:rPr lang="en-US" sz="1600" dirty="0"/>
              <a:t>by for example not charging Value Added Tax (VAT) on basic food items. </a:t>
            </a:r>
          </a:p>
          <a:p>
            <a:pPr lvl="1">
              <a:lnSpc>
                <a:spcPct val="150000"/>
              </a:lnSpc>
            </a:pPr>
            <a:r>
              <a:rPr lang="en-US" sz="1600" b="1" dirty="0">
                <a:solidFill>
                  <a:schemeClr val="accent1"/>
                </a:solidFill>
              </a:rPr>
              <a:t>Stimulating (foreign) commercial investment in particular industries or locations,  </a:t>
            </a:r>
            <a:r>
              <a:rPr lang="en-US" sz="1600" dirty="0"/>
              <a:t>through any of a wide range partial or complete tax exemptions.</a:t>
            </a:r>
            <a:endParaRPr lang="en-US" sz="1600" b="1" dirty="0">
              <a:solidFill>
                <a:schemeClr val="accent1"/>
              </a:solidFill>
            </a:endParaRPr>
          </a:p>
          <a:p>
            <a:pPr lvl="1">
              <a:lnSpc>
                <a:spcPct val="150000"/>
              </a:lnSpc>
            </a:pPr>
            <a:r>
              <a:rPr lang="en-US" sz="1600" b="1" dirty="0">
                <a:solidFill>
                  <a:schemeClr val="accent1"/>
                </a:solidFill>
              </a:rPr>
              <a:t>Encouraging savings and investment,</a:t>
            </a:r>
            <a:r>
              <a:rPr lang="en-US" sz="1600" dirty="0"/>
              <a:t> by for example charging less tax on company profits that are reinvested or on interest earned on certain financial instruments. </a:t>
            </a:r>
          </a:p>
          <a:p>
            <a:pPr lvl="1">
              <a:lnSpc>
                <a:spcPct val="150000"/>
              </a:lnSpc>
            </a:pPr>
            <a:r>
              <a:rPr lang="en-US" sz="1600" b="1" dirty="0" err="1">
                <a:solidFill>
                  <a:schemeClr val="accent1"/>
                </a:solidFill>
              </a:rPr>
              <a:t>Subsidising</a:t>
            </a:r>
            <a:r>
              <a:rPr lang="en-US" sz="1600" b="1" dirty="0">
                <a:solidFill>
                  <a:schemeClr val="accent1"/>
                </a:solidFill>
              </a:rPr>
              <a:t> activities like the provision of health and education, or charitable and religious work more generally, </a:t>
            </a:r>
            <a:r>
              <a:rPr lang="en-US" sz="1600" dirty="0"/>
              <a:t>by reducing taxes on donations and exempting charitable </a:t>
            </a:r>
            <a:r>
              <a:rPr lang="en-US" sz="1600" dirty="0" err="1"/>
              <a:t>organisations</a:t>
            </a:r>
            <a:r>
              <a:rPr lang="en-US" sz="1600" dirty="0"/>
              <a:t> from income or other taxes. </a:t>
            </a:r>
          </a:p>
          <a:p>
            <a:pPr lvl="1">
              <a:lnSpc>
                <a:spcPct val="150000"/>
              </a:lnSpc>
            </a:pPr>
            <a:endParaRPr lang="en-GB" sz="1600" dirty="0">
              <a:cs typeface="Arial"/>
            </a:endParaRPr>
          </a:p>
        </p:txBody>
      </p:sp>
      <p:pic>
        <p:nvPicPr>
          <p:cNvPr id="5" name="Picture 5">
            <a:extLst>
              <a:ext uri="{FF2B5EF4-FFF2-40B4-BE49-F238E27FC236}">
                <a16:creationId xmlns:a16="http://schemas.microsoft.com/office/drawing/2014/main" id="{B8AF86A2-EAC3-3C44-64C1-BF83F65000AA}"/>
              </a:ext>
            </a:extLst>
          </p:cNvPr>
          <p:cNvPicPr>
            <a:picLocks noChangeAspect="1"/>
          </p:cNvPicPr>
          <p:nvPr/>
        </p:nvPicPr>
        <p:blipFill>
          <a:blip r:embed="rId2"/>
          <a:stretch>
            <a:fillRect/>
          </a:stretch>
        </p:blipFill>
        <p:spPr>
          <a:xfrm>
            <a:off x="9240644" y="2710893"/>
            <a:ext cx="2436542" cy="1835799"/>
          </a:xfrm>
          <a:prstGeom prst="rect">
            <a:avLst/>
          </a:prstGeom>
        </p:spPr>
      </p:pic>
      <p:sp>
        <p:nvSpPr>
          <p:cNvPr id="9" name="Title 1">
            <a:extLst>
              <a:ext uri="{FF2B5EF4-FFF2-40B4-BE49-F238E27FC236}">
                <a16:creationId xmlns:a16="http://schemas.microsoft.com/office/drawing/2014/main" id="{2A99137F-E9C2-4AF3-63AB-F609D127ACC8}"/>
              </a:ext>
            </a:extLst>
          </p:cNvPr>
          <p:cNvSpPr txBox="1">
            <a:spLocks/>
          </p:cNvSpPr>
          <p:nvPr/>
        </p:nvSpPr>
        <p:spPr>
          <a:xfrm>
            <a:off x="677334" y="487164"/>
            <a:ext cx="9165166" cy="673100"/>
          </a:xfrm>
          <a:prstGeom prst="rect">
            <a:avLst/>
          </a:prstGeom>
        </p:spPr>
        <p:txBody>
          <a:bodyPr lIns="91440" tIns="45720" rIns="91440" bIns="45720" anchor="t">
            <a:normAutofit fontScale="30000" lnSpcReduction="20000"/>
          </a:bodyPr>
          <a:lstStyle>
            <a:lvl1pPr algn="l" defTabSz="457200" rtl="0" eaLnBrk="1" latinLnBrk="0" hangingPunct="1">
              <a:spcBef>
                <a:spcPct val="0"/>
              </a:spcBef>
              <a:buNone/>
              <a:defRPr sz="36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ZW" sz="8500" dirty="0"/>
              <a:t>Why do governments grant tax expenditures?</a:t>
            </a:r>
            <a:br>
              <a:rPr lang="en-ZW" b="0" dirty="0">
                <a:latin typeface="Arial"/>
              </a:rPr>
            </a:br>
            <a:endParaRPr lang="en-GB" dirty="0"/>
          </a:p>
        </p:txBody>
      </p:sp>
    </p:spTree>
    <p:extLst>
      <p:ext uri="{BB962C8B-B14F-4D97-AF65-F5344CB8AC3E}">
        <p14:creationId xmlns:p14="http://schemas.microsoft.com/office/powerpoint/2010/main" val="1816274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t">
            <a:noAutofit/>
          </a:bodyPr>
          <a:lstStyle/>
          <a:p>
            <a:r>
              <a:rPr lang="en-ZW" sz="2400" dirty="0"/>
              <a:t>Controversies around tax expenditures</a:t>
            </a:r>
            <a:br>
              <a:rPr lang="en-ZW" sz="2400" b="0" dirty="0">
                <a:latin typeface="Rockwell"/>
              </a:rPr>
            </a:br>
            <a:endParaRPr lang="en-GB" sz="2400" dirty="0"/>
          </a:p>
        </p:txBody>
      </p:sp>
      <p:sp>
        <p:nvSpPr>
          <p:cNvPr id="3" name="Content Placeholder 2"/>
          <p:cNvSpPr>
            <a:spLocks noGrp="1"/>
          </p:cNvSpPr>
          <p:nvPr>
            <p:ph sz="half" idx="1"/>
          </p:nvPr>
        </p:nvSpPr>
        <p:spPr>
          <a:xfrm>
            <a:off x="677333" y="1160265"/>
            <a:ext cx="8392526" cy="4622697"/>
          </a:xfrm>
        </p:spPr>
        <p:txBody>
          <a:bodyPr vert="horz" lIns="91440" tIns="45720" rIns="91440" bIns="45720" rtlCol="0" anchor="t">
            <a:noAutofit/>
          </a:bodyPr>
          <a:lstStyle/>
          <a:p>
            <a:pPr algn="l">
              <a:lnSpc>
                <a:spcPct val="150000"/>
              </a:lnSpc>
            </a:pPr>
            <a:r>
              <a:rPr lang="en-US" sz="2000" dirty="0">
                <a:latin typeface="UniversCA-Light"/>
              </a:rPr>
              <a:t>Tax expenditures matter because they are often </a:t>
            </a:r>
            <a:r>
              <a:rPr lang="en-US" sz="2000" b="1" dirty="0">
                <a:latin typeface="UniversCA-Light"/>
              </a:rPr>
              <a:t>big</a:t>
            </a:r>
            <a:r>
              <a:rPr lang="en-US" sz="2000" dirty="0">
                <a:latin typeface="UniversCA-Light"/>
              </a:rPr>
              <a:t>, amounting to a significant fraction of taxes actually collected.</a:t>
            </a:r>
          </a:p>
          <a:p>
            <a:pPr>
              <a:lnSpc>
                <a:spcPct val="150000"/>
              </a:lnSpc>
            </a:pPr>
            <a:r>
              <a:rPr lang="en-US" sz="2000" dirty="0">
                <a:latin typeface="UniversCA-Light"/>
              </a:rPr>
              <a:t>In practice, the problems lie almost entirely with tax expenditures for </a:t>
            </a:r>
            <a:r>
              <a:rPr lang="en-US" sz="2000" b="1" dirty="0">
                <a:latin typeface="UniversCA-Light"/>
              </a:rPr>
              <a:t>investors </a:t>
            </a:r>
            <a:r>
              <a:rPr lang="en-US" sz="2000" dirty="0">
                <a:latin typeface="UniversCA-Light"/>
              </a:rPr>
              <a:t>(‘tax exemptions’).</a:t>
            </a:r>
          </a:p>
          <a:p>
            <a:pPr algn="l">
              <a:lnSpc>
                <a:spcPct val="150000"/>
              </a:lnSpc>
            </a:pPr>
            <a:r>
              <a:rPr lang="en-US" sz="2000" dirty="0">
                <a:latin typeface="UniversCA-Light"/>
              </a:rPr>
              <a:t>These are often granted on a </a:t>
            </a:r>
            <a:r>
              <a:rPr lang="en-US" sz="2000" b="1" dirty="0">
                <a:latin typeface="UniversCA-Light"/>
              </a:rPr>
              <a:t>discretionary</a:t>
            </a:r>
            <a:r>
              <a:rPr lang="en-US" sz="2000" dirty="0">
                <a:latin typeface="UniversCA-Light"/>
              </a:rPr>
              <a:t> basis by Presidents and government ministers. Information about them often scarce.</a:t>
            </a:r>
          </a:p>
          <a:p>
            <a:pPr algn="l">
              <a:lnSpc>
                <a:spcPct val="150000"/>
              </a:lnSpc>
            </a:pPr>
            <a:r>
              <a:rPr lang="en-US" sz="2000" dirty="0">
                <a:latin typeface="UniversCA-Light"/>
              </a:rPr>
              <a:t>Exemptions are often given to investors for </a:t>
            </a:r>
            <a:r>
              <a:rPr lang="en-US" sz="2000" b="1" dirty="0">
                <a:latin typeface="UniversCA-Light"/>
              </a:rPr>
              <a:t>political reasons </a:t>
            </a:r>
            <a:r>
              <a:rPr lang="en-US" sz="2000" dirty="0">
                <a:latin typeface="UniversCA-Light"/>
              </a:rPr>
              <a:t>or in return for </a:t>
            </a:r>
            <a:r>
              <a:rPr lang="en-US" sz="2000" b="1" dirty="0">
                <a:latin typeface="UniversCA-Light"/>
              </a:rPr>
              <a:t>bribes</a:t>
            </a:r>
            <a:r>
              <a:rPr lang="en-US" sz="2000" dirty="0">
                <a:latin typeface="UniversCA-Light"/>
              </a:rPr>
              <a:t>.</a:t>
            </a:r>
          </a:p>
          <a:p>
            <a:pPr algn="l">
              <a:lnSpc>
                <a:spcPct val="150000"/>
              </a:lnSpc>
            </a:pPr>
            <a:r>
              <a:rPr lang="en-US" sz="2000" dirty="0">
                <a:latin typeface="UniversCA-Light"/>
              </a:rPr>
              <a:t>Exemptions are often </a:t>
            </a:r>
            <a:r>
              <a:rPr lang="en-US" sz="2000" b="1" dirty="0">
                <a:latin typeface="UniversCA-Light"/>
              </a:rPr>
              <a:t>ineffective</a:t>
            </a:r>
            <a:r>
              <a:rPr lang="en-US" sz="2000" dirty="0">
                <a:latin typeface="UniversCA-Light"/>
              </a:rPr>
              <a:t> in increasing or shaping investment. </a:t>
            </a:r>
          </a:p>
        </p:txBody>
      </p:sp>
      <p:pic>
        <p:nvPicPr>
          <p:cNvPr id="5124" name="Picture 4" descr="Critical Appraisal: A Checklist - Students 4 Best Evidence">
            <a:extLst>
              <a:ext uri="{FF2B5EF4-FFF2-40B4-BE49-F238E27FC236}">
                <a16:creationId xmlns:a16="http://schemas.microsoft.com/office/drawing/2014/main" id="{08910BB5-8F7B-4111-BA3E-FEC640CD58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46548" y="2282699"/>
            <a:ext cx="1665899" cy="144403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Icon&#10;&#10;Description automatically generated">
            <a:extLst>
              <a:ext uri="{FF2B5EF4-FFF2-40B4-BE49-F238E27FC236}">
                <a16:creationId xmlns:a16="http://schemas.microsoft.com/office/drawing/2014/main" id="{96E36926-53AF-BEEE-8318-DD8157C2BC20}"/>
              </a:ext>
            </a:extLst>
          </p:cNvPr>
          <p:cNvPicPr>
            <a:picLocks noChangeAspect="1"/>
          </p:cNvPicPr>
          <p:nvPr/>
        </p:nvPicPr>
        <p:blipFill>
          <a:blip r:embed="rId3"/>
          <a:stretch>
            <a:fillRect/>
          </a:stretch>
        </p:blipFill>
        <p:spPr>
          <a:xfrm>
            <a:off x="9723862" y="3776545"/>
            <a:ext cx="1786054" cy="1786054"/>
          </a:xfrm>
          <a:prstGeom prst="rect">
            <a:avLst/>
          </a:prstGeom>
        </p:spPr>
      </p:pic>
    </p:spTree>
    <p:extLst>
      <p:ext uri="{BB962C8B-B14F-4D97-AF65-F5344CB8AC3E}">
        <p14:creationId xmlns:p14="http://schemas.microsoft.com/office/powerpoint/2010/main" val="2620142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87163"/>
            <a:ext cx="9165166" cy="808237"/>
          </a:xfrm>
        </p:spPr>
        <p:txBody>
          <a:bodyPr vert="horz" lIns="91440" tIns="45720" rIns="91440" bIns="45720" rtlCol="0" anchor="t">
            <a:noAutofit/>
          </a:bodyPr>
          <a:lstStyle/>
          <a:p>
            <a:r>
              <a:rPr lang="en-ZW" sz="2400" dirty="0"/>
              <a:t>Why should CSOs engage with tax expenditures and exemptions?</a:t>
            </a:r>
            <a:br>
              <a:rPr lang="en-ZW" sz="2400" b="0" dirty="0">
                <a:latin typeface="Rockwell"/>
              </a:rPr>
            </a:br>
            <a:endParaRPr lang="en-GB" sz="2400" dirty="0"/>
          </a:p>
        </p:txBody>
      </p:sp>
      <p:sp>
        <p:nvSpPr>
          <p:cNvPr id="3" name="Content Placeholder 2"/>
          <p:cNvSpPr>
            <a:spLocks noGrp="1"/>
          </p:cNvSpPr>
          <p:nvPr>
            <p:ph sz="half" idx="1"/>
          </p:nvPr>
        </p:nvSpPr>
        <p:spPr>
          <a:xfrm>
            <a:off x="677333" y="1569307"/>
            <a:ext cx="7898255" cy="4374697"/>
          </a:xfrm>
        </p:spPr>
        <p:txBody>
          <a:bodyPr vert="horz" lIns="91440" tIns="45720" rIns="91440" bIns="45720" rtlCol="0" anchor="t">
            <a:noAutofit/>
          </a:bodyPr>
          <a:lstStyle/>
          <a:p>
            <a:pPr algn="l">
              <a:lnSpc>
                <a:spcPct val="150000"/>
              </a:lnSpc>
            </a:pPr>
            <a:r>
              <a:rPr lang="en-US" sz="1600" dirty="0">
                <a:latin typeface="UniversCA-Light"/>
              </a:rPr>
              <a:t>In many countries, tax expenditures considerably reduce tax collection and shift the burden of paying on to poorer people – without much benefitting the economy.</a:t>
            </a:r>
          </a:p>
          <a:p>
            <a:pPr>
              <a:lnSpc>
                <a:spcPct val="150000"/>
              </a:lnSpc>
            </a:pPr>
            <a:r>
              <a:rPr lang="en-US" sz="1600" dirty="0">
                <a:latin typeface="UniversCA-Light"/>
              </a:rPr>
              <a:t>CSOs can leverage their skills and connections to unearth and </a:t>
            </a:r>
            <a:r>
              <a:rPr lang="en-US" sz="1600" dirty="0" err="1">
                <a:latin typeface="UniversCA-Light"/>
              </a:rPr>
              <a:t>publicise</a:t>
            </a:r>
            <a:r>
              <a:rPr lang="en-US" sz="1600" dirty="0">
                <a:latin typeface="UniversCA-Light"/>
              </a:rPr>
              <a:t> information about tax expenditures that governments either do not collect or prefer to suppress. International support and inspiration is generally available.</a:t>
            </a:r>
          </a:p>
          <a:p>
            <a:pPr>
              <a:lnSpc>
                <a:spcPct val="150000"/>
              </a:lnSpc>
            </a:pPr>
            <a:r>
              <a:rPr lang="en-US" sz="1600" dirty="0">
                <a:latin typeface="UniversCA-Light"/>
              </a:rPr>
              <a:t>Because tax expenditures are so often granted to investors by violating either the law or public policy norms like transparency and consistency, CSOs can campaign with right on their side.</a:t>
            </a:r>
          </a:p>
          <a:p>
            <a:pPr algn="l">
              <a:lnSpc>
                <a:spcPct val="150000"/>
              </a:lnSpc>
            </a:pPr>
            <a:r>
              <a:rPr lang="en-US" sz="1600" dirty="0">
                <a:latin typeface="UniversCA-Light"/>
              </a:rPr>
              <a:t>While they may find it difficult to understand or engage with many more technical tax policy issues, ordinary people are more likely to respond to revelations about unjustified, unfair and ineffective tax exemptions for large – and often foreign – companies. </a:t>
            </a:r>
          </a:p>
          <a:p>
            <a:pPr marL="0" indent="0" algn="l">
              <a:buNone/>
            </a:pPr>
            <a:endParaRPr lang="en-US" sz="2000" dirty="0">
              <a:latin typeface="UniversCA-Light"/>
            </a:endParaRPr>
          </a:p>
        </p:txBody>
      </p:sp>
      <p:pic>
        <p:nvPicPr>
          <p:cNvPr id="5124" name="Picture 4" descr="Critical Appraisal: A Checklist - Students 4 Best Evidence">
            <a:extLst>
              <a:ext uri="{FF2B5EF4-FFF2-40B4-BE49-F238E27FC236}">
                <a16:creationId xmlns:a16="http://schemas.microsoft.com/office/drawing/2014/main" id="{08910BB5-8F7B-4111-BA3E-FEC640CD58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46548" y="2282699"/>
            <a:ext cx="1665899" cy="144403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Icon&#10;&#10;Description automatically generated">
            <a:extLst>
              <a:ext uri="{FF2B5EF4-FFF2-40B4-BE49-F238E27FC236}">
                <a16:creationId xmlns:a16="http://schemas.microsoft.com/office/drawing/2014/main" id="{96E36926-53AF-BEEE-8318-DD8157C2BC20}"/>
              </a:ext>
            </a:extLst>
          </p:cNvPr>
          <p:cNvPicPr>
            <a:picLocks noChangeAspect="1"/>
          </p:cNvPicPr>
          <p:nvPr/>
        </p:nvPicPr>
        <p:blipFill>
          <a:blip r:embed="rId3"/>
          <a:stretch>
            <a:fillRect/>
          </a:stretch>
        </p:blipFill>
        <p:spPr>
          <a:xfrm>
            <a:off x="9723862" y="3776545"/>
            <a:ext cx="1786054" cy="1786054"/>
          </a:xfrm>
          <a:prstGeom prst="rect">
            <a:avLst/>
          </a:prstGeom>
        </p:spPr>
      </p:pic>
    </p:spTree>
    <p:extLst>
      <p:ext uri="{BB962C8B-B14F-4D97-AF65-F5344CB8AC3E}">
        <p14:creationId xmlns:p14="http://schemas.microsoft.com/office/powerpoint/2010/main" val="2522633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W" sz="2600" dirty="0"/>
              <a:t>Key research findings </a:t>
            </a:r>
            <a:r>
              <a:rPr lang="en-ZW" sz="2700" dirty="0"/>
              <a:t>(1/5)</a:t>
            </a:r>
            <a:br>
              <a:rPr lang="en-ZW" sz="3600" b="0" dirty="0">
                <a:latin typeface="Arial"/>
              </a:rPr>
            </a:br>
            <a:endParaRPr lang="en-GB" dirty="0"/>
          </a:p>
        </p:txBody>
      </p:sp>
      <p:sp>
        <p:nvSpPr>
          <p:cNvPr id="3" name="Content Placeholder 2"/>
          <p:cNvSpPr>
            <a:spLocks noGrp="1"/>
          </p:cNvSpPr>
          <p:nvPr>
            <p:ph sz="half" idx="1"/>
          </p:nvPr>
        </p:nvSpPr>
        <p:spPr>
          <a:xfrm>
            <a:off x="764899" y="1465021"/>
            <a:ext cx="7777522" cy="4057474"/>
          </a:xfrm>
        </p:spPr>
        <p:txBody>
          <a:bodyPr>
            <a:noAutofit/>
          </a:bodyPr>
          <a:lstStyle/>
          <a:p>
            <a:pPr algn="l"/>
            <a:endParaRPr lang="en-US" sz="2000" dirty="0">
              <a:latin typeface="UniversCA-Light"/>
            </a:endParaRPr>
          </a:p>
          <a:p>
            <a:pPr algn="l"/>
            <a:r>
              <a:rPr lang="en-US" sz="2000" dirty="0">
                <a:latin typeface="UniversCA-Light"/>
              </a:rPr>
              <a:t>Three main categories of findings arise from the LATERAL study of tax expenditures in Latin America:</a:t>
            </a:r>
          </a:p>
          <a:p>
            <a:pPr marL="0" indent="0" algn="l">
              <a:buNone/>
            </a:pPr>
            <a:endParaRPr lang="en-US" sz="2000" dirty="0">
              <a:latin typeface="UniversCA-Light"/>
            </a:endParaRPr>
          </a:p>
          <a:p>
            <a:pPr lvl="1"/>
            <a:r>
              <a:rPr lang="en-US" dirty="0">
                <a:latin typeface="UniversCA-Light"/>
              </a:rPr>
              <a:t>Issues of </a:t>
            </a:r>
            <a:r>
              <a:rPr lang="en-US" b="1" dirty="0">
                <a:latin typeface="UniversCA-Light"/>
              </a:rPr>
              <a:t>transparency</a:t>
            </a:r>
            <a:r>
              <a:rPr lang="en-US" dirty="0">
                <a:latin typeface="UniversCA-Light"/>
              </a:rPr>
              <a:t> and access to relevant information;</a:t>
            </a:r>
          </a:p>
          <a:p>
            <a:pPr lvl="1"/>
            <a:r>
              <a:rPr lang="en-US" dirty="0">
                <a:latin typeface="UniversCA-Light"/>
              </a:rPr>
              <a:t>Issues related to </a:t>
            </a:r>
            <a:r>
              <a:rPr lang="en-US" b="1" dirty="0">
                <a:latin typeface="UniversCA-Light"/>
              </a:rPr>
              <a:t>decision-making processes </a:t>
            </a:r>
            <a:r>
              <a:rPr lang="en-US" dirty="0">
                <a:latin typeface="UniversCA-Light"/>
              </a:rPr>
              <a:t>around tax expenditures;</a:t>
            </a:r>
          </a:p>
          <a:p>
            <a:pPr lvl="1"/>
            <a:r>
              <a:rPr lang="en-US" dirty="0">
                <a:latin typeface="UniversCA-Light"/>
              </a:rPr>
              <a:t>Issues around </a:t>
            </a:r>
            <a:r>
              <a:rPr lang="en-US" b="1" dirty="0">
                <a:latin typeface="UniversCA-Light"/>
              </a:rPr>
              <a:t>the impact </a:t>
            </a:r>
            <a:r>
              <a:rPr lang="en-US" dirty="0">
                <a:latin typeface="UniversCA-Light"/>
              </a:rPr>
              <a:t>of tax expenditures.</a:t>
            </a:r>
            <a:endParaRPr lang="en-GB" dirty="0">
              <a:latin typeface="UniversCA-Light"/>
            </a:endParaRPr>
          </a:p>
        </p:txBody>
      </p:sp>
      <p:pic>
        <p:nvPicPr>
          <p:cNvPr id="6148" name="Picture 4" descr="Street Icon #75669 - Free Icons Library">
            <a:extLst>
              <a:ext uri="{FF2B5EF4-FFF2-40B4-BE49-F238E27FC236}">
                <a16:creationId xmlns:a16="http://schemas.microsoft.com/office/drawing/2014/main" id="{5A994F1D-2BBE-4B5D-B4A2-477CA2F00B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8674" y="2955757"/>
            <a:ext cx="2947737" cy="2947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664527"/>
      </p:ext>
    </p:extLst>
  </p:cSld>
  <p:clrMapOvr>
    <a:masterClrMapping/>
  </p:clrMapOvr>
</p:sld>
</file>

<file path=ppt/theme/theme1.xml><?xml version="1.0" encoding="utf-8"?>
<a:theme xmlns:a="http://schemas.openxmlformats.org/drawingml/2006/main" name="Facet">
  <a:themeElements>
    <a:clrScheme name="ICTD">
      <a:dk1>
        <a:sysClr val="windowText" lastClr="000000"/>
      </a:dk1>
      <a:lt1>
        <a:sysClr val="window" lastClr="FFFFFF"/>
      </a:lt1>
      <a:dk2>
        <a:srgbClr val="575B63"/>
      </a:dk2>
      <a:lt2>
        <a:srgbClr val="FFFFFF"/>
      </a:lt2>
      <a:accent1>
        <a:srgbClr val="54C4CF"/>
      </a:accent1>
      <a:accent2>
        <a:srgbClr val="64A678"/>
      </a:accent2>
      <a:accent3>
        <a:srgbClr val="FDB713"/>
      </a:accent3>
      <a:accent4>
        <a:srgbClr val="575B63"/>
      </a:accent4>
      <a:accent5>
        <a:srgbClr val="54C4CF"/>
      </a:accent5>
      <a:accent6>
        <a:srgbClr val="64A678"/>
      </a:accent6>
      <a:hlink>
        <a:srgbClr val="54C4CF"/>
      </a:hlink>
      <a:folHlink>
        <a:srgbClr val="2C8A92"/>
      </a:folHlink>
    </a:clrScheme>
    <a:fontScheme name="ICTD">
      <a:majorFont>
        <a:latin typeface="Rockwel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ICTD PPT Template Updated June2020" id="{25AB9520-31A0-4530-A15B-998299562A7D}" vid="{342C738D-1CD4-4E6A-88B2-2D860F11C7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B94BDADACDF649813B3EA8A48E6D2D" ma:contentTypeVersion="16" ma:contentTypeDescription="Create a new document." ma:contentTypeScope="" ma:versionID="daff8c001db38059e472747a4b6e8d70">
  <xsd:schema xmlns:xsd="http://www.w3.org/2001/XMLSchema" xmlns:xs="http://www.w3.org/2001/XMLSchema" xmlns:p="http://schemas.microsoft.com/office/2006/metadata/properties" xmlns:ns2="1baca9ac-b019-4864-ab7c-8a3fe4e7ca4a" xmlns:ns3="cd801cac-ecc3-4071-9962-0c6f689227a6" targetNamespace="http://schemas.microsoft.com/office/2006/metadata/properties" ma:root="true" ma:fieldsID="371b2dcf282b025a2f835d134ec9d394" ns2:_="" ns3:_="">
    <xsd:import namespace="1baca9ac-b019-4864-ab7c-8a3fe4e7ca4a"/>
    <xsd:import namespace="cd801cac-ecc3-4071-9962-0c6f689227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aca9ac-b019-4864-ab7c-8a3fe4e7ca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74ba098-d835-43ce-a8fa-9033e0502ca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d801cac-ecc3-4071-9962-0c6f689227a6"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c2557d5-ac84-4d73-b930-909a43d275e2}" ma:internalName="TaxCatchAll" ma:showField="CatchAllData" ma:web="cd801cac-ecc3-4071-9962-0c6f689227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baca9ac-b019-4864-ab7c-8a3fe4e7ca4a">
      <Terms xmlns="http://schemas.microsoft.com/office/infopath/2007/PartnerControls"/>
    </lcf76f155ced4ddcb4097134ff3c332f>
    <TaxCatchAll xmlns="cd801cac-ecc3-4071-9962-0c6f689227a6" xsi:nil="true"/>
  </documentManagement>
</p:properties>
</file>

<file path=customXml/itemProps1.xml><?xml version="1.0" encoding="utf-8"?>
<ds:datastoreItem xmlns:ds="http://schemas.openxmlformats.org/officeDocument/2006/customXml" ds:itemID="{E1D57753-CE38-4F01-90A5-FAD95158A7C8}"/>
</file>

<file path=customXml/itemProps2.xml><?xml version="1.0" encoding="utf-8"?>
<ds:datastoreItem xmlns:ds="http://schemas.openxmlformats.org/officeDocument/2006/customXml" ds:itemID="{9BB6C7C6-B798-48D0-94C8-58AE209099AA}">
  <ds:schemaRefs>
    <ds:schemaRef ds:uri="http://schemas.microsoft.com/sharepoint/v3/contenttype/forms"/>
  </ds:schemaRefs>
</ds:datastoreItem>
</file>

<file path=customXml/itemProps3.xml><?xml version="1.0" encoding="utf-8"?>
<ds:datastoreItem xmlns:ds="http://schemas.openxmlformats.org/officeDocument/2006/customXml" ds:itemID="{FA588D81-C6FA-4118-B811-C19FD0C21C9F}">
  <ds:schemaRefs>
    <ds:schemaRef ds:uri="1baca9ac-b019-4864-ab7c-8a3fe4e7ca4a"/>
    <ds:schemaRef ds:uri="cd801cac-ecc3-4071-9962-0c6f689227a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382</TotalTime>
  <Words>1586</Words>
  <Application>Microsoft Macintosh PowerPoint</Application>
  <PresentationFormat>Widescreen</PresentationFormat>
  <Paragraphs>115</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Adelle_Reg</vt:lpstr>
      <vt:lpstr>Arial</vt:lpstr>
      <vt:lpstr>Calibri</vt:lpstr>
      <vt:lpstr>Rockwell</vt:lpstr>
      <vt:lpstr>UniversCA-Light</vt:lpstr>
      <vt:lpstr>Wingdings</vt:lpstr>
      <vt:lpstr>Wingdings 3</vt:lpstr>
      <vt:lpstr>Facet</vt:lpstr>
      <vt:lpstr>Latin America Tax Expenditure Research, Advocacy, and Learning (LATERAL) project </vt:lpstr>
      <vt:lpstr>PowerPoint Presentation</vt:lpstr>
      <vt:lpstr>The International Budget Partnership </vt:lpstr>
      <vt:lpstr>About this case study</vt:lpstr>
      <vt:lpstr>PowerPoint Presentation</vt:lpstr>
      <vt:lpstr>PowerPoint Presentation</vt:lpstr>
      <vt:lpstr>Controversies around tax expenditures </vt:lpstr>
      <vt:lpstr>Why should CSOs engage with tax expenditures and exemptions? </vt:lpstr>
      <vt:lpstr>Key research findings (1/5) </vt:lpstr>
      <vt:lpstr>Key findings (2/5) </vt:lpstr>
      <vt:lpstr>Key findings (3/5) </vt:lpstr>
      <vt:lpstr>Key findings (4/5) </vt:lpstr>
      <vt:lpstr>Key findings (5/5) </vt:lpstr>
      <vt:lpstr>Challenges and Opportunities (1/3) </vt:lpstr>
      <vt:lpstr>Challenges and Opportunities (2/3) </vt:lpstr>
      <vt:lpstr>Challenges and Opportunities (3/3) </vt:lpstr>
      <vt:lpstr>Conclusions </vt:lpstr>
      <vt:lpstr>Lateral Project Partners </vt:lpstr>
      <vt:lpstr>Thank you!</vt:lpstr>
    </vt:vector>
  </TitlesOfParts>
  <Company>Institute of Development Studies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Lenz</dc:creator>
  <cp:lastModifiedBy>Mick Moore</cp:lastModifiedBy>
  <cp:revision>229</cp:revision>
  <dcterms:created xsi:type="dcterms:W3CDTF">2019-01-21T12:04:46Z</dcterms:created>
  <dcterms:modified xsi:type="dcterms:W3CDTF">2022-08-23T15:47:29Z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0x010100C6B94BDADACDF649813B3EA8A48E6D2D</vt:lpwstr>
  </property>
  <property fmtid="{D5CDD505-2E9C-101B-9397-08002B2CF9AE}" pid="3" name="AuthorIds_UIVersion_512">
    <vt:lpwstr>2275</vt:lpwstr>
  </property>
</Properties>
</file>