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80" r:id="rId7"/>
    <p:sldId id="262" r:id="rId8"/>
    <p:sldId id="281" r:id="rId9"/>
    <p:sldId id="264" r:id="rId10"/>
    <p:sldId id="282" r:id="rId11"/>
    <p:sldId id="266" r:id="rId12"/>
    <p:sldId id="283" r:id="rId13"/>
    <p:sldId id="268" r:id="rId14"/>
    <p:sldId id="269" r:id="rId15"/>
    <p:sldId id="271" r:id="rId16"/>
    <p:sldId id="274" r:id="rId17"/>
    <p:sldId id="270" r:id="rId18"/>
    <p:sldId id="284" r:id="rId19"/>
    <p:sldId id="27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2574F-AC44-CFC8-A5D5-259B6A5B1BBA}" name="Diana Szpotowicz" initials="DS" userId="S::d.szpotowicz@ids.ac.uk::9f3345d5-31e1-4092-a035-adff47312493" providerId="AD"/>
  <p188:author id="{F2A3EAF6-0B93-BD0F-1FEC-245BD86215F7}" name="Texeira Briggs-Graham" initials="TBG" userId="S::T.Briggs-Graham@ids.ac.uk::23e8696b-352d-4e28-90d6-fd4038e1a5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Szpotowicz" userId="9f3345d5-31e1-4092-a035-adff47312493" providerId="ADAL" clId="{FE09CD1B-9D77-46C2-8F69-CDB063C41F2B}"/>
    <pc:docChg chg="modSld">
      <pc:chgData name="Diana Szpotowicz" userId="9f3345d5-31e1-4092-a035-adff47312493" providerId="ADAL" clId="{FE09CD1B-9D77-46C2-8F69-CDB063C41F2B}" dt="2022-11-18T14:55:51.198" v="20" actId="20577"/>
      <pc:docMkLst>
        <pc:docMk/>
      </pc:docMkLst>
      <pc:sldChg chg="modSp mod">
        <pc:chgData name="Diana Szpotowicz" userId="9f3345d5-31e1-4092-a035-adff47312493" providerId="ADAL" clId="{FE09CD1B-9D77-46C2-8F69-CDB063C41F2B}" dt="2022-11-18T14:55:51.198" v="20" actId="20577"/>
        <pc:sldMkLst>
          <pc:docMk/>
          <pc:sldMk cId="1729592424" sldId="256"/>
        </pc:sldMkLst>
        <pc:spChg chg="mod">
          <ac:chgData name="Diana Szpotowicz" userId="9f3345d5-31e1-4092-a035-adff47312493" providerId="ADAL" clId="{FE09CD1B-9D77-46C2-8F69-CDB063C41F2B}" dt="2022-11-18T14:55:51.198" v="20" actId="20577"/>
          <ac:spMkLst>
            <pc:docMk/>
            <pc:sldMk cId="1729592424" sldId="256"/>
            <ac:spMk id="2" creationId="{6C28BF34-57EE-5134-BE2B-3C078ACCDFB1}"/>
          </ac:spMkLst>
        </pc:spChg>
      </pc:sldChg>
      <pc:sldChg chg="modSp mod">
        <pc:chgData name="Diana Szpotowicz" userId="9f3345d5-31e1-4092-a035-adff47312493" providerId="ADAL" clId="{FE09CD1B-9D77-46C2-8F69-CDB063C41F2B}" dt="2022-11-18T14:55:05.292" v="6" actId="1076"/>
        <pc:sldMkLst>
          <pc:docMk/>
          <pc:sldMk cId="17403129" sldId="264"/>
        </pc:sldMkLst>
        <pc:spChg chg="mod">
          <ac:chgData name="Diana Szpotowicz" userId="9f3345d5-31e1-4092-a035-adff47312493" providerId="ADAL" clId="{FE09CD1B-9D77-46C2-8F69-CDB063C41F2B}" dt="2022-11-18T14:55:05.292" v="6" actId="1076"/>
          <ac:spMkLst>
            <pc:docMk/>
            <pc:sldMk cId="17403129" sldId="264"/>
            <ac:spMk id="2" creationId="{8085410D-E20B-B22D-C10C-BFB45626C9BE}"/>
          </ac:spMkLst>
        </pc:spChg>
      </pc:sldChg>
      <pc:sldChg chg="modSp mod">
        <pc:chgData name="Diana Szpotowicz" userId="9f3345d5-31e1-4092-a035-adff47312493" providerId="ADAL" clId="{FE09CD1B-9D77-46C2-8F69-CDB063C41F2B}" dt="2022-11-18T14:54:39.855" v="5" actId="20577"/>
        <pc:sldMkLst>
          <pc:docMk/>
          <pc:sldMk cId="3002501902" sldId="271"/>
        </pc:sldMkLst>
        <pc:spChg chg="mod">
          <ac:chgData name="Diana Szpotowicz" userId="9f3345d5-31e1-4092-a035-adff47312493" providerId="ADAL" clId="{FE09CD1B-9D77-46C2-8F69-CDB063C41F2B}" dt="2022-11-18T14:54:39.855" v="5" actId="20577"/>
          <ac:spMkLst>
            <pc:docMk/>
            <pc:sldMk cId="3002501902" sldId="271"/>
            <ac:spMk id="3" creationId="{F4E590B0-4445-71E0-DA68-41479CD7A1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DB6E7-8356-445C-9BF9-3B6236FCB7F1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EB74884-6C8C-43AE-B67F-CEC19E280B68}">
      <dgm:prSet phldrT="[Text]"/>
      <dgm:spPr/>
      <dgm:t>
        <a:bodyPr/>
        <a:lstStyle/>
        <a:p>
          <a:r>
            <a:rPr lang="en-GB" dirty="0">
              <a:latin typeface="Spline Sans" pitchFamily="2" charset="0"/>
            </a:rPr>
            <a:t>Research &amp; Preparation</a:t>
          </a:r>
        </a:p>
      </dgm:t>
    </dgm:pt>
    <dgm:pt modelId="{38FF2675-4C00-4729-973E-3A5242525D75}" type="parTrans" cxnId="{13BE684F-6D89-4B4F-A6AA-46A10D2450DF}">
      <dgm:prSet/>
      <dgm:spPr/>
      <dgm:t>
        <a:bodyPr/>
        <a:lstStyle/>
        <a:p>
          <a:endParaRPr lang="en-GB"/>
        </a:p>
      </dgm:t>
    </dgm:pt>
    <dgm:pt modelId="{67D4A0D8-9E89-431C-8DDA-14DD69531937}" type="sibTrans" cxnId="{13BE684F-6D89-4B4F-A6AA-46A10D2450DF}">
      <dgm:prSet/>
      <dgm:spPr/>
      <dgm:t>
        <a:bodyPr/>
        <a:lstStyle/>
        <a:p>
          <a:endParaRPr lang="en-GB"/>
        </a:p>
      </dgm:t>
    </dgm:pt>
    <dgm:pt modelId="{2EB0C65F-FCCF-4302-9D78-2B122AEC3F85}">
      <dgm:prSet phldrT="[Text]"/>
      <dgm:spPr/>
      <dgm:t>
        <a:bodyPr/>
        <a:lstStyle/>
        <a:p>
          <a:r>
            <a:rPr lang="en-GB" dirty="0">
              <a:latin typeface="Inter" panose="02000503000000020004"/>
            </a:rPr>
            <a:t>Leveraged international partnerships</a:t>
          </a:r>
        </a:p>
      </dgm:t>
    </dgm:pt>
    <dgm:pt modelId="{F83C6A2C-FD00-494B-82F1-D128599A7D34}" type="parTrans" cxnId="{663AE178-3113-4DFD-B80B-A18011784D5E}">
      <dgm:prSet/>
      <dgm:spPr/>
      <dgm:t>
        <a:bodyPr/>
        <a:lstStyle/>
        <a:p>
          <a:endParaRPr lang="en-GB"/>
        </a:p>
      </dgm:t>
    </dgm:pt>
    <dgm:pt modelId="{A3D79A49-E2C9-49C4-AAC6-05C1C4917D6B}" type="sibTrans" cxnId="{663AE178-3113-4DFD-B80B-A18011784D5E}">
      <dgm:prSet/>
      <dgm:spPr/>
      <dgm:t>
        <a:bodyPr/>
        <a:lstStyle/>
        <a:p>
          <a:endParaRPr lang="en-GB"/>
        </a:p>
      </dgm:t>
    </dgm:pt>
    <dgm:pt modelId="{0C55A7AC-B97C-40C8-B2F2-EB3C1F6389D8}">
      <dgm:prSet phldrT="[Text]"/>
      <dgm:spPr/>
      <dgm:t>
        <a:bodyPr/>
        <a:lstStyle/>
        <a:p>
          <a:r>
            <a:rPr lang="en-GB" dirty="0">
              <a:latin typeface="Inter" panose="02000503000000020004"/>
            </a:rPr>
            <a:t>Local linkages between civil society and academia</a:t>
          </a:r>
        </a:p>
      </dgm:t>
    </dgm:pt>
    <dgm:pt modelId="{8B17E587-E218-4EF4-8514-61D014EB38EF}" type="parTrans" cxnId="{BF0EDA53-9772-4418-8A51-1AE087F07611}">
      <dgm:prSet/>
      <dgm:spPr/>
      <dgm:t>
        <a:bodyPr/>
        <a:lstStyle/>
        <a:p>
          <a:endParaRPr lang="en-GB"/>
        </a:p>
      </dgm:t>
    </dgm:pt>
    <dgm:pt modelId="{CA509D39-61CC-456C-9AAD-8805055BBF0C}" type="sibTrans" cxnId="{BF0EDA53-9772-4418-8A51-1AE087F07611}">
      <dgm:prSet/>
      <dgm:spPr/>
      <dgm:t>
        <a:bodyPr/>
        <a:lstStyle/>
        <a:p>
          <a:endParaRPr lang="en-GB"/>
        </a:p>
      </dgm:t>
    </dgm:pt>
    <dgm:pt modelId="{4418502E-7D23-468F-A6A9-B108581F13E3}">
      <dgm:prSet phldrT="[Text]"/>
      <dgm:spPr/>
      <dgm:t>
        <a:bodyPr/>
        <a:lstStyle/>
        <a:p>
          <a:r>
            <a:rPr lang="en-GB" dirty="0">
              <a:latin typeface="Spline Sans" pitchFamily="2" charset="0"/>
            </a:rPr>
            <a:t>Action</a:t>
          </a:r>
        </a:p>
      </dgm:t>
    </dgm:pt>
    <dgm:pt modelId="{CDE19E5D-E1D5-4040-8079-96CFD6E715EF}" type="parTrans" cxnId="{F56FB967-7111-483B-9491-A11A7EF86212}">
      <dgm:prSet/>
      <dgm:spPr/>
      <dgm:t>
        <a:bodyPr/>
        <a:lstStyle/>
        <a:p>
          <a:endParaRPr lang="en-GB"/>
        </a:p>
      </dgm:t>
    </dgm:pt>
    <dgm:pt modelId="{97273798-5D2B-41A8-A069-F9E7038F3966}" type="sibTrans" cxnId="{F56FB967-7111-483B-9491-A11A7EF86212}">
      <dgm:prSet/>
      <dgm:spPr/>
      <dgm:t>
        <a:bodyPr/>
        <a:lstStyle/>
        <a:p>
          <a:endParaRPr lang="en-GB"/>
        </a:p>
      </dgm:t>
    </dgm:pt>
    <dgm:pt modelId="{E3993FFE-C8D5-4F8F-823A-2CE067CDE054}">
      <dgm:prSet phldrT="[Text]"/>
      <dgm:spPr/>
      <dgm:t>
        <a:bodyPr/>
        <a:lstStyle/>
        <a:p>
          <a:r>
            <a:rPr lang="en-GB" dirty="0">
              <a:latin typeface="Inter" panose="02000503000000020004"/>
            </a:rPr>
            <a:t>Advocacy through public interest litigation</a:t>
          </a:r>
        </a:p>
      </dgm:t>
    </dgm:pt>
    <dgm:pt modelId="{E814ED81-4A76-4BED-B5F3-97FCDCCE4847}" type="parTrans" cxnId="{33FE6C4E-B0A8-4AB8-B78A-4647C7C2DE43}">
      <dgm:prSet/>
      <dgm:spPr/>
      <dgm:t>
        <a:bodyPr/>
        <a:lstStyle/>
        <a:p>
          <a:endParaRPr lang="en-GB"/>
        </a:p>
      </dgm:t>
    </dgm:pt>
    <dgm:pt modelId="{57E5F4D8-EA05-49B4-80FC-6F9EF215FEF9}" type="sibTrans" cxnId="{33FE6C4E-B0A8-4AB8-B78A-4647C7C2DE43}">
      <dgm:prSet/>
      <dgm:spPr/>
      <dgm:t>
        <a:bodyPr/>
        <a:lstStyle/>
        <a:p>
          <a:endParaRPr lang="en-GB"/>
        </a:p>
      </dgm:t>
    </dgm:pt>
    <dgm:pt modelId="{49D278BB-75E4-436F-8D3F-53D268191780}">
      <dgm:prSet phldrT="[Text]"/>
      <dgm:spPr/>
      <dgm:t>
        <a:bodyPr/>
        <a:lstStyle/>
        <a:p>
          <a:r>
            <a:rPr lang="en-GB" dirty="0">
              <a:latin typeface="Spline Sans" pitchFamily="2" charset="0"/>
            </a:rPr>
            <a:t>Result</a:t>
          </a:r>
        </a:p>
      </dgm:t>
    </dgm:pt>
    <dgm:pt modelId="{C27D57CD-19B3-4A9C-B36C-E8622C02E210}" type="parTrans" cxnId="{96E2D9AA-9DBC-49DE-83E0-F7CC4E307C6F}">
      <dgm:prSet/>
      <dgm:spPr/>
      <dgm:t>
        <a:bodyPr/>
        <a:lstStyle/>
        <a:p>
          <a:endParaRPr lang="en-GB"/>
        </a:p>
      </dgm:t>
    </dgm:pt>
    <dgm:pt modelId="{DEF9B544-CE58-4A52-9B46-07894354C045}" type="sibTrans" cxnId="{96E2D9AA-9DBC-49DE-83E0-F7CC4E307C6F}">
      <dgm:prSet/>
      <dgm:spPr/>
      <dgm:t>
        <a:bodyPr/>
        <a:lstStyle/>
        <a:p>
          <a:endParaRPr lang="en-GB"/>
        </a:p>
      </dgm:t>
    </dgm:pt>
    <dgm:pt modelId="{328CAFCF-4F6F-4C8F-8CF1-5D6DC102868B}">
      <dgm:prSet phldrT="[Text]"/>
      <dgm:spPr/>
      <dgm:t>
        <a:bodyPr/>
        <a:lstStyle/>
        <a:p>
          <a:r>
            <a:rPr lang="en-GB" dirty="0">
              <a:latin typeface="Inter" panose="02000503000000020004"/>
            </a:rPr>
            <a:t>Suspension and nullification of the treaty</a:t>
          </a:r>
        </a:p>
      </dgm:t>
    </dgm:pt>
    <dgm:pt modelId="{1C36C34E-4DB5-449B-97A2-C5F9116BA826}" type="parTrans" cxnId="{F9058F84-E4CA-40E9-9B4B-CFECA394A505}">
      <dgm:prSet/>
      <dgm:spPr/>
      <dgm:t>
        <a:bodyPr/>
        <a:lstStyle/>
        <a:p>
          <a:endParaRPr lang="en-GB"/>
        </a:p>
      </dgm:t>
    </dgm:pt>
    <dgm:pt modelId="{AE6031B7-E164-4AF9-A95B-792B5F930C07}" type="sibTrans" cxnId="{F9058F84-E4CA-40E9-9B4B-CFECA394A505}">
      <dgm:prSet/>
      <dgm:spPr/>
      <dgm:t>
        <a:bodyPr/>
        <a:lstStyle/>
        <a:p>
          <a:endParaRPr lang="en-GB"/>
        </a:p>
      </dgm:t>
    </dgm:pt>
    <dgm:pt modelId="{82A3F56B-7154-45C6-8C86-C803435A230C}">
      <dgm:prSet phldrT="[Text]"/>
      <dgm:spPr/>
      <dgm:t>
        <a:bodyPr/>
        <a:lstStyle/>
        <a:p>
          <a:r>
            <a:rPr lang="en-GB" dirty="0">
              <a:latin typeface="Inter" panose="02000503000000020004"/>
            </a:rPr>
            <a:t>Dismissal of substantive claims</a:t>
          </a:r>
        </a:p>
      </dgm:t>
    </dgm:pt>
    <dgm:pt modelId="{395ECA72-A66B-460A-8C99-7469A6B9F93C}" type="parTrans" cxnId="{1608C923-D155-4D97-A8FB-C255985570BA}">
      <dgm:prSet/>
      <dgm:spPr/>
      <dgm:t>
        <a:bodyPr/>
        <a:lstStyle/>
        <a:p>
          <a:endParaRPr lang="en-GB"/>
        </a:p>
      </dgm:t>
    </dgm:pt>
    <dgm:pt modelId="{C4122F1C-4B97-4ED9-BD0B-497A5635E4DD}" type="sibTrans" cxnId="{1608C923-D155-4D97-A8FB-C255985570BA}">
      <dgm:prSet/>
      <dgm:spPr/>
      <dgm:t>
        <a:bodyPr/>
        <a:lstStyle/>
        <a:p>
          <a:endParaRPr lang="en-GB"/>
        </a:p>
      </dgm:t>
    </dgm:pt>
    <dgm:pt modelId="{3E3AA837-3E1A-4D25-B231-8EC18785C899}">
      <dgm:prSet phldrT="[Text]"/>
      <dgm:spPr/>
      <dgm:t>
        <a:bodyPr/>
        <a:lstStyle/>
        <a:p>
          <a:r>
            <a:rPr lang="en-GB" dirty="0">
              <a:latin typeface="Inter" panose="02000503000000020004"/>
            </a:rPr>
            <a:t>Supported by local and international actors</a:t>
          </a:r>
        </a:p>
      </dgm:t>
    </dgm:pt>
    <dgm:pt modelId="{0C9092E2-E8BF-4222-BB36-FAF4F5E0463B}" type="parTrans" cxnId="{F7F60B7C-BE63-4786-AC6E-6DFA887FDBEE}">
      <dgm:prSet/>
      <dgm:spPr/>
      <dgm:t>
        <a:bodyPr/>
        <a:lstStyle/>
        <a:p>
          <a:endParaRPr lang="en-ZW"/>
        </a:p>
      </dgm:t>
    </dgm:pt>
    <dgm:pt modelId="{5757756B-5A71-4528-B92F-7527E879F777}" type="sibTrans" cxnId="{F7F60B7C-BE63-4786-AC6E-6DFA887FDBEE}">
      <dgm:prSet/>
      <dgm:spPr/>
      <dgm:t>
        <a:bodyPr/>
        <a:lstStyle/>
        <a:p>
          <a:endParaRPr lang="en-ZW"/>
        </a:p>
      </dgm:t>
    </dgm:pt>
    <dgm:pt modelId="{4A5F1E7F-FA46-475F-B00E-05689AF15F26}" type="pres">
      <dgm:prSet presAssocID="{059DB6E7-8356-445C-9BF9-3B6236FCB7F1}" presName="Name0" presStyleCnt="0">
        <dgm:presLayoutVars>
          <dgm:dir/>
          <dgm:animLvl val="lvl"/>
          <dgm:resizeHandles val="exact"/>
        </dgm:presLayoutVars>
      </dgm:prSet>
      <dgm:spPr/>
    </dgm:pt>
    <dgm:pt modelId="{C34BFE18-1CA1-4A5B-8DEE-43466A1F45F6}" type="pres">
      <dgm:prSet presAssocID="{059DB6E7-8356-445C-9BF9-3B6236FCB7F1}" presName="tSp" presStyleCnt="0"/>
      <dgm:spPr/>
    </dgm:pt>
    <dgm:pt modelId="{80858782-BE69-42C1-A3B5-EC2C505F9D5B}" type="pres">
      <dgm:prSet presAssocID="{059DB6E7-8356-445C-9BF9-3B6236FCB7F1}" presName="bSp" presStyleCnt="0"/>
      <dgm:spPr/>
    </dgm:pt>
    <dgm:pt modelId="{1F96F00D-0463-46AA-BB8F-0C50C43C809A}" type="pres">
      <dgm:prSet presAssocID="{059DB6E7-8356-445C-9BF9-3B6236FCB7F1}" presName="process" presStyleCnt="0"/>
      <dgm:spPr/>
    </dgm:pt>
    <dgm:pt modelId="{71987701-17B3-45FE-8D04-5D1B77EB0253}" type="pres">
      <dgm:prSet presAssocID="{1EB74884-6C8C-43AE-B67F-CEC19E280B68}" presName="composite1" presStyleCnt="0"/>
      <dgm:spPr/>
    </dgm:pt>
    <dgm:pt modelId="{AACE4230-470B-47A6-9F7C-706763DE3C5F}" type="pres">
      <dgm:prSet presAssocID="{1EB74884-6C8C-43AE-B67F-CEC19E280B68}" presName="dummyNode1" presStyleLbl="node1" presStyleIdx="0" presStyleCnt="3"/>
      <dgm:spPr/>
    </dgm:pt>
    <dgm:pt modelId="{AB4CB820-015E-408F-836B-AA684B358277}" type="pres">
      <dgm:prSet presAssocID="{1EB74884-6C8C-43AE-B67F-CEC19E280B68}" presName="childNode1" presStyleLbl="bgAcc1" presStyleIdx="0" presStyleCnt="3">
        <dgm:presLayoutVars>
          <dgm:bulletEnabled val="1"/>
        </dgm:presLayoutVars>
      </dgm:prSet>
      <dgm:spPr/>
    </dgm:pt>
    <dgm:pt modelId="{85729F94-9CBF-4823-A316-741071FF9CCE}" type="pres">
      <dgm:prSet presAssocID="{1EB74884-6C8C-43AE-B67F-CEC19E280B68}" presName="childNode1tx" presStyleLbl="bgAcc1" presStyleIdx="0" presStyleCnt="3">
        <dgm:presLayoutVars>
          <dgm:bulletEnabled val="1"/>
        </dgm:presLayoutVars>
      </dgm:prSet>
      <dgm:spPr/>
    </dgm:pt>
    <dgm:pt modelId="{F695BA5E-2A62-4E00-A602-E4EE29B747CB}" type="pres">
      <dgm:prSet presAssocID="{1EB74884-6C8C-43AE-B67F-CEC19E280B6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D2B71D6-DFC8-49CC-BF34-2757B02AC4EF}" type="pres">
      <dgm:prSet presAssocID="{1EB74884-6C8C-43AE-B67F-CEC19E280B68}" presName="connSite1" presStyleCnt="0"/>
      <dgm:spPr/>
    </dgm:pt>
    <dgm:pt modelId="{125B6A10-EEEC-41DC-83D4-307FDF75B6C1}" type="pres">
      <dgm:prSet presAssocID="{67D4A0D8-9E89-431C-8DDA-14DD69531937}" presName="Name9" presStyleLbl="sibTrans2D1" presStyleIdx="0" presStyleCnt="2"/>
      <dgm:spPr/>
    </dgm:pt>
    <dgm:pt modelId="{906584FB-CB3A-4261-A1CA-7BAC3597C718}" type="pres">
      <dgm:prSet presAssocID="{4418502E-7D23-468F-A6A9-B108581F13E3}" presName="composite2" presStyleCnt="0"/>
      <dgm:spPr/>
    </dgm:pt>
    <dgm:pt modelId="{1C61D00C-D0C3-4EAF-9C75-796D692FEB78}" type="pres">
      <dgm:prSet presAssocID="{4418502E-7D23-468F-A6A9-B108581F13E3}" presName="dummyNode2" presStyleLbl="node1" presStyleIdx="0" presStyleCnt="3"/>
      <dgm:spPr/>
    </dgm:pt>
    <dgm:pt modelId="{B78CB4CF-C8C8-417D-900A-72641771BDE7}" type="pres">
      <dgm:prSet presAssocID="{4418502E-7D23-468F-A6A9-B108581F13E3}" presName="childNode2" presStyleLbl="bgAcc1" presStyleIdx="1" presStyleCnt="3">
        <dgm:presLayoutVars>
          <dgm:bulletEnabled val="1"/>
        </dgm:presLayoutVars>
      </dgm:prSet>
      <dgm:spPr/>
    </dgm:pt>
    <dgm:pt modelId="{79930F4B-D515-4BEC-95CB-DDB2D2229616}" type="pres">
      <dgm:prSet presAssocID="{4418502E-7D23-468F-A6A9-B108581F13E3}" presName="childNode2tx" presStyleLbl="bgAcc1" presStyleIdx="1" presStyleCnt="3">
        <dgm:presLayoutVars>
          <dgm:bulletEnabled val="1"/>
        </dgm:presLayoutVars>
      </dgm:prSet>
      <dgm:spPr/>
    </dgm:pt>
    <dgm:pt modelId="{67019256-ABFE-4CE7-AF53-A347AE642A5E}" type="pres">
      <dgm:prSet presAssocID="{4418502E-7D23-468F-A6A9-B108581F13E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D6F5EC3-7078-4E65-9531-D6B80425C111}" type="pres">
      <dgm:prSet presAssocID="{4418502E-7D23-468F-A6A9-B108581F13E3}" presName="connSite2" presStyleCnt="0"/>
      <dgm:spPr/>
    </dgm:pt>
    <dgm:pt modelId="{100F1841-0677-4FCD-99FF-BBEE73ADB30A}" type="pres">
      <dgm:prSet presAssocID="{97273798-5D2B-41A8-A069-F9E7038F3966}" presName="Name18" presStyleLbl="sibTrans2D1" presStyleIdx="1" presStyleCnt="2"/>
      <dgm:spPr/>
    </dgm:pt>
    <dgm:pt modelId="{98199294-4911-428D-9DDF-29047D4F6B4F}" type="pres">
      <dgm:prSet presAssocID="{49D278BB-75E4-436F-8D3F-53D268191780}" presName="composite1" presStyleCnt="0"/>
      <dgm:spPr/>
    </dgm:pt>
    <dgm:pt modelId="{28FEE300-B52C-4FBA-8629-A1AB2D66C853}" type="pres">
      <dgm:prSet presAssocID="{49D278BB-75E4-436F-8D3F-53D268191780}" presName="dummyNode1" presStyleLbl="node1" presStyleIdx="1" presStyleCnt="3"/>
      <dgm:spPr/>
    </dgm:pt>
    <dgm:pt modelId="{3A11B3C7-0801-4AD5-8196-6618DE79F48A}" type="pres">
      <dgm:prSet presAssocID="{49D278BB-75E4-436F-8D3F-53D268191780}" presName="childNode1" presStyleLbl="bgAcc1" presStyleIdx="2" presStyleCnt="3">
        <dgm:presLayoutVars>
          <dgm:bulletEnabled val="1"/>
        </dgm:presLayoutVars>
      </dgm:prSet>
      <dgm:spPr/>
    </dgm:pt>
    <dgm:pt modelId="{F931AC61-4E97-41BC-8C6E-063F3C5E3745}" type="pres">
      <dgm:prSet presAssocID="{49D278BB-75E4-436F-8D3F-53D268191780}" presName="childNode1tx" presStyleLbl="bgAcc1" presStyleIdx="2" presStyleCnt="3">
        <dgm:presLayoutVars>
          <dgm:bulletEnabled val="1"/>
        </dgm:presLayoutVars>
      </dgm:prSet>
      <dgm:spPr/>
    </dgm:pt>
    <dgm:pt modelId="{1A81CC88-D96B-4B8E-AE53-DDA3775DFFCB}" type="pres">
      <dgm:prSet presAssocID="{49D278BB-75E4-436F-8D3F-53D26819178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F599115-DD54-41A7-B5BA-AC342D0D63E7}" type="pres">
      <dgm:prSet presAssocID="{49D278BB-75E4-436F-8D3F-53D268191780}" presName="connSite1" presStyleCnt="0"/>
      <dgm:spPr/>
    </dgm:pt>
  </dgm:ptLst>
  <dgm:cxnLst>
    <dgm:cxn modelId="{6663B20D-94C4-4932-ABA0-2960D245C498}" type="presOf" srcId="{97273798-5D2B-41A8-A069-F9E7038F3966}" destId="{100F1841-0677-4FCD-99FF-BBEE73ADB30A}" srcOrd="0" destOrd="0" presId="urn:microsoft.com/office/officeart/2005/8/layout/hProcess4"/>
    <dgm:cxn modelId="{8A81CE18-7C36-42C3-B754-688B3AAD7D82}" type="presOf" srcId="{E3993FFE-C8D5-4F8F-823A-2CE067CDE054}" destId="{79930F4B-D515-4BEC-95CB-DDB2D2229616}" srcOrd="1" destOrd="0" presId="urn:microsoft.com/office/officeart/2005/8/layout/hProcess4"/>
    <dgm:cxn modelId="{41420523-22B3-4BAF-9DDE-BE0626B91052}" type="presOf" srcId="{4418502E-7D23-468F-A6A9-B108581F13E3}" destId="{67019256-ABFE-4CE7-AF53-A347AE642A5E}" srcOrd="0" destOrd="0" presId="urn:microsoft.com/office/officeart/2005/8/layout/hProcess4"/>
    <dgm:cxn modelId="{1608C923-D155-4D97-A8FB-C255985570BA}" srcId="{49D278BB-75E4-436F-8D3F-53D268191780}" destId="{82A3F56B-7154-45C6-8C86-C803435A230C}" srcOrd="1" destOrd="0" parTransId="{395ECA72-A66B-460A-8C99-7469A6B9F93C}" sibTransId="{C4122F1C-4B97-4ED9-BD0B-497A5635E4DD}"/>
    <dgm:cxn modelId="{BA185E24-6110-41AA-8A49-E33FFFB574A0}" type="presOf" srcId="{059DB6E7-8356-445C-9BF9-3B6236FCB7F1}" destId="{4A5F1E7F-FA46-475F-B00E-05689AF15F26}" srcOrd="0" destOrd="0" presId="urn:microsoft.com/office/officeart/2005/8/layout/hProcess4"/>
    <dgm:cxn modelId="{1FF7053D-100D-499F-8B6C-1FF6BA2502BC}" type="presOf" srcId="{82A3F56B-7154-45C6-8C86-C803435A230C}" destId="{F931AC61-4E97-41BC-8C6E-063F3C5E3745}" srcOrd="1" destOrd="1" presId="urn:microsoft.com/office/officeart/2005/8/layout/hProcess4"/>
    <dgm:cxn modelId="{FFEBE643-E25C-4E20-8385-4DC52E7AAB4C}" type="presOf" srcId="{328CAFCF-4F6F-4C8F-8CF1-5D6DC102868B}" destId="{F931AC61-4E97-41BC-8C6E-063F3C5E3745}" srcOrd="1" destOrd="0" presId="urn:microsoft.com/office/officeart/2005/8/layout/hProcess4"/>
    <dgm:cxn modelId="{157A4C64-EA47-4B66-80D2-E56C1016E10B}" type="presOf" srcId="{82A3F56B-7154-45C6-8C86-C803435A230C}" destId="{3A11B3C7-0801-4AD5-8196-6618DE79F48A}" srcOrd="0" destOrd="1" presId="urn:microsoft.com/office/officeart/2005/8/layout/hProcess4"/>
    <dgm:cxn modelId="{4E8C8066-787A-4DBC-BC98-80CBEE463553}" type="presOf" srcId="{0C55A7AC-B97C-40C8-B2F2-EB3C1F6389D8}" destId="{85729F94-9CBF-4823-A316-741071FF9CCE}" srcOrd="1" destOrd="1" presId="urn:microsoft.com/office/officeart/2005/8/layout/hProcess4"/>
    <dgm:cxn modelId="{EE2C4767-5BEF-4197-9222-BA86558AF069}" type="presOf" srcId="{2EB0C65F-FCCF-4302-9D78-2B122AEC3F85}" destId="{85729F94-9CBF-4823-A316-741071FF9CCE}" srcOrd="1" destOrd="0" presId="urn:microsoft.com/office/officeart/2005/8/layout/hProcess4"/>
    <dgm:cxn modelId="{F56FB967-7111-483B-9491-A11A7EF86212}" srcId="{059DB6E7-8356-445C-9BF9-3B6236FCB7F1}" destId="{4418502E-7D23-468F-A6A9-B108581F13E3}" srcOrd="1" destOrd="0" parTransId="{CDE19E5D-E1D5-4040-8079-96CFD6E715EF}" sibTransId="{97273798-5D2B-41A8-A069-F9E7038F3966}"/>
    <dgm:cxn modelId="{33FE6C4E-B0A8-4AB8-B78A-4647C7C2DE43}" srcId="{4418502E-7D23-468F-A6A9-B108581F13E3}" destId="{E3993FFE-C8D5-4F8F-823A-2CE067CDE054}" srcOrd="0" destOrd="0" parTransId="{E814ED81-4A76-4BED-B5F3-97FCDCCE4847}" sibTransId="{57E5F4D8-EA05-49B4-80FC-6F9EF215FEF9}"/>
    <dgm:cxn modelId="{13BE684F-6D89-4B4F-A6AA-46A10D2450DF}" srcId="{059DB6E7-8356-445C-9BF9-3B6236FCB7F1}" destId="{1EB74884-6C8C-43AE-B67F-CEC19E280B68}" srcOrd="0" destOrd="0" parTransId="{38FF2675-4C00-4729-973E-3A5242525D75}" sibTransId="{67D4A0D8-9E89-431C-8DDA-14DD69531937}"/>
    <dgm:cxn modelId="{AA09A64F-44EC-4B64-A7CE-FBD44F167A04}" type="presOf" srcId="{49D278BB-75E4-436F-8D3F-53D268191780}" destId="{1A81CC88-D96B-4B8E-AE53-DDA3775DFFCB}" srcOrd="0" destOrd="0" presId="urn:microsoft.com/office/officeart/2005/8/layout/hProcess4"/>
    <dgm:cxn modelId="{BF0EDA53-9772-4418-8A51-1AE087F07611}" srcId="{1EB74884-6C8C-43AE-B67F-CEC19E280B68}" destId="{0C55A7AC-B97C-40C8-B2F2-EB3C1F6389D8}" srcOrd="1" destOrd="0" parTransId="{8B17E587-E218-4EF4-8514-61D014EB38EF}" sibTransId="{CA509D39-61CC-456C-9AAD-8805055BBF0C}"/>
    <dgm:cxn modelId="{BC6E8178-D12A-48F9-8D87-E1DEC406DA6B}" type="presOf" srcId="{2EB0C65F-FCCF-4302-9D78-2B122AEC3F85}" destId="{AB4CB820-015E-408F-836B-AA684B358277}" srcOrd="0" destOrd="0" presId="urn:microsoft.com/office/officeart/2005/8/layout/hProcess4"/>
    <dgm:cxn modelId="{663AE178-3113-4DFD-B80B-A18011784D5E}" srcId="{1EB74884-6C8C-43AE-B67F-CEC19E280B68}" destId="{2EB0C65F-FCCF-4302-9D78-2B122AEC3F85}" srcOrd="0" destOrd="0" parTransId="{F83C6A2C-FD00-494B-82F1-D128599A7D34}" sibTransId="{A3D79A49-E2C9-49C4-AAC6-05C1C4917D6B}"/>
    <dgm:cxn modelId="{C4FB167A-F559-4D6E-8F47-E1ECB43CAF37}" type="presOf" srcId="{0C55A7AC-B97C-40C8-B2F2-EB3C1F6389D8}" destId="{AB4CB820-015E-408F-836B-AA684B358277}" srcOrd="0" destOrd="1" presId="urn:microsoft.com/office/officeart/2005/8/layout/hProcess4"/>
    <dgm:cxn modelId="{F7F60B7C-BE63-4786-AC6E-6DFA887FDBEE}" srcId="{4418502E-7D23-468F-A6A9-B108581F13E3}" destId="{3E3AA837-3E1A-4D25-B231-8EC18785C899}" srcOrd="1" destOrd="0" parTransId="{0C9092E2-E8BF-4222-BB36-FAF4F5E0463B}" sibTransId="{5757756B-5A71-4528-B92F-7527E879F777}"/>
    <dgm:cxn modelId="{21883B81-0F81-42ED-BF2A-265E1AE28335}" type="presOf" srcId="{1EB74884-6C8C-43AE-B67F-CEC19E280B68}" destId="{F695BA5E-2A62-4E00-A602-E4EE29B747CB}" srcOrd="0" destOrd="0" presId="urn:microsoft.com/office/officeart/2005/8/layout/hProcess4"/>
    <dgm:cxn modelId="{06147483-8CFE-4419-BEBD-D02205D93682}" type="presOf" srcId="{328CAFCF-4F6F-4C8F-8CF1-5D6DC102868B}" destId="{3A11B3C7-0801-4AD5-8196-6618DE79F48A}" srcOrd="0" destOrd="0" presId="urn:microsoft.com/office/officeart/2005/8/layout/hProcess4"/>
    <dgm:cxn modelId="{F9058F84-E4CA-40E9-9B4B-CFECA394A505}" srcId="{49D278BB-75E4-436F-8D3F-53D268191780}" destId="{328CAFCF-4F6F-4C8F-8CF1-5D6DC102868B}" srcOrd="0" destOrd="0" parTransId="{1C36C34E-4DB5-449B-97A2-C5F9116BA826}" sibTransId="{AE6031B7-E164-4AF9-A95B-792B5F930C07}"/>
    <dgm:cxn modelId="{96E2D9AA-9DBC-49DE-83E0-F7CC4E307C6F}" srcId="{059DB6E7-8356-445C-9BF9-3B6236FCB7F1}" destId="{49D278BB-75E4-436F-8D3F-53D268191780}" srcOrd="2" destOrd="0" parTransId="{C27D57CD-19B3-4A9C-B36C-E8622C02E210}" sibTransId="{DEF9B544-CE58-4A52-9B46-07894354C045}"/>
    <dgm:cxn modelId="{6F5650AB-1546-478A-8806-8E115EC90B1C}" type="presOf" srcId="{67D4A0D8-9E89-431C-8DDA-14DD69531937}" destId="{125B6A10-EEEC-41DC-83D4-307FDF75B6C1}" srcOrd="0" destOrd="0" presId="urn:microsoft.com/office/officeart/2005/8/layout/hProcess4"/>
    <dgm:cxn modelId="{0C4F05AF-225D-4707-8371-2A2BEF36A4D5}" type="presOf" srcId="{3E3AA837-3E1A-4D25-B231-8EC18785C899}" destId="{B78CB4CF-C8C8-417D-900A-72641771BDE7}" srcOrd="0" destOrd="1" presId="urn:microsoft.com/office/officeart/2005/8/layout/hProcess4"/>
    <dgm:cxn modelId="{6550AEE2-2EED-40F6-A74B-512572A9FCEE}" type="presOf" srcId="{3E3AA837-3E1A-4D25-B231-8EC18785C899}" destId="{79930F4B-D515-4BEC-95CB-DDB2D2229616}" srcOrd="1" destOrd="1" presId="urn:microsoft.com/office/officeart/2005/8/layout/hProcess4"/>
    <dgm:cxn modelId="{D951AFEE-C94F-457C-84BA-3FA1E823D39D}" type="presOf" srcId="{E3993FFE-C8D5-4F8F-823A-2CE067CDE054}" destId="{B78CB4CF-C8C8-417D-900A-72641771BDE7}" srcOrd="0" destOrd="0" presId="urn:microsoft.com/office/officeart/2005/8/layout/hProcess4"/>
    <dgm:cxn modelId="{A8C40A2B-F480-4164-AFA8-3316E5E60185}" type="presParOf" srcId="{4A5F1E7F-FA46-475F-B00E-05689AF15F26}" destId="{C34BFE18-1CA1-4A5B-8DEE-43466A1F45F6}" srcOrd="0" destOrd="0" presId="urn:microsoft.com/office/officeart/2005/8/layout/hProcess4"/>
    <dgm:cxn modelId="{6E0EB2E6-E089-4E2D-9439-7E332F73DEA7}" type="presParOf" srcId="{4A5F1E7F-FA46-475F-B00E-05689AF15F26}" destId="{80858782-BE69-42C1-A3B5-EC2C505F9D5B}" srcOrd="1" destOrd="0" presId="urn:microsoft.com/office/officeart/2005/8/layout/hProcess4"/>
    <dgm:cxn modelId="{29E7FC10-CA4F-41B8-B24D-1F721AFA7352}" type="presParOf" srcId="{4A5F1E7F-FA46-475F-B00E-05689AF15F26}" destId="{1F96F00D-0463-46AA-BB8F-0C50C43C809A}" srcOrd="2" destOrd="0" presId="urn:microsoft.com/office/officeart/2005/8/layout/hProcess4"/>
    <dgm:cxn modelId="{D1C27D53-7E56-4E8E-8B2E-5B18F18CD530}" type="presParOf" srcId="{1F96F00D-0463-46AA-BB8F-0C50C43C809A}" destId="{71987701-17B3-45FE-8D04-5D1B77EB0253}" srcOrd="0" destOrd="0" presId="urn:microsoft.com/office/officeart/2005/8/layout/hProcess4"/>
    <dgm:cxn modelId="{7616F551-6395-413F-B9AA-DC2BF0931AAC}" type="presParOf" srcId="{71987701-17B3-45FE-8D04-5D1B77EB0253}" destId="{AACE4230-470B-47A6-9F7C-706763DE3C5F}" srcOrd="0" destOrd="0" presId="urn:microsoft.com/office/officeart/2005/8/layout/hProcess4"/>
    <dgm:cxn modelId="{65D05C8A-39C4-4DBF-9D65-4316173B9904}" type="presParOf" srcId="{71987701-17B3-45FE-8D04-5D1B77EB0253}" destId="{AB4CB820-015E-408F-836B-AA684B358277}" srcOrd="1" destOrd="0" presId="urn:microsoft.com/office/officeart/2005/8/layout/hProcess4"/>
    <dgm:cxn modelId="{EEAE39D1-D387-4693-BC82-3C33FC65DAB3}" type="presParOf" srcId="{71987701-17B3-45FE-8D04-5D1B77EB0253}" destId="{85729F94-9CBF-4823-A316-741071FF9CCE}" srcOrd="2" destOrd="0" presId="urn:microsoft.com/office/officeart/2005/8/layout/hProcess4"/>
    <dgm:cxn modelId="{2B521A27-136E-4841-8AD3-F675C3DC1AAB}" type="presParOf" srcId="{71987701-17B3-45FE-8D04-5D1B77EB0253}" destId="{F695BA5E-2A62-4E00-A602-E4EE29B747CB}" srcOrd="3" destOrd="0" presId="urn:microsoft.com/office/officeart/2005/8/layout/hProcess4"/>
    <dgm:cxn modelId="{FEF89DC1-800B-4DA7-BFBC-F92830F9450B}" type="presParOf" srcId="{71987701-17B3-45FE-8D04-5D1B77EB0253}" destId="{8D2B71D6-DFC8-49CC-BF34-2757B02AC4EF}" srcOrd="4" destOrd="0" presId="urn:microsoft.com/office/officeart/2005/8/layout/hProcess4"/>
    <dgm:cxn modelId="{1C11DBD0-6CCE-44FA-800E-13DDF13E92B4}" type="presParOf" srcId="{1F96F00D-0463-46AA-BB8F-0C50C43C809A}" destId="{125B6A10-EEEC-41DC-83D4-307FDF75B6C1}" srcOrd="1" destOrd="0" presId="urn:microsoft.com/office/officeart/2005/8/layout/hProcess4"/>
    <dgm:cxn modelId="{75CAA85F-B8D8-4A08-A8BF-39E8A806FCB7}" type="presParOf" srcId="{1F96F00D-0463-46AA-BB8F-0C50C43C809A}" destId="{906584FB-CB3A-4261-A1CA-7BAC3597C718}" srcOrd="2" destOrd="0" presId="urn:microsoft.com/office/officeart/2005/8/layout/hProcess4"/>
    <dgm:cxn modelId="{49A11379-DE23-4893-8F06-1629A1CA3665}" type="presParOf" srcId="{906584FB-CB3A-4261-A1CA-7BAC3597C718}" destId="{1C61D00C-D0C3-4EAF-9C75-796D692FEB78}" srcOrd="0" destOrd="0" presId="urn:microsoft.com/office/officeart/2005/8/layout/hProcess4"/>
    <dgm:cxn modelId="{EFEF70B8-32F5-4A1F-B3EF-3A8CB8DD9931}" type="presParOf" srcId="{906584FB-CB3A-4261-A1CA-7BAC3597C718}" destId="{B78CB4CF-C8C8-417D-900A-72641771BDE7}" srcOrd="1" destOrd="0" presId="urn:microsoft.com/office/officeart/2005/8/layout/hProcess4"/>
    <dgm:cxn modelId="{C02E8345-2411-4BA9-BDEE-E392E1D1BCED}" type="presParOf" srcId="{906584FB-CB3A-4261-A1CA-7BAC3597C718}" destId="{79930F4B-D515-4BEC-95CB-DDB2D2229616}" srcOrd="2" destOrd="0" presId="urn:microsoft.com/office/officeart/2005/8/layout/hProcess4"/>
    <dgm:cxn modelId="{F34EB901-465F-4213-9C25-CCF14555F931}" type="presParOf" srcId="{906584FB-CB3A-4261-A1CA-7BAC3597C718}" destId="{67019256-ABFE-4CE7-AF53-A347AE642A5E}" srcOrd="3" destOrd="0" presId="urn:microsoft.com/office/officeart/2005/8/layout/hProcess4"/>
    <dgm:cxn modelId="{21BD2E31-5B49-4D95-98B3-E8A65AB9B8B3}" type="presParOf" srcId="{906584FB-CB3A-4261-A1CA-7BAC3597C718}" destId="{8D6F5EC3-7078-4E65-9531-D6B80425C111}" srcOrd="4" destOrd="0" presId="urn:microsoft.com/office/officeart/2005/8/layout/hProcess4"/>
    <dgm:cxn modelId="{F0B7E377-9C21-4AE9-B9F3-53C159F51E3C}" type="presParOf" srcId="{1F96F00D-0463-46AA-BB8F-0C50C43C809A}" destId="{100F1841-0677-4FCD-99FF-BBEE73ADB30A}" srcOrd="3" destOrd="0" presId="urn:microsoft.com/office/officeart/2005/8/layout/hProcess4"/>
    <dgm:cxn modelId="{AC8F3A20-8394-48D4-9425-7F8875B854A3}" type="presParOf" srcId="{1F96F00D-0463-46AA-BB8F-0C50C43C809A}" destId="{98199294-4911-428D-9DDF-29047D4F6B4F}" srcOrd="4" destOrd="0" presId="urn:microsoft.com/office/officeart/2005/8/layout/hProcess4"/>
    <dgm:cxn modelId="{1C1F763A-3C20-4D34-90C4-9A134DDDDB80}" type="presParOf" srcId="{98199294-4911-428D-9DDF-29047D4F6B4F}" destId="{28FEE300-B52C-4FBA-8629-A1AB2D66C853}" srcOrd="0" destOrd="0" presId="urn:microsoft.com/office/officeart/2005/8/layout/hProcess4"/>
    <dgm:cxn modelId="{C1F1657F-D7CA-4867-9315-3CA756E16F97}" type="presParOf" srcId="{98199294-4911-428D-9DDF-29047D4F6B4F}" destId="{3A11B3C7-0801-4AD5-8196-6618DE79F48A}" srcOrd="1" destOrd="0" presId="urn:microsoft.com/office/officeart/2005/8/layout/hProcess4"/>
    <dgm:cxn modelId="{264BB5ED-1565-4A77-97EA-ACF75EC55F43}" type="presParOf" srcId="{98199294-4911-428D-9DDF-29047D4F6B4F}" destId="{F931AC61-4E97-41BC-8C6E-063F3C5E3745}" srcOrd="2" destOrd="0" presId="urn:microsoft.com/office/officeart/2005/8/layout/hProcess4"/>
    <dgm:cxn modelId="{A17284DC-D7B6-4814-AF46-50A83851155B}" type="presParOf" srcId="{98199294-4911-428D-9DDF-29047D4F6B4F}" destId="{1A81CC88-D96B-4B8E-AE53-DDA3775DFFCB}" srcOrd="3" destOrd="0" presId="urn:microsoft.com/office/officeart/2005/8/layout/hProcess4"/>
    <dgm:cxn modelId="{9A38EFD7-2045-4901-A23C-45DF1A49DD2A}" type="presParOf" srcId="{98199294-4911-428D-9DDF-29047D4F6B4F}" destId="{AF599115-DD54-41A7-B5BA-AC342D0D63E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CB820-015E-408F-836B-AA684B358277}">
      <dsp:nvSpPr>
        <dsp:cNvPr id="0" name=""/>
        <dsp:cNvSpPr/>
      </dsp:nvSpPr>
      <dsp:spPr>
        <a:xfrm>
          <a:off x="2529" y="1196764"/>
          <a:ext cx="1561197" cy="1287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Inter" panose="02000503000000020004"/>
            </a:rPr>
            <a:t>Leveraged international partnerships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Inter" panose="02000503000000020004"/>
            </a:rPr>
            <a:t>Local linkages between civil society and academia</a:t>
          </a:r>
        </a:p>
      </dsp:txBody>
      <dsp:txXfrm>
        <a:off x="32162" y="1226397"/>
        <a:ext cx="1501931" cy="952468"/>
      </dsp:txXfrm>
    </dsp:sp>
    <dsp:sp modelId="{125B6A10-EEEC-41DC-83D4-307FDF75B6C1}">
      <dsp:nvSpPr>
        <dsp:cNvPr id="0" name=""/>
        <dsp:cNvSpPr/>
      </dsp:nvSpPr>
      <dsp:spPr>
        <a:xfrm>
          <a:off x="897545" y="1566885"/>
          <a:ext cx="1627991" cy="1627991"/>
        </a:xfrm>
        <a:prstGeom prst="leftCircularArrow">
          <a:avLst>
            <a:gd name="adj1" fmla="val 2583"/>
            <a:gd name="adj2" fmla="val 313611"/>
            <a:gd name="adj3" fmla="val 2089121"/>
            <a:gd name="adj4" fmla="val 9024489"/>
            <a:gd name="adj5" fmla="val 30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5BA5E-2A62-4E00-A602-E4EE29B747CB}">
      <dsp:nvSpPr>
        <dsp:cNvPr id="0" name=""/>
        <dsp:cNvSpPr/>
      </dsp:nvSpPr>
      <dsp:spPr>
        <a:xfrm>
          <a:off x="349462" y="2208498"/>
          <a:ext cx="1387731" cy="5518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pline Sans" pitchFamily="2" charset="0"/>
            </a:rPr>
            <a:t>Research &amp; Preparation</a:t>
          </a:r>
        </a:p>
      </dsp:txBody>
      <dsp:txXfrm>
        <a:off x="365625" y="2224661"/>
        <a:ext cx="1355405" cy="519528"/>
      </dsp:txXfrm>
    </dsp:sp>
    <dsp:sp modelId="{B78CB4CF-C8C8-417D-900A-72641771BDE7}">
      <dsp:nvSpPr>
        <dsp:cNvPr id="0" name=""/>
        <dsp:cNvSpPr/>
      </dsp:nvSpPr>
      <dsp:spPr>
        <a:xfrm>
          <a:off x="1937415" y="1196764"/>
          <a:ext cx="1561197" cy="1287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Inter" panose="02000503000000020004"/>
            </a:rPr>
            <a:t>Advocacy through public interest litigation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Inter" panose="02000503000000020004"/>
            </a:rPr>
            <a:t>Supported by local and international actors</a:t>
          </a:r>
        </a:p>
      </dsp:txBody>
      <dsp:txXfrm>
        <a:off x="1967048" y="1502324"/>
        <a:ext cx="1501931" cy="952468"/>
      </dsp:txXfrm>
    </dsp:sp>
    <dsp:sp modelId="{100F1841-0677-4FCD-99FF-BBEE73ADB30A}">
      <dsp:nvSpPr>
        <dsp:cNvPr id="0" name=""/>
        <dsp:cNvSpPr/>
      </dsp:nvSpPr>
      <dsp:spPr>
        <a:xfrm>
          <a:off x="2819421" y="435824"/>
          <a:ext cx="1827477" cy="1827477"/>
        </a:xfrm>
        <a:prstGeom prst="circularArrow">
          <a:avLst>
            <a:gd name="adj1" fmla="val 2301"/>
            <a:gd name="adj2" fmla="val 277560"/>
            <a:gd name="adj3" fmla="val 19546929"/>
            <a:gd name="adj4" fmla="val 12575511"/>
            <a:gd name="adj5" fmla="val 268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19256-ABFE-4CE7-AF53-A347AE642A5E}">
      <dsp:nvSpPr>
        <dsp:cNvPr id="0" name=""/>
        <dsp:cNvSpPr/>
      </dsp:nvSpPr>
      <dsp:spPr>
        <a:xfrm>
          <a:off x="2284348" y="920836"/>
          <a:ext cx="1387731" cy="5518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pline Sans" pitchFamily="2" charset="0"/>
            </a:rPr>
            <a:t>Action</a:t>
          </a:r>
        </a:p>
      </dsp:txBody>
      <dsp:txXfrm>
        <a:off x="2300511" y="936999"/>
        <a:ext cx="1355405" cy="519528"/>
      </dsp:txXfrm>
    </dsp:sp>
    <dsp:sp modelId="{3A11B3C7-0801-4AD5-8196-6618DE79F48A}">
      <dsp:nvSpPr>
        <dsp:cNvPr id="0" name=""/>
        <dsp:cNvSpPr/>
      </dsp:nvSpPr>
      <dsp:spPr>
        <a:xfrm>
          <a:off x="3872301" y="1196764"/>
          <a:ext cx="1561197" cy="1287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Inter" panose="02000503000000020004"/>
            </a:rPr>
            <a:t>Suspension and nullification of the treaty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Inter" panose="02000503000000020004"/>
            </a:rPr>
            <a:t>Dismissal of substantive claims</a:t>
          </a:r>
        </a:p>
      </dsp:txBody>
      <dsp:txXfrm>
        <a:off x="3901934" y="1226397"/>
        <a:ext cx="1501931" cy="952468"/>
      </dsp:txXfrm>
    </dsp:sp>
    <dsp:sp modelId="{1A81CC88-D96B-4B8E-AE53-DDA3775DFFCB}">
      <dsp:nvSpPr>
        <dsp:cNvPr id="0" name=""/>
        <dsp:cNvSpPr/>
      </dsp:nvSpPr>
      <dsp:spPr>
        <a:xfrm>
          <a:off x="4219234" y="2208498"/>
          <a:ext cx="1387731" cy="5518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pline Sans" pitchFamily="2" charset="0"/>
            </a:rPr>
            <a:t>Result</a:t>
          </a:r>
        </a:p>
      </dsp:txBody>
      <dsp:txXfrm>
        <a:off x="4235397" y="2224661"/>
        <a:ext cx="1355405" cy="51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86B8AC0-41A2-702C-75D5-7ECD8F453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4014" y="6353233"/>
            <a:ext cx="1169323" cy="129924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DBA306-8987-B5A2-D549-0DC1274A80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3350" y="0"/>
            <a:ext cx="570865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3053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0B915D3-7FBF-BD18-711B-5397F6F2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4874" y="-1584960"/>
            <a:ext cx="6043188" cy="685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AC67017-0BD1-1E5B-475E-FC28B7EBA5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331583" y="5879942"/>
            <a:ext cx="742142" cy="8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1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4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3021-2CF6-D7C9-258F-701BA0705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1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4A2AD-0259-31F7-4485-A8466E2C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1710-9F1D-4507-5C70-A66B0719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3039-8D5C-B6A4-8B12-CECCD5E1D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F893-F58D-224C-9F29-AD7569DDA67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9632-25EF-0676-451F-FEE30F089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B3D7-7980-CCB2-863C-B5B3BC360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489F-DC6C-9442-8B12-104B40D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 baseline="0">
          <a:solidFill>
            <a:schemeClr val="tx1"/>
          </a:solidFill>
          <a:latin typeface="Spline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BF34-57EE-5134-BE2B-3C078ACCD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155" y="2245284"/>
            <a:ext cx="5755472" cy="118369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pline Sans Medium"/>
              </a:rPr>
              <a:t>Petitioning the Double Taxation Agreement between Kenya and Mauritius: The Role of Public Interest as a Tool of Tax Justice Advocacy</a:t>
            </a:r>
            <a:r>
              <a:rPr lang="en-GB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​</a:t>
            </a:r>
            <a:endParaRPr lang="en-US" dirty="0">
              <a:latin typeface="Spline Sans Medium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07C2-557C-11DB-FCF2-3AA0F1326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155" y="1897483"/>
            <a:ext cx="4696177" cy="2452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Spline Sans Medium"/>
              </a:rPr>
              <a:t>CASE STUDY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252DF-CFBD-4BB2-FC84-D650BC276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1507" y="4722067"/>
            <a:ext cx="4695825" cy="6492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solidFill>
                  <a:schemeClr val="accent4"/>
                </a:solidFill>
                <a:latin typeface="Spline Sans Medium"/>
              </a:rPr>
              <a:t>By the International Budget Partnership</a:t>
            </a:r>
            <a:endParaRPr lang="en-GB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  <a:latin typeface="Spline Sans Medium"/>
              </a:rPr>
              <a:t>Summarised</a:t>
            </a:r>
            <a:r>
              <a:rPr lang="en-US" dirty="0">
                <a:solidFill>
                  <a:schemeClr val="accent4"/>
                </a:solidFill>
                <a:latin typeface="Spline Sans Medium"/>
              </a:rPr>
              <a:t> by </a:t>
            </a:r>
            <a:r>
              <a:rPr lang="en-US" dirty="0" err="1">
                <a:solidFill>
                  <a:schemeClr val="accent4"/>
                </a:solidFill>
                <a:latin typeface="Spline Sans Medium"/>
              </a:rPr>
              <a:t>Ruvimbo</a:t>
            </a:r>
            <a:r>
              <a:rPr lang="en-US" dirty="0">
                <a:solidFill>
                  <a:schemeClr val="accent4"/>
                </a:solidFill>
                <a:latin typeface="Spline Sans Medium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Spline Sans Medium"/>
              </a:rPr>
              <a:t>Chidziva</a:t>
            </a:r>
            <a:endParaRPr lang="en-US" dirty="0">
              <a:solidFill>
                <a:schemeClr val="accent4"/>
              </a:solidFill>
              <a:latin typeface="Spline Sans Medium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75CEA8A-C6E5-DF1C-8C3D-70D649CA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05" y="6123478"/>
            <a:ext cx="1512779" cy="31412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2A2BB2-CC4C-C009-5453-4E7B295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17" y="6037349"/>
            <a:ext cx="1206915" cy="41332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5E11C2-C847-8F22-AC03-A04EA51F6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656" y="6027396"/>
            <a:ext cx="1011477" cy="42886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D3FC2CF-5BEB-9D79-1B3D-D7054FB5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533" y="5997539"/>
            <a:ext cx="504260" cy="5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0B3D-A574-E9AB-A33C-A50B7E60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299711"/>
            <a:ext cx="5257800" cy="432897"/>
          </a:xfrm>
        </p:spPr>
        <p:txBody>
          <a:bodyPr>
            <a:normAutofit/>
          </a:bodyPr>
          <a:lstStyle/>
          <a:p>
            <a:r>
              <a:rPr lang="en-GB" b="1" dirty="0"/>
              <a:t>Research and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8FD9C-F521-2F37-F48E-A57E8DFEE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9640" y="1847108"/>
            <a:ext cx="10564368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TJNA leveraged international partnerships in supporting the research phase of its campaign. </a:t>
            </a: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The Global Alliance for Tax Justice (GATJ) and Centre for Research on Multinational Corporations (SOMO) formed a working group on tax treaties that connected TJNA with organisations and individuals able to offer technical support.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endParaRPr lang="en-ZW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pPr algn="l" rtl="0" fontAlgn="base"/>
            <a:r>
              <a:rPr lang="en-ZW" sz="2000" b="1" i="0" u="none" strike="noStrike" dirty="0">
                <a:solidFill>
                  <a:schemeClr val="tx2"/>
                </a:solidFill>
                <a:effectLst/>
                <a:latin typeface="Inter" panose="02000503000000020004"/>
              </a:rPr>
              <a:t>TJNA also formed coalitions with local civil society organisations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</a:t>
            </a:r>
            <a:r>
              <a:rPr lang="en-ZW" sz="2000" b="1" i="0" u="none" strike="noStrike" dirty="0" err="1">
                <a:solidFill>
                  <a:srgbClr val="404040"/>
                </a:solidFill>
                <a:effectLst/>
                <a:latin typeface="Inter" panose="02000503000000020004"/>
              </a:rPr>
              <a:t>Katiba</a:t>
            </a:r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 Institute: </a:t>
            </a: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provided expertise on pubic interest litigation and constitutional law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ActionAid Kenya: </a:t>
            </a: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drew on partners’ research in Zambia and Ghana to highlight treaty shopping and revenue loss concerns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</a:t>
            </a:r>
            <a:r>
              <a:rPr lang="en-ZW" sz="2000" b="1" i="0" u="none" strike="noStrike" dirty="0" err="1">
                <a:solidFill>
                  <a:srgbClr val="404040"/>
                </a:solidFill>
                <a:effectLst/>
                <a:latin typeface="Inter" panose="02000503000000020004"/>
              </a:rPr>
              <a:t>Econews</a:t>
            </a:r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 Africa</a:t>
            </a: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: developed briefing materials for civil society allies, parliamentarians and the media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ZW" sz="20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Institute for Economic Affairs: </a:t>
            </a:r>
            <a:r>
              <a:rPr lang="en-US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prepared an economic analysis of the treaty’s impact</a:t>
            </a:r>
            <a:r>
              <a:rPr lang="en-ZW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endParaRPr lang="en-ZW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52111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8ED0-2EA9-CE26-1EC6-8AE254D3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438"/>
            <a:ext cx="5257800" cy="432897"/>
          </a:xfrm>
        </p:spPr>
        <p:txBody>
          <a:bodyPr/>
          <a:lstStyle/>
          <a:p>
            <a:r>
              <a:rPr lang="en-GB" b="1" dirty="0"/>
              <a:t>Action: Public Interest Litigation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FE753-048E-490A-4895-93B0453E4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0650"/>
            <a:ext cx="8662416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In partnership with the </a:t>
            </a:r>
            <a:r>
              <a:rPr lang="en-ZW" sz="2000" b="0" i="0" u="none" strike="noStrike" dirty="0" err="1">
                <a:solidFill>
                  <a:srgbClr val="404040"/>
                </a:solidFill>
                <a:effectLst/>
                <a:latin typeface="Inter" panose="02000503000000020004"/>
              </a:rPr>
              <a:t>Katiba</a:t>
            </a: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 Institute, TJNA moved to the high court of Kenya to challenge and stop the treaty’s entry into force through public interest litigation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Hoped to invalidate the agreement on substantive and procedural grounds with a petition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Global Alliance for Tax Justice connected TJNA with international specialists to formulate arguments to the high court</a:t>
            </a:r>
            <a:endParaRPr lang="en-US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79178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590B0-4445-71E0-DA68-41479CD7A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48693"/>
            <a:ext cx="5610225" cy="2360613"/>
          </a:xfrm>
        </p:spPr>
        <p:txBody>
          <a:bodyPr/>
          <a:lstStyle/>
          <a:p>
            <a:pPr algn="l" rtl="0" fontAlgn="base"/>
            <a:r>
              <a:rPr lang="en-GB" sz="16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Immediate outcome: </a:t>
            </a:r>
            <a:r>
              <a:rPr lang="en-US" sz="16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Suspension of the treaty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It could not enter into force until the court examined the petition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GB" sz="16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Long-term outcomes:</a:t>
            </a:r>
            <a:r>
              <a:rPr lang="en-US" sz="16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Nullification of the treaty on procedural grounds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Justices found the government failed to place the tax treaty before parliament within seven days thereby failing to adhere to the Statutory Instrument Act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Dismissal of substantive claims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Justices did not recognise any of the substantive claims linking tax treaties to constitutional provisions concerning human rights and economic policy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FCBF9-1299-B40B-F870-E9DC43C828EF}"/>
              </a:ext>
            </a:extLst>
          </p:cNvPr>
          <p:cNvSpPr txBox="1"/>
          <p:nvPr/>
        </p:nvSpPr>
        <p:spPr>
          <a:xfrm>
            <a:off x="838200" y="1591818"/>
            <a:ext cx="448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Spline Sans" pitchFamily="2" charset="0"/>
              </a:rPr>
              <a:t>Result: Mixed Outcomes</a:t>
            </a:r>
          </a:p>
        </p:txBody>
      </p:sp>
    </p:spTree>
    <p:extLst>
      <p:ext uri="{BB962C8B-B14F-4D97-AF65-F5344CB8AC3E}">
        <p14:creationId xmlns:p14="http://schemas.microsoft.com/office/powerpoint/2010/main" val="300250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6A06-56F5-8057-5519-6B85F0DC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63"/>
            <a:ext cx="5257800" cy="432897"/>
          </a:xfrm>
        </p:spPr>
        <p:txBody>
          <a:bodyPr/>
          <a:lstStyle/>
          <a:p>
            <a:r>
              <a:rPr lang="en-GB" b="1" dirty="0"/>
              <a:t>Assessment of Campaign: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F751D-4B9F-88DA-A64B-3C2FCCC89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41264"/>
            <a:ext cx="10436352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ZW" sz="20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TNJA’s campaign was a partial success:</a:t>
            </a:r>
            <a:r>
              <a:rPr lang="en-US" sz="20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After the courts nullified the agreement, Kenya’s president signed a similar treaty with Mauritius a few months later, which contained stronger protections against some of the original agreement’s most problematic aspects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The president faced little opposition as the judicial decision did not mandate broader public participation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The campaign lacked a broad coalition or social movement to capitalise on the court decision</a:t>
            </a:r>
            <a:r>
              <a:rPr lang="en-ZW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ZW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ZW" sz="20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Nevertheless, the campaign successfully:</a:t>
            </a:r>
            <a:r>
              <a:rPr lang="en-US" sz="20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Set a precedent for public interest litigation on tax justice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Boosted profile of tax treaty issues making future advocacy easier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8808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F15F-BDFB-9188-869B-BA4AC9AD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439"/>
            <a:ext cx="5257800" cy="432897"/>
          </a:xfrm>
        </p:spPr>
        <p:txBody>
          <a:bodyPr/>
          <a:lstStyle/>
          <a:p>
            <a:r>
              <a:rPr lang="en-GB" b="1" dirty="0"/>
              <a:t>Lessons for CSOs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D0EBB-084B-AC42-5220-4961C8884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05090"/>
            <a:ext cx="9284208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ZW" sz="20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Courts have power to (effectively) intervene in tax policy</a:t>
            </a:r>
            <a:r>
              <a:rPr lang="en-ZW" sz="2000" b="0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: </a:t>
            </a:r>
            <a:r>
              <a:rPr lang="en-US" sz="20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Many CSOs have not considered or utilized this avenue and should pursue it.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Context is important i.e. Kenya has a progressive constitution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endParaRPr lang="en-ZW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pPr algn="l" rtl="0" fontAlgn="base"/>
            <a:r>
              <a:rPr lang="en-ZW" sz="20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TJNA’s campaign was weaker in narrative building and media engagement: </a:t>
            </a:r>
            <a:r>
              <a:rPr lang="en-US" sz="20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Did not build broader constituency around opposition to tax treaties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Could not connect revenue losses from tax treaties with underfunding in public services to appeal to ordinary Kenyans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0666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D0EBB-084B-AC42-5220-4961C8884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808" y="1545439"/>
            <a:ext cx="9284208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ZW" sz="2400" b="1" i="0" u="none" strike="noStrike" dirty="0">
                <a:solidFill>
                  <a:schemeClr val="tx2"/>
                </a:solidFill>
                <a:effectLst/>
                <a:latin typeface="Inter" panose="02000503000000020004"/>
              </a:rPr>
              <a:t>TJNA did not initially possess all the capabilities to take the case forward: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Highly adaptive and worked with other organisations to build its capacity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Had difficulty finding legal counsel that understood both tax policy and public interest law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Lessons from this case can be carried forward to future ones</a:t>
            </a:r>
            <a:r>
              <a:rPr lang="en-ZW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ZW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pPr algn="l" rtl="0" fontAlgn="base"/>
            <a:r>
              <a:rPr lang="en-ZW" sz="2400" b="1" i="0" u="none" strike="noStrike" dirty="0">
                <a:solidFill>
                  <a:schemeClr val="tx2"/>
                </a:solidFill>
                <a:effectLst/>
                <a:latin typeface="Inter" panose="02000503000000020004"/>
              </a:rPr>
              <a:t>TJNA’s position as a regional actor may have hampered its effectiveness: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It faced challenges reaching domestic actors and local media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A domestic CSO may have been better able to infiltrate local structure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ZW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5846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0AC7-EDDF-A682-9421-9CC4019B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17"/>
            <a:ext cx="5257800" cy="432897"/>
          </a:xfrm>
        </p:spPr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5C8E2-8C2D-76E7-052A-1C4A4B0A1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12899"/>
            <a:ext cx="5619750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GB" sz="16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Based on:</a:t>
            </a:r>
            <a:r>
              <a:rPr lang="en-US" sz="16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Joy W </a:t>
            </a:r>
            <a:r>
              <a:rPr lang="en-GB" sz="1600" b="0" i="0" u="none" strike="noStrike" dirty="0" err="1">
                <a:solidFill>
                  <a:srgbClr val="404040"/>
                </a:solidFill>
                <a:effectLst/>
                <a:latin typeface="Inter" panose="02000503000000020004"/>
              </a:rPr>
              <a:t>Ndubai</a:t>
            </a: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(forthcoming). “</a:t>
            </a: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Petitioning the Double Taxation Avoidance Agreement between Kenya and Mauritius: The Role of Public Interest Litigation as a Tool for Tax Justice.” </a:t>
            </a: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International Budget Partnership.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ZW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ZW" sz="16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See also:</a:t>
            </a:r>
            <a:r>
              <a:rPr lang="en-US" sz="16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Daisy LA </a:t>
            </a:r>
            <a:r>
              <a:rPr lang="en-US" sz="1600" b="0" i="0" u="none" strike="noStrike" dirty="0" err="1">
                <a:solidFill>
                  <a:srgbClr val="404040"/>
                </a:solidFill>
                <a:effectLst/>
                <a:latin typeface="Inter" panose="02000503000000020004"/>
              </a:rPr>
              <a:t>Ogembo</a:t>
            </a: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(2019). “The Tax Justice Network-Africa v Cabinet Secretary for National Treasury &amp; 2 Others: A Big Win for Tax Justice Activism?” </a:t>
            </a:r>
            <a:r>
              <a:rPr lang="en-US" sz="1600" b="0" i="1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British Tax Review</a:t>
            </a:r>
            <a:r>
              <a:rPr lang="en-US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 2019(2): 105–17.</a:t>
            </a:r>
            <a:endParaRPr lang="en-ZW" sz="16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pPr algn="l" rtl="0" fontAlgn="base"/>
            <a:r>
              <a:rPr lang="en-ZW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endParaRPr lang="en-GB" sz="1600"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00524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15FC-0461-2C9A-A1CD-C4360AA7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222" y="3083234"/>
            <a:ext cx="4696177" cy="63449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D34206-6325-C986-0883-E85AE1AF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05" y="6123478"/>
            <a:ext cx="1512779" cy="31412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1101CF-D85D-C386-C470-75875AD9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17" y="6037349"/>
            <a:ext cx="1206915" cy="413327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CFD701-B67E-C5A1-8DCA-C2EDA4035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656" y="6027396"/>
            <a:ext cx="1011477" cy="4288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3125E3-BE8C-A7B4-3FC0-50AD24E51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533" y="5997539"/>
            <a:ext cx="504260" cy="5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8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FEB9-3A65-F186-D8EE-7433778F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1231"/>
            <a:ext cx="5257800" cy="432897"/>
          </a:xfrm>
        </p:spPr>
        <p:txBody>
          <a:bodyPr/>
          <a:lstStyle/>
          <a:p>
            <a:r>
              <a:rPr lang="en-US" b="1" dirty="0">
                <a:latin typeface="Spline Sans Medium"/>
              </a:rPr>
              <a:t>Presentation Outline​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5FF0C-98F0-C80F-43A5-2F8C15805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20833"/>
            <a:ext cx="5257800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About International Budget Partnership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About Tax Justice Network Africa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Double Tax Agreement in Kenya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Unpacking TJNA’s Campaign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Assessment of the Campaign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Lessons for CSOs</a:t>
            </a:r>
            <a:endParaRPr lang="en-US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0474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27DE-A138-6170-57B2-3C7FA799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798"/>
            <a:ext cx="5257800" cy="432897"/>
          </a:xfrm>
        </p:spPr>
        <p:txBody>
          <a:bodyPr/>
          <a:lstStyle/>
          <a:p>
            <a:r>
              <a:rPr lang="en-GB" b="1" dirty="0"/>
              <a:t>International Budget Partnership (IBP)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E3563-2FB6-1B88-1477-9CC894C4C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48693"/>
            <a:ext cx="5257800" cy="236061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IBP is an international organization dedicated to ensuring governments are responsible stewards of public funds.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IBP works with </a:t>
            </a:r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civil society partners 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in over </a:t>
            </a:r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120 countries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, and leverages their multi-stakeholder network of international institutions, donors, the private sector, and state actors, to ensure all citizens, </a:t>
            </a:r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especially in underserved communities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, understand and have the right to influence how public money is raised and spent.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ZW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This presentation is based on a case study compiled for IBP on a campaign conducted by its partner 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Tax Justice Network Africa (TJNA) in Kenya in 2014.</a:t>
            </a:r>
            <a:endParaRPr lang="en-US" sz="18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6670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68B4-030C-2834-71B8-B4A4C00D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086"/>
            <a:ext cx="9604248" cy="432897"/>
          </a:xfrm>
        </p:spPr>
        <p:txBody>
          <a:bodyPr>
            <a:normAutofit fontScale="90000"/>
          </a:bodyPr>
          <a:lstStyle/>
          <a:p>
            <a:r>
              <a:rPr lang="en-GB" b="1" i="0" u="none" strike="noStrike" dirty="0">
                <a:effectLst/>
                <a:latin typeface="Arial" panose="020B0604020202020204" pitchFamily="34" charset="0"/>
              </a:rPr>
              <a:t>IBP works to promote inclusive sustainable development that promotes equity and justice by ensuring:</a:t>
            </a:r>
            <a:r>
              <a:rPr lang="en-GB" b="0" i="0" dirty="0"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7449-C156-83AF-8FF2-FA14FCC5C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7928" y="2413389"/>
            <a:ext cx="8598408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Active and empowered citizens influence public budget processes and policymaking that affects their lives.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Governments and other actors provide transparent budget information and opportunities for citizens to engage meaningfully in the budget process.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Government budget policies are based on fair taxation and targeted at effective service delivery and equitable distribution of public resources.</a:t>
            </a:r>
            <a:endParaRPr lang="en-ZW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13445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727-9A9F-F47C-E94C-1C275CF6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510"/>
            <a:ext cx="5257800" cy="432897"/>
          </a:xfrm>
        </p:spPr>
        <p:txBody>
          <a:bodyPr/>
          <a:lstStyle/>
          <a:p>
            <a:r>
              <a:rPr lang="en-GB" b="1" i="0" dirty="0">
                <a:effectLst/>
                <a:latin typeface="Spline Sans" pitchFamily="2" charset="0"/>
              </a:rPr>
              <a:t>Tax Justice Network Africa (TJNA)</a:t>
            </a:r>
            <a:endParaRPr lang="en-GB" dirty="0">
              <a:latin typeface="Spline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7FA76-A999-B4C3-4ADE-CE36E4B14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6874"/>
            <a:ext cx="5590032" cy="236061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Pan-African research and advocacy group established in 2007 to curb illicit financial flows and promote progressive taxation systems in Africa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Partners with 32 organisations in 22 countries across Africa to strengthen tax regimes, promoting domestic resource mobilisation (DRM)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Aims to produce knowledge, organise campaigns and promote dialogue to influence policy in four areas: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Tax and the international financial architecture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Tax and extractives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Tax and inequality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Tax and investment</a:t>
            </a:r>
            <a:endParaRPr lang="en-US" sz="16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endParaRPr lang="en-GB" sz="1600"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0544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410D-E20B-B22D-C10C-BFB45626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270"/>
            <a:ext cx="5257800" cy="432897"/>
          </a:xfrm>
        </p:spPr>
        <p:txBody>
          <a:bodyPr>
            <a:normAutofit/>
          </a:bodyPr>
          <a:lstStyle/>
          <a:p>
            <a:r>
              <a:rPr lang="en-GB" b="1" i="0" u="none" strike="noStrike" dirty="0">
                <a:effectLst/>
                <a:latin typeface="Spline Sans" pitchFamily="2" charset="0"/>
              </a:rPr>
              <a:t>Double Tax Agreement (DTA) in Kenya</a:t>
            </a:r>
            <a:r>
              <a:rPr lang="en-GB" b="0" i="0" dirty="0">
                <a:effectLst/>
                <a:latin typeface="Spline Sans" pitchFamily="2" charset="0"/>
              </a:rPr>
              <a:t>​</a:t>
            </a:r>
            <a:endParaRPr lang="en-GB" dirty="0">
              <a:latin typeface="Spline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A8512-D3A0-9D6A-39C5-68FCBB7DF7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50338"/>
            <a:ext cx="9256776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In May 2014, the Kenyan government signed a tax treaty (often called a double taxation agreement, or DTA) with the offshore financial centre Mauritius.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The government believed the treaty positioned Kenya as a commercial hub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Mauritius has around 45 treaties in place, many of them with African countries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After the government published a legal notice to bring this tax treaty to effect, TJNA launched an historic legal challenge to contest the reform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TJNA cited substantive and procedural problems with the agreement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endParaRPr lang="en-GB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40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C68C-E3F3-05FA-D479-702FA89D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40" y="2298982"/>
            <a:ext cx="7241771" cy="998164"/>
          </a:xfrm>
        </p:spPr>
        <p:txBody>
          <a:bodyPr/>
          <a:lstStyle/>
          <a:p>
            <a:r>
              <a:rPr lang="en-GB" b="0" u="none" strike="noStrike" dirty="0">
                <a:solidFill>
                  <a:srgbClr val="FFFFFF"/>
                </a:solidFill>
                <a:effectLst/>
                <a:latin typeface="Inter" panose="02000503000000020004"/>
              </a:rPr>
              <a:t>“Evidence has shown that contrary to their objectives, these DTAs have led to double non-taxation and resulted in massive revenue leakage for African countries” </a:t>
            </a:r>
            <a:r>
              <a:rPr lang="en-GB" b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  <a:endParaRPr lang="en-GB" dirty="0">
              <a:latin typeface="Inter" panose="020005030000000200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6B0EB-D54B-569F-FB72-DC7B67F55ADD}"/>
              </a:ext>
            </a:extLst>
          </p:cNvPr>
          <p:cNvSpPr txBox="1"/>
          <p:nvPr/>
        </p:nvSpPr>
        <p:spPr>
          <a:xfrm>
            <a:off x="4581144" y="5193792"/>
            <a:ext cx="599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i="1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 </a:t>
            </a:r>
            <a:r>
              <a:rPr lang="en-GB" sz="28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Alvin </a:t>
            </a:r>
            <a:r>
              <a:rPr lang="en-GB" sz="2800" b="1" i="0" u="none" strike="noStrike" dirty="0" err="1">
                <a:solidFill>
                  <a:schemeClr val="accent5"/>
                </a:solidFill>
                <a:effectLst/>
                <a:latin typeface="Inter" panose="02000503000000020004"/>
              </a:rPr>
              <a:t>Mosioma</a:t>
            </a:r>
            <a:r>
              <a:rPr lang="en-GB" sz="28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, TJNA Director</a:t>
            </a:r>
            <a:endParaRPr lang="en-GB" sz="2800" b="1" dirty="0">
              <a:solidFill>
                <a:schemeClr val="accent5"/>
              </a:solidFill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0802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7908-5578-DBF4-1199-35B5D9B2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152981"/>
            <a:ext cx="5257800" cy="432897"/>
          </a:xfrm>
        </p:spPr>
        <p:txBody>
          <a:bodyPr>
            <a:normAutofit/>
          </a:bodyPr>
          <a:lstStyle/>
          <a:p>
            <a:r>
              <a:rPr lang="en-GB" b="1" i="0" u="none" strike="noStrike" dirty="0">
                <a:effectLst/>
                <a:latin typeface="Spline Sans" pitchFamily="2" charset="0"/>
              </a:rPr>
              <a:t>DTA Reform: Problems noted by TJNA</a:t>
            </a:r>
            <a:r>
              <a:rPr lang="en-GB" b="0" i="0" dirty="0">
                <a:effectLst/>
                <a:latin typeface="Spline Sans" pitchFamily="2" charset="0"/>
              </a:rPr>
              <a:t>​</a:t>
            </a:r>
            <a:endParaRPr lang="en-GB" dirty="0">
              <a:latin typeface="Spline San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50544-18CF-11BB-3B65-AAED7A552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9952" y="1767273"/>
            <a:ext cx="8406384" cy="236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chemeClr val="tx2"/>
                </a:solidFill>
                <a:effectLst/>
                <a:latin typeface="Inter" panose="02000503000000020004"/>
              </a:rPr>
              <a:t>Substantive issues with the treaty included: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Inter" panose="02000503000000020004"/>
              </a:rPr>
              <a:t>​</a:t>
            </a:r>
          </a:p>
          <a:p>
            <a:pPr lvl="1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Kenya unable to impose withholding taxes on service fee payments to Mauritius, while tax rates on interest and royalties significantly reduced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lvl="1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Undercuts the government’s ability to collect capital gains taxes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lvl="1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Open to abuse by foreign investors and Kenyan nationals, who could gain treaty benefits by artificially routing investments through Mauritius.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C0B3C-B7B6-DC9C-E183-804DD91EA4D0}"/>
              </a:ext>
            </a:extLst>
          </p:cNvPr>
          <p:cNvSpPr txBox="1"/>
          <p:nvPr/>
        </p:nvSpPr>
        <p:spPr>
          <a:xfrm>
            <a:off x="1229106" y="3812798"/>
            <a:ext cx="98229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chemeClr val="tx2"/>
                </a:solidFill>
                <a:effectLst/>
                <a:latin typeface="Inter" panose="02000503000000020004"/>
              </a:rPr>
              <a:t>Procedural issues with the treaty: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Inter" panose="02000503000000020004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 The government did not consult with the public before adopting the treaty, in spite of constitutional obligations to do so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latin typeface="Inter" panose="02000503000000020004"/>
              </a:rPr>
              <a:t> </a:t>
            </a:r>
            <a:r>
              <a:rPr lang="en-US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The government failed to comply with the constitutional ratification process for treaties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endParaRPr lang="en-GB" sz="2000" b="0" i="0" dirty="0">
              <a:solidFill>
                <a:srgbClr val="000000"/>
              </a:solidFill>
              <a:effectLst/>
              <a:latin typeface="Inter" panose="02000503000000020004"/>
            </a:endParaRPr>
          </a:p>
          <a:p>
            <a:pPr algn="l" rtl="0" fontAlgn="base"/>
            <a:r>
              <a:rPr lang="en-GB" sz="2000" b="1" i="0" u="none" strike="noStrike" dirty="0">
                <a:solidFill>
                  <a:schemeClr val="accent5"/>
                </a:solidFill>
                <a:effectLst/>
                <a:latin typeface="Inter" panose="02000503000000020004"/>
              </a:rPr>
              <a:t>Due to these issues, TJNA argued that the DTA agreement should be revised or scrapped.</a:t>
            </a:r>
            <a:r>
              <a:rPr lang="en-US" sz="2000" b="0" i="0" dirty="0">
                <a:solidFill>
                  <a:schemeClr val="accent5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Inter" panose="02000503000000020004"/>
              </a:rPr>
              <a:t>The organisation pursued public interest litigation to advocate for tax justice.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Inter" panose="02000503000000020004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0913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16D7-BFA4-5B09-7975-C6B8F5CC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081"/>
            <a:ext cx="5257800" cy="432897"/>
          </a:xfrm>
        </p:spPr>
        <p:txBody>
          <a:bodyPr/>
          <a:lstStyle/>
          <a:p>
            <a:r>
              <a:rPr lang="en-GB" b="1" i="0" dirty="0">
                <a:effectLst/>
                <a:latin typeface="Spline Sans" pitchFamily="2" charset="0"/>
              </a:rPr>
              <a:t>Unpacking TJNA’s Campaign </a:t>
            </a:r>
            <a:endParaRPr lang="en-GB" dirty="0">
              <a:latin typeface="Spline Sans" pitchFamily="2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DC21ADC-6AC4-C356-FF59-0DA3A60B0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6432"/>
              </p:ext>
            </p:extLst>
          </p:nvPr>
        </p:nvGraphicFramePr>
        <p:xfrm>
          <a:off x="709009" y="2234978"/>
          <a:ext cx="5609495" cy="368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03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E3E3C"/>
      </a:dk1>
      <a:lt1>
        <a:srgbClr val="FFFFFF"/>
      </a:lt1>
      <a:dk2>
        <a:srgbClr val="005056"/>
      </a:dk2>
      <a:lt2>
        <a:srgbClr val="E7E6E6"/>
      </a:lt2>
      <a:accent1>
        <a:srgbClr val="005056"/>
      </a:accent1>
      <a:accent2>
        <a:srgbClr val="174C30"/>
      </a:accent2>
      <a:accent3>
        <a:srgbClr val="8CD3C9"/>
      </a:accent3>
      <a:accent4>
        <a:srgbClr val="EAC33E"/>
      </a:accent4>
      <a:accent5>
        <a:srgbClr val="FF755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94BDADACDF649813B3EA8A48E6D2D" ma:contentTypeVersion="16" ma:contentTypeDescription="Create a new document." ma:contentTypeScope="" ma:versionID="daff8c001db38059e472747a4b6e8d70">
  <xsd:schema xmlns:xsd="http://www.w3.org/2001/XMLSchema" xmlns:xs="http://www.w3.org/2001/XMLSchema" xmlns:p="http://schemas.microsoft.com/office/2006/metadata/properties" xmlns:ns2="1baca9ac-b019-4864-ab7c-8a3fe4e7ca4a" xmlns:ns3="cd801cac-ecc3-4071-9962-0c6f689227a6" targetNamespace="http://schemas.microsoft.com/office/2006/metadata/properties" ma:root="true" ma:fieldsID="371b2dcf282b025a2f835d134ec9d394" ns2:_="" ns3:_="">
    <xsd:import namespace="1baca9ac-b019-4864-ab7c-8a3fe4e7ca4a"/>
    <xsd:import namespace="cd801cac-ecc3-4071-9962-0c6f68922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ca9ac-b019-4864-ab7c-8a3fe4e7c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4ba098-d835-43ce-a8fa-9033e0502c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01cac-ecc3-4071-9962-0c6f68922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2557d5-ac84-4d73-b930-909a43d275e2}" ma:internalName="TaxCatchAll" ma:showField="CatchAllData" ma:web="cd801cac-ecc3-4071-9962-0c6f68922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ca9ac-b019-4864-ab7c-8a3fe4e7ca4a">
      <Terms xmlns="http://schemas.microsoft.com/office/infopath/2007/PartnerControls"/>
    </lcf76f155ced4ddcb4097134ff3c332f>
    <TaxCatchAll xmlns="cd801cac-ecc3-4071-9962-0c6f689227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A9C73-F1A8-435A-9F7B-B67DA78E897F}">
  <ds:schemaRefs>
    <ds:schemaRef ds:uri="1baca9ac-b019-4864-ab7c-8a3fe4e7ca4a"/>
    <ds:schemaRef ds:uri="cd801cac-ecc3-4071-9962-0c6f689227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2FDD15-16D6-4F82-91FE-05953062F7B8}">
  <ds:schemaRefs>
    <ds:schemaRef ds:uri="http://purl.org/dc/terms/"/>
    <ds:schemaRef ds:uri="http://schemas.microsoft.com/office/infopath/2007/PartnerControls"/>
    <ds:schemaRef ds:uri="http://www.w3.org/XML/1998/namespace"/>
    <ds:schemaRef ds:uri="1baca9ac-b019-4864-ab7c-8a3fe4e7ca4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d801cac-ecc3-4071-9962-0c6f689227a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3A2D85-904F-41ED-96AB-EBA999BBBB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1346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Inter</vt:lpstr>
      <vt:lpstr>Rockwell</vt:lpstr>
      <vt:lpstr>Spline Sans</vt:lpstr>
      <vt:lpstr>Spline Sans Medium</vt:lpstr>
      <vt:lpstr>Office Theme</vt:lpstr>
      <vt:lpstr>Petitioning the Double Taxation Agreement between Kenya and Mauritius: The Role of Public Interest as a Tool of Tax Justice Advocacy​</vt:lpstr>
      <vt:lpstr>Presentation Outline​</vt:lpstr>
      <vt:lpstr>International Budget Partnership (IBP)</vt:lpstr>
      <vt:lpstr>IBP works to promote inclusive sustainable development that promotes equity and justice by ensuring:​</vt:lpstr>
      <vt:lpstr>Tax Justice Network Africa (TJNA)</vt:lpstr>
      <vt:lpstr>Double Tax Agreement (DTA) in Kenya​</vt:lpstr>
      <vt:lpstr>“Evidence has shown that contrary to their objectives, these DTAs have led to double non-taxation and resulted in massive revenue leakage for African countries” ​</vt:lpstr>
      <vt:lpstr>DTA Reform: Problems noted by TJNA​</vt:lpstr>
      <vt:lpstr>Unpacking TJNA’s Campaign </vt:lpstr>
      <vt:lpstr>Research and Preparation</vt:lpstr>
      <vt:lpstr>Action: Public Interest Litigation</vt:lpstr>
      <vt:lpstr>PowerPoint Presentation</vt:lpstr>
      <vt:lpstr>Assessment of Campaign:</vt:lpstr>
      <vt:lpstr>Lessons for CSOs</vt:lpstr>
      <vt:lpstr>PowerPoint Presentation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Watson</dc:creator>
  <cp:lastModifiedBy>Diana Szpotowicz</cp:lastModifiedBy>
  <cp:revision>73</cp:revision>
  <dcterms:created xsi:type="dcterms:W3CDTF">2022-06-27T13:57:36Z</dcterms:created>
  <dcterms:modified xsi:type="dcterms:W3CDTF">2022-11-18T14:55:54Z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0x010100C6B94BDADACDF649813B3EA8A48E6D2D</vt:lpwstr>
  </property>
  <property fmtid="{D5CDD505-2E9C-101B-9397-08002B2CF9AE}" pid="3" name="MediaServiceImageTags">
    <vt:lpwstr/>
  </property>
</Properties>
</file>